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5" r:id="rId1"/>
    <p:sldMasterId id="2147483663" r:id="rId2"/>
    <p:sldMasterId id="2147483648" r:id="rId3"/>
  </p:sldMasterIdLst>
  <p:notesMasterIdLst>
    <p:notesMasterId r:id="rId32"/>
  </p:notesMasterIdLst>
  <p:sldIdLst>
    <p:sldId id="256" r:id="rId4"/>
    <p:sldId id="257" r:id="rId5"/>
    <p:sldId id="258" r:id="rId6"/>
    <p:sldId id="260" r:id="rId7"/>
    <p:sldId id="261" r:id="rId8"/>
    <p:sldId id="262" r:id="rId9"/>
    <p:sldId id="266" r:id="rId10"/>
    <p:sldId id="272" r:id="rId11"/>
    <p:sldId id="267" r:id="rId12"/>
    <p:sldId id="268" r:id="rId13"/>
    <p:sldId id="269" r:id="rId14"/>
    <p:sldId id="270" r:id="rId15"/>
    <p:sldId id="271" r:id="rId16"/>
    <p:sldId id="263" r:id="rId17"/>
    <p:sldId id="284" r:id="rId18"/>
    <p:sldId id="282" r:id="rId19"/>
    <p:sldId id="285" r:id="rId20"/>
    <p:sldId id="288" r:id="rId21"/>
    <p:sldId id="286" r:id="rId22"/>
    <p:sldId id="287" r:id="rId23"/>
    <p:sldId id="279" r:id="rId24"/>
    <p:sldId id="278" r:id="rId25"/>
    <p:sldId id="277" r:id="rId26"/>
    <p:sldId id="276" r:id="rId27"/>
    <p:sldId id="275" r:id="rId28"/>
    <p:sldId id="274" r:id="rId29"/>
    <p:sldId id="265" r:id="rId30"/>
    <p:sldId id="280" r:id="rId31"/>
  </p:sldIdLst>
  <p:sldSz cx="18288000" cy="10287000"/>
  <p:notesSz cx="7010400" cy="9296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hronicle Display" panose="020B0604020202020204" charset="0"/>
      <p:regular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  <p:embeddedFont>
      <p:font typeface="Source Sans Pro 2" panose="020B0604020202020204" charset="0"/>
      <p:regular r:id="rId48"/>
    </p:embeddedFont>
    <p:embeddedFont>
      <p:font typeface="Source Sans Pro 3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98"/>
    <a:srgbClr val="99DAEA"/>
    <a:srgbClr val="003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F208B-8436-6065-653E-09A559354FED}" v="121" dt="2023-04-19T01:41:14.308"/>
    <p1510:client id="{EB870F5A-702E-46A1-8B19-A6F70E9C3C92}" v="63" dt="2023-04-18T22:55:35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8812" autoAdjust="0"/>
  </p:normalViewPr>
  <p:slideViewPr>
    <p:cSldViewPr snapToGrid="0">
      <p:cViewPr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11B770-53DA-4AC1-8EA0-ABA71A2573C3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FAD701-B779-4BC0-BC66-7C8C3FD5EA70}">
      <dgm:prSet custT="1"/>
      <dgm:spPr>
        <a:solidFill>
          <a:srgbClr val="99DAEA"/>
        </a:solidFill>
      </dgm:spPr>
      <dgm:t>
        <a:bodyPr/>
        <a:lstStyle/>
        <a:p>
          <a:r>
            <a:rPr lang="en-US" sz="2800" b="1">
              <a:solidFill>
                <a:srgbClr val="003E52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The program consists of:</a:t>
          </a:r>
        </a:p>
      </dgm:t>
    </dgm:pt>
    <dgm:pt modelId="{FC030341-ABD4-4BAE-B3E1-48F16460E894}" type="parTrans" cxnId="{B450FDF7-6D41-4D39-BA95-FF62BBC8C9BB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29974C6-42F4-4205-8201-0B86F895E12A}" type="sibTrans" cxnId="{B450FDF7-6D41-4D39-BA95-FF62BBC8C9BB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FD3F3CB4-F068-4DC5-A4FE-C10CE04AB455}">
      <dgm:prSet custT="1"/>
      <dgm:spPr>
        <a:solidFill>
          <a:srgbClr val="003E52"/>
        </a:solidFill>
      </dgm:spPr>
      <dgm:t>
        <a:bodyPr/>
        <a:lstStyle/>
        <a:p>
          <a:r>
            <a:rPr lang="en-US" sz="2800" b="1">
              <a:latin typeface="Source Sans Pro" panose="020B0503030403020204" pitchFamily="34" charset="0"/>
              <a:ea typeface="Source Sans Pro" panose="020B0503030403020204" pitchFamily="34" charset="0"/>
            </a:rPr>
            <a:t>Continuous Improvement Efforts</a:t>
          </a:r>
        </a:p>
      </dgm:t>
    </dgm:pt>
    <dgm:pt modelId="{AA5E94E7-979E-4C85-BAD7-C9D732D5CCB5}" type="parTrans" cxnId="{5EBC7AF9-FF67-451F-97B7-8BB32C2124C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E5762B8-DAE4-4BF9-AFC7-5CC6BEB8E79E}" type="sibTrans" cxnId="{5EBC7AF9-FF67-451F-97B7-8BB32C2124C0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8AAD33A-37AC-40B1-A755-5B6EB756A67D}">
      <dgm:prSet custT="1"/>
      <dgm:spPr>
        <a:solidFill>
          <a:srgbClr val="003E52"/>
        </a:solidFill>
      </dgm:spPr>
      <dgm:t>
        <a:bodyPr/>
        <a:lstStyle/>
        <a:p>
          <a:r>
            <a:rPr lang="en-US" sz="2800" b="1" dirty="0">
              <a:latin typeface="Source Sans Pro" panose="020B0503030403020204" pitchFamily="34" charset="0"/>
              <a:ea typeface="Source Sans Pro" panose="020B0503030403020204" pitchFamily="34" charset="0"/>
            </a:rPr>
            <a:t>Four Career READY workshops</a:t>
          </a:r>
        </a:p>
      </dgm:t>
    </dgm:pt>
    <dgm:pt modelId="{3A7D6BF0-6EE9-4AC3-B17C-A21226B63FBF}" type="parTrans" cxnId="{61F018E7-A5E3-4E0D-85A6-AB93590AA90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64ECD56-58BA-45C4-B319-A880F3A41017}" type="sibTrans" cxnId="{61F018E7-A5E3-4E0D-85A6-AB93590AA90D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27FF51F-42E2-4174-ADCF-E0AC967766E4}">
      <dgm:prSet custT="1"/>
      <dgm:spPr>
        <a:solidFill>
          <a:srgbClr val="007298"/>
        </a:solidFill>
      </dgm:spPr>
      <dgm:t>
        <a:bodyPr/>
        <a:lstStyle/>
        <a:p>
          <a:r>
            <a:rPr lang="en-US" sz="3200" b="1">
              <a:latin typeface="Source Sans Pro" panose="020B0503030403020204" pitchFamily="34" charset="0"/>
              <a:ea typeface="Source Sans Pro" panose="020B0503030403020204" pitchFamily="34" charset="0"/>
            </a:rPr>
            <a:t>Approved Resume Review</a:t>
          </a:r>
        </a:p>
      </dgm:t>
    </dgm:pt>
    <dgm:pt modelId="{F1B9AF9F-B0B1-4EE6-A1CA-E8BBEAC5CA9B}" type="parTrans" cxnId="{45DC6002-AEBF-4CE6-AA8E-59B2CA933C08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D8DF860-7872-4916-AAAA-E8CE5758B4AD}" type="sibTrans" cxnId="{45DC6002-AEBF-4CE6-AA8E-59B2CA933C08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BCEF302-BB5B-43F1-8EDA-5FCCE39ACBC0}">
      <dgm:prSet custT="1"/>
      <dgm:spPr>
        <a:solidFill>
          <a:srgbClr val="007298"/>
        </a:solidFill>
      </dgm:spPr>
      <dgm:t>
        <a:bodyPr/>
        <a:lstStyle/>
        <a:p>
          <a:r>
            <a:rPr lang="en-US" sz="3200" b="1" dirty="0">
              <a:latin typeface="Source Sans Pro" panose="020B0503030403020204" pitchFamily="34" charset="0"/>
              <a:ea typeface="Source Sans Pro" panose="020B0503030403020204" pitchFamily="34" charset="0"/>
            </a:rPr>
            <a:t>Approved Practice Interview</a:t>
          </a:r>
        </a:p>
      </dgm:t>
    </dgm:pt>
    <dgm:pt modelId="{361D7713-C085-46F3-B576-F1F9D9E5873D}" type="parTrans" cxnId="{95CBFA8E-3C10-4684-B0DB-40AD214CBE56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D8C1A014-4378-40E5-919C-3E3FBCCFC819}" type="sibTrans" cxnId="{95CBFA8E-3C10-4684-B0DB-40AD214CBE56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1CB9617-289F-4320-AACA-F99A483855F6}">
      <dgm:prSet custT="1"/>
      <dgm:spPr>
        <a:solidFill>
          <a:srgbClr val="007298"/>
        </a:solidFill>
      </dgm:spPr>
      <dgm:t>
        <a:bodyPr/>
        <a:lstStyle/>
        <a:p>
          <a:r>
            <a:rPr lang="en-US" sz="3200" b="1">
              <a:latin typeface="Source Sans Pro" panose="020B0503030403020204" pitchFamily="34" charset="0"/>
              <a:ea typeface="Source Sans Pro" panose="020B0503030403020204" pitchFamily="34" charset="0"/>
            </a:rPr>
            <a:t>Approved Elevator Speech</a:t>
          </a:r>
        </a:p>
      </dgm:t>
    </dgm:pt>
    <dgm:pt modelId="{EF9D93A2-E4F5-46F0-A6BF-EA2E864D63C9}" type="parTrans" cxnId="{E5E80700-DB12-4A59-9209-272B31962578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3C4DDF4-70F5-44F5-A7D0-29A825AF21B7}" type="sibTrans" cxnId="{E5E80700-DB12-4A59-9209-272B31962578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0E822ED-E355-4EDB-884C-8972DED4967A}">
      <dgm:prSet custT="1"/>
      <dgm:spPr>
        <a:solidFill>
          <a:srgbClr val="003E52"/>
        </a:solidFill>
      </dgm:spPr>
      <dgm:t>
        <a:bodyPr/>
        <a:lstStyle/>
        <a:p>
          <a:r>
            <a:rPr lang="en-US" sz="2800">
              <a:latin typeface="Source Sans Pro" panose="020B0503030403020204" pitchFamily="34" charset="0"/>
              <a:ea typeface="Source Sans Pro" panose="020B0503030403020204" pitchFamily="34" charset="0"/>
            </a:rPr>
            <a:t>All students </a:t>
          </a:r>
          <a:r>
            <a:rPr lang="en-US" sz="2800" b="1" i="1">
              <a:latin typeface="Source Sans Pro" panose="020B0503030403020204" pitchFamily="34" charset="0"/>
              <a:ea typeface="Source Sans Pro" panose="020B0503030403020204" pitchFamily="34" charset="0"/>
            </a:rPr>
            <a:t>must</a:t>
          </a:r>
          <a:r>
            <a:rPr lang="en-US" sz="2800">
              <a:latin typeface="Source Sans Pro" panose="020B0503030403020204" pitchFamily="34" charset="0"/>
              <a:ea typeface="Source Sans Pro" panose="020B0503030403020204" pitchFamily="34" charset="0"/>
            </a:rPr>
            <a:t> attain Career READY Status prior to interviews with employers</a:t>
          </a:r>
        </a:p>
      </dgm:t>
    </dgm:pt>
    <dgm:pt modelId="{C0E529A2-9D84-4F58-9C62-3C556711CE04}" type="parTrans" cxnId="{56C9842F-E32A-4C42-80B6-DB302CB27BB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6172C6C-3A85-45FD-993F-80729B43D8B4}" type="sibTrans" cxnId="{56C9842F-E32A-4C42-80B6-DB302CB27BB7}">
      <dgm:prSet/>
      <dgm:spPr/>
      <dgm:t>
        <a:bodyPr/>
        <a:lstStyle/>
        <a:p>
          <a:endParaRPr lang="en-US" sz="240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4F537C6E-0EC1-4E06-8CD8-48793DCDE7E8}" type="pres">
      <dgm:prSet presAssocID="{CF11B770-53DA-4AC1-8EA0-ABA71A2573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98370C0-2D42-448C-ADB3-53379286D31C}" type="pres">
      <dgm:prSet presAssocID="{CBFAD701-B779-4BC0-BC66-7C8C3FD5EA70}" presName="hierRoot1" presStyleCnt="0">
        <dgm:presLayoutVars>
          <dgm:hierBranch val="init"/>
        </dgm:presLayoutVars>
      </dgm:prSet>
      <dgm:spPr/>
    </dgm:pt>
    <dgm:pt modelId="{BBD4D7FC-7534-45B6-95D1-879F6C754518}" type="pres">
      <dgm:prSet presAssocID="{CBFAD701-B779-4BC0-BC66-7C8C3FD5EA70}" presName="rootComposite1" presStyleCnt="0"/>
      <dgm:spPr/>
    </dgm:pt>
    <dgm:pt modelId="{1D3F7EAB-2F93-4AC2-8CEE-5B00DF8ABC75}" type="pres">
      <dgm:prSet presAssocID="{CBFAD701-B779-4BC0-BC66-7C8C3FD5EA70}" presName="rootText1" presStyleLbl="node0" presStyleIdx="0" presStyleCnt="1" custLinFactNeighborX="-135" custLinFactNeighborY="-11346">
        <dgm:presLayoutVars>
          <dgm:chPref val="3"/>
        </dgm:presLayoutVars>
      </dgm:prSet>
      <dgm:spPr/>
    </dgm:pt>
    <dgm:pt modelId="{2FF3117D-3536-4C75-AB3C-EEB71A1C0BCF}" type="pres">
      <dgm:prSet presAssocID="{CBFAD701-B779-4BC0-BC66-7C8C3FD5EA70}" presName="rootConnector1" presStyleLbl="node1" presStyleIdx="0" presStyleCnt="0"/>
      <dgm:spPr/>
    </dgm:pt>
    <dgm:pt modelId="{2E51DC85-A41D-4603-9D31-9D59F3EB6B0E}" type="pres">
      <dgm:prSet presAssocID="{CBFAD701-B779-4BC0-BC66-7C8C3FD5EA70}" presName="hierChild2" presStyleCnt="0"/>
      <dgm:spPr/>
    </dgm:pt>
    <dgm:pt modelId="{70321546-62D2-4FBA-90B3-FB4C34CAB7F1}" type="pres">
      <dgm:prSet presAssocID="{AA5E94E7-979E-4C85-BAD7-C9D732D5CCB5}" presName="Name64" presStyleLbl="parChTrans1D2" presStyleIdx="0" presStyleCnt="3"/>
      <dgm:spPr/>
    </dgm:pt>
    <dgm:pt modelId="{11680EED-32B7-4A02-924B-493F997B9DA8}" type="pres">
      <dgm:prSet presAssocID="{FD3F3CB4-F068-4DC5-A4FE-C10CE04AB455}" presName="hierRoot2" presStyleCnt="0">
        <dgm:presLayoutVars>
          <dgm:hierBranch val="init"/>
        </dgm:presLayoutVars>
      </dgm:prSet>
      <dgm:spPr/>
    </dgm:pt>
    <dgm:pt modelId="{B7627CEF-AD68-4A78-BD79-A98DA7F05CB5}" type="pres">
      <dgm:prSet presAssocID="{FD3F3CB4-F068-4DC5-A4FE-C10CE04AB455}" presName="rootComposite" presStyleCnt="0"/>
      <dgm:spPr/>
    </dgm:pt>
    <dgm:pt modelId="{6158F0BE-6247-4F2F-B15E-00CEBE29EDA9}" type="pres">
      <dgm:prSet presAssocID="{FD3F3CB4-F068-4DC5-A4FE-C10CE04AB455}" presName="rootText" presStyleLbl="node2" presStyleIdx="0" presStyleCnt="3">
        <dgm:presLayoutVars>
          <dgm:chPref val="3"/>
        </dgm:presLayoutVars>
      </dgm:prSet>
      <dgm:spPr/>
    </dgm:pt>
    <dgm:pt modelId="{6918730F-D97B-420C-9231-0F40276E53EC}" type="pres">
      <dgm:prSet presAssocID="{FD3F3CB4-F068-4DC5-A4FE-C10CE04AB455}" presName="rootConnector" presStyleLbl="node2" presStyleIdx="0" presStyleCnt="3"/>
      <dgm:spPr/>
    </dgm:pt>
    <dgm:pt modelId="{65B212C3-92A4-4A9B-B7C9-3B59A50A94A4}" type="pres">
      <dgm:prSet presAssocID="{FD3F3CB4-F068-4DC5-A4FE-C10CE04AB455}" presName="hierChild4" presStyleCnt="0"/>
      <dgm:spPr/>
    </dgm:pt>
    <dgm:pt modelId="{1E17E13B-0C32-4803-BB51-1E7B94892EAE}" type="pres">
      <dgm:prSet presAssocID="{FD3F3CB4-F068-4DC5-A4FE-C10CE04AB455}" presName="hierChild5" presStyleCnt="0"/>
      <dgm:spPr/>
    </dgm:pt>
    <dgm:pt modelId="{323DFD8E-8905-4ABE-8711-C4F1CCE7E6F2}" type="pres">
      <dgm:prSet presAssocID="{3A7D6BF0-6EE9-4AC3-B17C-A21226B63FBF}" presName="Name64" presStyleLbl="parChTrans1D2" presStyleIdx="1" presStyleCnt="3"/>
      <dgm:spPr/>
    </dgm:pt>
    <dgm:pt modelId="{6B8D8945-077F-4749-A407-14874078AB29}" type="pres">
      <dgm:prSet presAssocID="{98AAD33A-37AC-40B1-A755-5B6EB756A67D}" presName="hierRoot2" presStyleCnt="0">
        <dgm:presLayoutVars>
          <dgm:hierBranch val="init"/>
        </dgm:presLayoutVars>
      </dgm:prSet>
      <dgm:spPr/>
    </dgm:pt>
    <dgm:pt modelId="{EB2B5F03-4411-4E4B-B59B-A93EEDCFCC45}" type="pres">
      <dgm:prSet presAssocID="{98AAD33A-37AC-40B1-A755-5B6EB756A67D}" presName="rootComposite" presStyleCnt="0"/>
      <dgm:spPr/>
    </dgm:pt>
    <dgm:pt modelId="{C066D935-F7FC-4E38-8731-4F7710DA4E01}" type="pres">
      <dgm:prSet presAssocID="{98AAD33A-37AC-40B1-A755-5B6EB756A67D}" presName="rootText" presStyleLbl="node2" presStyleIdx="1" presStyleCnt="3" custLinFactNeighborX="-454" custLinFactNeighborY="2065">
        <dgm:presLayoutVars>
          <dgm:chPref val="3"/>
        </dgm:presLayoutVars>
      </dgm:prSet>
      <dgm:spPr/>
    </dgm:pt>
    <dgm:pt modelId="{A1146170-B44C-42F0-9EF6-6C6C4D0A91A0}" type="pres">
      <dgm:prSet presAssocID="{98AAD33A-37AC-40B1-A755-5B6EB756A67D}" presName="rootConnector" presStyleLbl="node2" presStyleIdx="1" presStyleCnt="3"/>
      <dgm:spPr/>
    </dgm:pt>
    <dgm:pt modelId="{971BD5B4-9752-4B97-B9DB-705AF717E6CE}" type="pres">
      <dgm:prSet presAssocID="{98AAD33A-37AC-40B1-A755-5B6EB756A67D}" presName="hierChild4" presStyleCnt="0"/>
      <dgm:spPr/>
    </dgm:pt>
    <dgm:pt modelId="{806B3DFC-E3A1-4D7B-9B0A-E0990979F739}" type="pres">
      <dgm:prSet presAssocID="{F1B9AF9F-B0B1-4EE6-A1CA-E8BBEAC5CA9B}" presName="Name64" presStyleLbl="parChTrans1D3" presStyleIdx="0" presStyleCnt="3"/>
      <dgm:spPr/>
    </dgm:pt>
    <dgm:pt modelId="{94B0F262-AF48-4112-AF9B-DE3203079855}" type="pres">
      <dgm:prSet presAssocID="{E27FF51F-42E2-4174-ADCF-E0AC967766E4}" presName="hierRoot2" presStyleCnt="0">
        <dgm:presLayoutVars>
          <dgm:hierBranch val="init"/>
        </dgm:presLayoutVars>
      </dgm:prSet>
      <dgm:spPr/>
    </dgm:pt>
    <dgm:pt modelId="{B89650E8-C102-4D9C-B5FF-671495177692}" type="pres">
      <dgm:prSet presAssocID="{E27FF51F-42E2-4174-ADCF-E0AC967766E4}" presName="rootComposite" presStyleCnt="0"/>
      <dgm:spPr/>
    </dgm:pt>
    <dgm:pt modelId="{5BECED7E-20D0-4639-8A0C-0BEE9D27F6F7}" type="pres">
      <dgm:prSet presAssocID="{E27FF51F-42E2-4174-ADCF-E0AC967766E4}" presName="rootText" presStyleLbl="node3" presStyleIdx="0" presStyleCnt="3">
        <dgm:presLayoutVars>
          <dgm:chPref val="3"/>
        </dgm:presLayoutVars>
      </dgm:prSet>
      <dgm:spPr/>
    </dgm:pt>
    <dgm:pt modelId="{A6D97E1E-7777-467E-A656-E726D55B138B}" type="pres">
      <dgm:prSet presAssocID="{E27FF51F-42E2-4174-ADCF-E0AC967766E4}" presName="rootConnector" presStyleLbl="node3" presStyleIdx="0" presStyleCnt="3"/>
      <dgm:spPr/>
    </dgm:pt>
    <dgm:pt modelId="{0E178604-5B25-4D49-AABC-F59067DC9F8D}" type="pres">
      <dgm:prSet presAssocID="{E27FF51F-42E2-4174-ADCF-E0AC967766E4}" presName="hierChild4" presStyleCnt="0"/>
      <dgm:spPr/>
    </dgm:pt>
    <dgm:pt modelId="{AE682051-E666-4E55-86C3-EFE670DCAB4A}" type="pres">
      <dgm:prSet presAssocID="{E27FF51F-42E2-4174-ADCF-E0AC967766E4}" presName="hierChild5" presStyleCnt="0"/>
      <dgm:spPr/>
    </dgm:pt>
    <dgm:pt modelId="{D9280B96-84A5-4677-AB5E-13BC006EF18D}" type="pres">
      <dgm:prSet presAssocID="{361D7713-C085-46F3-B576-F1F9D9E5873D}" presName="Name64" presStyleLbl="parChTrans1D3" presStyleIdx="1" presStyleCnt="3"/>
      <dgm:spPr/>
    </dgm:pt>
    <dgm:pt modelId="{0E0717BE-9F14-405D-A6FF-E424D71D3556}" type="pres">
      <dgm:prSet presAssocID="{DBCEF302-BB5B-43F1-8EDA-5FCCE39ACBC0}" presName="hierRoot2" presStyleCnt="0">
        <dgm:presLayoutVars>
          <dgm:hierBranch val="init"/>
        </dgm:presLayoutVars>
      </dgm:prSet>
      <dgm:spPr/>
    </dgm:pt>
    <dgm:pt modelId="{EF0E287C-DAC8-4273-97FB-9046CC1252E2}" type="pres">
      <dgm:prSet presAssocID="{DBCEF302-BB5B-43F1-8EDA-5FCCE39ACBC0}" presName="rootComposite" presStyleCnt="0"/>
      <dgm:spPr/>
    </dgm:pt>
    <dgm:pt modelId="{58391EF4-CF06-4728-88E5-62A77C383EBE}" type="pres">
      <dgm:prSet presAssocID="{DBCEF302-BB5B-43F1-8EDA-5FCCE39ACBC0}" presName="rootText" presStyleLbl="node3" presStyleIdx="1" presStyleCnt="3" custLinFactNeighborX="-468" custLinFactNeighborY="1979">
        <dgm:presLayoutVars>
          <dgm:chPref val="3"/>
        </dgm:presLayoutVars>
      </dgm:prSet>
      <dgm:spPr/>
    </dgm:pt>
    <dgm:pt modelId="{D3CD3F81-27DE-4DD6-A3FF-90D41A523EDC}" type="pres">
      <dgm:prSet presAssocID="{DBCEF302-BB5B-43F1-8EDA-5FCCE39ACBC0}" presName="rootConnector" presStyleLbl="node3" presStyleIdx="1" presStyleCnt="3"/>
      <dgm:spPr/>
    </dgm:pt>
    <dgm:pt modelId="{4C7F7D22-9E7F-4E45-B272-01B2D802311C}" type="pres">
      <dgm:prSet presAssocID="{DBCEF302-BB5B-43F1-8EDA-5FCCE39ACBC0}" presName="hierChild4" presStyleCnt="0"/>
      <dgm:spPr/>
    </dgm:pt>
    <dgm:pt modelId="{8053F932-AAF0-4C38-83B5-3D4307C4E3C5}" type="pres">
      <dgm:prSet presAssocID="{DBCEF302-BB5B-43F1-8EDA-5FCCE39ACBC0}" presName="hierChild5" presStyleCnt="0"/>
      <dgm:spPr/>
    </dgm:pt>
    <dgm:pt modelId="{CFA4D9EB-89E7-49A5-B4DB-7B2C5BF5E1FF}" type="pres">
      <dgm:prSet presAssocID="{EF9D93A2-E4F5-46F0-A6BF-EA2E864D63C9}" presName="Name64" presStyleLbl="parChTrans1D3" presStyleIdx="2" presStyleCnt="3"/>
      <dgm:spPr/>
    </dgm:pt>
    <dgm:pt modelId="{A0F2DB96-1558-4B51-8049-1EF71319B4EE}" type="pres">
      <dgm:prSet presAssocID="{B1CB9617-289F-4320-AACA-F99A483855F6}" presName="hierRoot2" presStyleCnt="0">
        <dgm:presLayoutVars>
          <dgm:hierBranch val="init"/>
        </dgm:presLayoutVars>
      </dgm:prSet>
      <dgm:spPr/>
    </dgm:pt>
    <dgm:pt modelId="{8813AA67-BA8C-43AB-8CC4-AD63F11694BC}" type="pres">
      <dgm:prSet presAssocID="{B1CB9617-289F-4320-AACA-F99A483855F6}" presName="rootComposite" presStyleCnt="0"/>
      <dgm:spPr/>
    </dgm:pt>
    <dgm:pt modelId="{30F7AA3A-DCC0-4520-967C-7D6B9B34B41B}" type="pres">
      <dgm:prSet presAssocID="{B1CB9617-289F-4320-AACA-F99A483855F6}" presName="rootText" presStyleLbl="node3" presStyleIdx="2" presStyleCnt="3">
        <dgm:presLayoutVars>
          <dgm:chPref val="3"/>
        </dgm:presLayoutVars>
      </dgm:prSet>
      <dgm:spPr/>
    </dgm:pt>
    <dgm:pt modelId="{DDAF190A-CFC1-4F3D-9DCC-0BE459E5EADE}" type="pres">
      <dgm:prSet presAssocID="{B1CB9617-289F-4320-AACA-F99A483855F6}" presName="rootConnector" presStyleLbl="node3" presStyleIdx="2" presStyleCnt="3"/>
      <dgm:spPr/>
    </dgm:pt>
    <dgm:pt modelId="{353C269E-B441-423B-83E3-C0B9FD2D2013}" type="pres">
      <dgm:prSet presAssocID="{B1CB9617-289F-4320-AACA-F99A483855F6}" presName="hierChild4" presStyleCnt="0"/>
      <dgm:spPr/>
    </dgm:pt>
    <dgm:pt modelId="{B2DA6C9C-E68B-41A2-94FF-8441BCB82FD9}" type="pres">
      <dgm:prSet presAssocID="{B1CB9617-289F-4320-AACA-F99A483855F6}" presName="hierChild5" presStyleCnt="0"/>
      <dgm:spPr/>
    </dgm:pt>
    <dgm:pt modelId="{6A976339-71F0-4102-B6B0-A7D2342A588A}" type="pres">
      <dgm:prSet presAssocID="{98AAD33A-37AC-40B1-A755-5B6EB756A67D}" presName="hierChild5" presStyleCnt="0"/>
      <dgm:spPr/>
    </dgm:pt>
    <dgm:pt modelId="{458397DD-C349-40FA-9CF4-2FE37F7BC6D4}" type="pres">
      <dgm:prSet presAssocID="{C0E529A2-9D84-4F58-9C62-3C556711CE04}" presName="Name64" presStyleLbl="parChTrans1D2" presStyleIdx="2" presStyleCnt="3"/>
      <dgm:spPr/>
    </dgm:pt>
    <dgm:pt modelId="{7BEDB2AE-492C-4759-B5FF-BD0D443CD6A6}" type="pres">
      <dgm:prSet presAssocID="{30E822ED-E355-4EDB-884C-8972DED4967A}" presName="hierRoot2" presStyleCnt="0">
        <dgm:presLayoutVars>
          <dgm:hierBranch val="init"/>
        </dgm:presLayoutVars>
      </dgm:prSet>
      <dgm:spPr/>
    </dgm:pt>
    <dgm:pt modelId="{DCB52CB5-0A5B-4C26-9684-40406669F407}" type="pres">
      <dgm:prSet presAssocID="{30E822ED-E355-4EDB-884C-8972DED4967A}" presName="rootComposite" presStyleCnt="0"/>
      <dgm:spPr/>
    </dgm:pt>
    <dgm:pt modelId="{7F658EB7-8BE5-424F-8CEA-4ED01C1BCD4A}" type="pres">
      <dgm:prSet presAssocID="{30E822ED-E355-4EDB-884C-8972DED4967A}" presName="rootText" presStyleLbl="node2" presStyleIdx="2" presStyleCnt="3" custScaleX="102879" custScaleY="126977">
        <dgm:presLayoutVars>
          <dgm:chPref val="3"/>
        </dgm:presLayoutVars>
      </dgm:prSet>
      <dgm:spPr/>
    </dgm:pt>
    <dgm:pt modelId="{1B920BAA-DEB6-4571-B444-A617A434F24C}" type="pres">
      <dgm:prSet presAssocID="{30E822ED-E355-4EDB-884C-8972DED4967A}" presName="rootConnector" presStyleLbl="node2" presStyleIdx="2" presStyleCnt="3"/>
      <dgm:spPr/>
    </dgm:pt>
    <dgm:pt modelId="{53A8D1F2-18AA-45B0-91F5-F9E427C0BBA1}" type="pres">
      <dgm:prSet presAssocID="{30E822ED-E355-4EDB-884C-8972DED4967A}" presName="hierChild4" presStyleCnt="0"/>
      <dgm:spPr/>
    </dgm:pt>
    <dgm:pt modelId="{28E9447A-627A-4F32-B5AA-0196E0939FD9}" type="pres">
      <dgm:prSet presAssocID="{30E822ED-E355-4EDB-884C-8972DED4967A}" presName="hierChild5" presStyleCnt="0"/>
      <dgm:spPr/>
    </dgm:pt>
    <dgm:pt modelId="{69C0BE81-B1E4-466B-9AD5-151708F9163C}" type="pres">
      <dgm:prSet presAssocID="{CBFAD701-B779-4BC0-BC66-7C8C3FD5EA70}" presName="hierChild3" presStyleCnt="0"/>
      <dgm:spPr/>
    </dgm:pt>
  </dgm:ptLst>
  <dgm:cxnLst>
    <dgm:cxn modelId="{E5E80700-DB12-4A59-9209-272B31962578}" srcId="{98AAD33A-37AC-40B1-A755-5B6EB756A67D}" destId="{B1CB9617-289F-4320-AACA-F99A483855F6}" srcOrd="2" destOrd="0" parTransId="{EF9D93A2-E4F5-46F0-A6BF-EA2E864D63C9}" sibTransId="{83C4DDF4-70F5-44F5-A7D0-29A825AF21B7}"/>
    <dgm:cxn modelId="{CEBF0202-ADC2-4761-B9FC-89A06E8547ED}" type="presOf" srcId="{EF9D93A2-E4F5-46F0-A6BF-EA2E864D63C9}" destId="{CFA4D9EB-89E7-49A5-B4DB-7B2C5BF5E1FF}" srcOrd="0" destOrd="0" presId="urn:microsoft.com/office/officeart/2009/3/layout/HorizontalOrganizationChart"/>
    <dgm:cxn modelId="{45DC6002-AEBF-4CE6-AA8E-59B2CA933C08}" srcId="{98AAD33A-37AC-40B1-A755-5B6EB756A67D}" destId="{E27FF51F-42E2-4174-ADCF-E0AC967766E4}" srcOrd="0" destOrd="0" parTransId="{F1B9AF9F-B0B1-4EE6-A1CA-E8BBEAC5CA9B}" sibTransId="{8D8DF860-7872-4916-AAAA-E8CE5758B4AD}"/>
    <dgm:cxn modelId="{235D0504-47D0-4895-A4CE-C0E8FB8BF0A1}" type="presOf" srcId="{B1CB9617-289F-4320-AACA-F99A483855F6}" destId="{DDAF190A-CFC1-4F3D-9DCC-0BE459E5EADE}" srcOrd="1" destOrd="0" presId="urn:microsoft.com/office/officeart/2009/3/layout/HorizontalOrganizationChart"/>
    <dgm:cxn modelId="{5CA54D04-458F-4D01-A124-5081CB1007B7}" type="presOf" srcId="{F1B9AF9F-B0B1-4EE6-A1CA-E8BBEAC5CA9B}" destId="{806B3DFC-E3A1-4D7B-9B0A-E0990979F739}" srcOrd="0" destOrd="0" presId="urn:microsoft.com/office/officeart/2009/3/layout/HorizontalOrganizationChart"/>
    <dgm:cxn modelId="{F860EC0D-FA42-432D-9EA7-24A8D2C41AD1}" type="presOf" srcId="{AA5E94E7-979E-4C85-BAD7-C9D732D5CCB5}" destId="{70321546-62D2-4FBA-90B3-FB4C34CAB7F1}" srcOrd="0" destOrd="0" presId="urn:microsoft.com/office/officeart/2009/3/layout/HorizontalOrganizationChart"/>
    <dgm:cxn modelId="{56C9842F-E32A-4C42-80B6-DB302CB27BB7}" srcId="{CBFAD701-B779-4BC0-BC66-7C8C3FD5EA70}" destId="{30E822ED-E355-4EDB-884C-8972DED4967A}" srcOrd="2" destOrd="0" parTransId="{C0E529A2-9D84-4F58-9C62-3C556711CE04}" sibTransId="{06172C6C-3A85-45FD-993F-80729B43D8B4}"/>
    <dgm:cxn modelId="{91744C3C-D3FE-4616-AFCA-255DDE9B4B21}" type="presOf" srcId="{DBCEF302-BB5B-43F1-8EDA-5FCCE39ACBC0}" destId="{58391EF4-CF06-4728-88E5-62A77C383EBE}" srcOrd="0" destOrd="0" presId="urn:microsoft.com/office/officeart/2009/3/layout/HorizontalOrganizationChart"/>
    <dgm:cxn modelId="{F66A3672-6E10-4DA9-B619-376D0B0B7D77}" type="presOf" srcId="{98AAD33A-37AC-40B1-A755-5B6EB756A67D}" destId="{C066D935-F7FC-4E38-8731-4F7710DA4E01}" srcOrd="0" destOrd="0" presId="urn:microsoft.com/office/officeart/2009/3/layout/HorizontalOrganizationChart"/>
    <dgm:cxn modelId="{A684F580-F98F-469A-8A9A-BE769A06AC9A}" type="presOf" srcId="{30E822ED-E355-4EDB-884C-8972DED4967A}" destId="{1B920BAA-DEB6-4571-B444-A617A434F24C}" srcOrd="1" destOrd="0" presId="urn:microsoft.com/office/officeart/2009/3/layout/HorizontalOrganizationChart"/>
    <dgm:cxn modelId="{C86A2182-9D4A-4C04-B1FD-BB39FBB7F402}" type="presOf" srcId="{CF11B770-53DA-4AC1-8EA0-ABA71A2573C3}" destId="{4F537C6E-0EC1-4E06-8CD8-48793DCDE7E8}" srcOrd="0" destOrd="0" presId="urn:microsoft.com/office/officeart/2009/3/layout/HorizontalOrganizationChart"/>
    <dgm:cxn modelId="{3F0A0987-0FA7-483D-A3EF-D6F97E819134}" type="presOf" srcId="{98AAD33A-37AC-40B1-A755-5B6EB756A67D}" destId="{A1146170-B44C-42F0-9EF6-6C6C4D0A91A0}" srcOrd="1" destOrd="0" presId="urn:microsoft.com/office/officeart/2009/3/layout/HorizontalOrganizationChart"/>
    <dgm:cxn modelId="{AF69C087-FC55-439C-BB03-2FD62C0C0059}" type="presOf" srcId="{B1CB9617-289F-4320-AACA-F99A483855F6}" destId="{30F7AA3A-DCC0-4520-967C-7D6B9B34B41B}" srcOrd="0" destOrd="0" presId="urn:microsoft.com/office/officeart/2009/3/layout/HorizontalOrganizationChart"/>
    <dgm:cxn modelId="{87AF228D-D8E1-4AEF-887F-A2F03002CE9C}" type="presOf" srcId="{CBFAD701-B779-4BC0-BC66-7C8C3FD5EA70}" destId="{2FF3117D-3536-4C75-AB3C-EEB71A1C0BCF}" srcOrd="1" destOrd="0" presId="urn:microsoft.com/office/officeart/2009/3/layout/HorizontalOrganizationChart"/>
    <dgm:cxn modelId="{95CBFA8E-3C10-4684-B0DB-40AD214CBE56}" srcId="{98AAD33A-37AC-40B1-A755-5B6EB756A67D}" destId="{DBCEF302-BB5B-43F1-8EDA-5FCCE39ACBC0}" srcOrd="1" destOrd="0" parTransId="{361D7713-C085-46F3-B576-F1F9D9E5873D}" sibTransId="{D8C1A014-4378-40E5-919C-3E3FBCCFC819}"/>
    <dgm:cxn modelId="{BFE47792-9478-47E6-AD58-66961DAC9EB5}" type="presOf" srcId="{FD3F3CB4-F068-4DC5-A4FE-C10CE04AB455}" destId="{6918730F-D97B-420C-9231-0F40276E53EC}" srcOrd="1" destOrd="0" presId="urn:microsoft.com/office/officeart/2009/3/layout/HorizontalOrganizationChart"/>
    <dgm:cxn modelId="{0482E09C-C1F1-4B2C-8954-E327FEE91C93}" type="presOf" srcId="{361D7713-C085-46F3-B576-F1F9D9E5873D}" destId="{D9280B96-84A5-4677-AB5E-13BC006EF18D}" srcOrd="0" destOrd="0" presId="urn:microsoft.com/office/officeart/2009/3/layout/HorizontalOrganizationChart"/>
    <dgm:cxn modelId="{D4D17CA7-9643-4435-A9D8-88930DA5E9CC}" type="presOf" srcId="{C0E529A2-9D84-4F58-9C62-3C556711CE04}" destId="{458397DD-C349-40FA-9CF4-2FE37F7BC6D4}" srcOrd="0" destOrd="0" presId="urn:microsoft.com/office/officeart/2009/3/layout/HorizontalOrganizationChart"/>
    <dgm:cxn modelId="{74515ABC-032A-4316-9D08-19DE38BD6733}" type="presOf" srcId="{3A7D6BF0-6EE9-4AC3-B17C-A21226B63FBF}" destId="{323DFD8E-8905-4ABE-8711-C4F1CCE7E6F2}" srcOrd="0" destOrd="0" presId="urn:microsoft.com/office/officeart/2009/3/layout/HorizontalOrganizationChart"/>
    <dgm:cxn modelId="{CEF9FDC3-DE76-482C-9C02-C4436C05F29B}" type="presOf" srcId="{DBCEF302-BB5B-43F1-8EDA-5FCCE39ACBC0}" destId="{D3CD3F81-27DE-4DD6-A3FF-90D41A523EDC}" srcOrd="1" destOrd="0" presId="urn:microsoft.com/office/officeart/2009/3/layout/HorizontalOrganizationChart"/>
    <dgm:cxn modelId="{B7442DCE-9093-4A36-A8C4-BCA5316607B1}" type="presOf" srcId="{CBFAD701-B779-4BC0-BC66-7C8C3FD5EA70}" destId="{1D3F7EAB-2F93-4AC2-8CEE-5B00DF8ABC75}" srcOrd="0" destOrd="0" presId="urn:microsoft.com/office/officeart/2009/3/layout/HorizontalOrganizationChart"/>
    <dgm:cxn modelId="{92D42BD8-A1E8-4A9C-BBD8-6643B2730B5A}" type="presOf" srcId="{E27FF51F-42E2-4174-ADCF-E0AC967766E4}" destId="{A6D97E1E-7777-467E-A656-E726D55B138B}" srcOrd="1" destOrd="0" presId="urn:microsoft.com/office/officeart/2009/3/layout/HorizontalOrganizationChart"/>
    <dgm:cxn modelId="{D9B5ACDA-6936-4E51-9DFD-12C80084570A}" type="presOf" srcId="{FD3F3CB4-F068-4DC5-A4FE-C10CE04AB455}" destId="{6158F0BE-6247-4F2F-B15E-00CEBE29EDA9}" srcOrd="0" destOrd="0" presId="urn:microsoft.com/office/officeart/2009/3/layout/HorizontalOrganizationChart"/>
    <dgm:cxn modelId="{CAE7C5E4-37BF-403C-AEA9-C27CD2752999}" type="presOf" srcId="{E27FF51F-42E2-4174-ADCF-E0AC967766E4}" destId="{5BECED7E-20D0-4639-8A0C-0BEE9D27F6F7}" srcOrd="0" destOrd="0" presId="urn:microsoft.com/office/officeart/2009/3/layout/HorizontalOrganizationChart"/>
    <dgm:cxn modelId="{61F018E7-A5E3-4E0D-85A6-AB93590AA90D}" srcId="{CBFAD701-B779-4BC0-BC66-7C8C3FD5EA70}" destId="{98AAD33A-37AC-40B1-A755-5B6EB756A67D}" srcOrd="1" destOrd="0" parTransId="{3A7D6BF0-6EE9-4AC3-B17C-A21226B63FBF}" sibTransId="{E64ECD56-58BA-45C4-B319-A880F3A41017}"/>
    <dgm:cxn modelId="{B450FDF7-6D41-4D39-BA95-FF62BBC8C9BB}" srcId="{CF11B770-53DA-4AC1-8EA0-ABA71A2573C3}" destId="{CBFAD701-B779-4BC0-BC66-7C8C3FD5EA70}" srcOrd="0" destOrd="0" parTransId="{FC030341-ABD4-4BAE-B3E1-48F16460E894}" sibTransId="{129974C6-42F4-4205-8201-0B86F895E12A}"/>
    <dgm:cxn modelId="{5EBC7AF9-FF67-451F-97B7-8BB32C2124C0}" srcId="{CBFAD701-B779-4BC0-BC66-7C8C3FD5EA70}" destId="{FD3F3CB4-F068-4DC5-A4FE-C10CE04AB455}" srcOrd="0" destOrd="0" parTransId="{AA5E94E7-979E-4C85-BAD7-C9D732D5CCB5}" sibTransId="{AE5762B8-DAE4-4BF9-AFC7-5CC6BEB8E79E}"/>
    <dgm:cxn modelId="{F26A2BFF-D014-43D7-ADE4-219D11CD353D}" type="presOf" srcId="{30E822ED-E355-4EDB-884C-8972DED4967A}" destId="{7F658EB7-8BE5-424F-8CEA-4ED01C1BCD4A}" srcOrd="0" destOrd="0" presId="urn:microsoft.com/office/officeart/2009/3/layout/HorizontalOrganizationChart"/>
    <dgm:cxn modelId="{614E2649-D493-4F60-8973-69E04045D556}" type="presParOf" srcId="{4F537C6E-0EC1-4E06-8CD8-48793DCDE7E8}" destId="{798370C0-2D42-448C-ADB3-53379286D31C}" srcOrd="0" destOrd="0" presId="urn:microsoft.com/office/officeart/2009/3/layout/HorizontalOrganizationChart"/>
    <dgm:cxn modelId="{D5CF7F2D-3EC0-44A8-AB17-039F73039961}" type="presParOf" srcId="{798370C0-2D42-448C-ADB3-53379286D31C}" destId="{BBD4D7FC-7534-45B6-95D1-879F6C754518}" srcOrd="0" destOrd="0" presId="urn:microsoft.com/office/officeart/2009/3/layout/HorizontalOrganizationChart"/>
    <dgm:cxn modelId="{F69A5B4E-3B11-4C52-AA55-55C614C5DE46}" type="presParOf" srcId="{BBD4D7FC-7534-45B6-95D1-879F6C754518}" destId="{1D3F7EAB-2F93-4AC2-8CEE-5B00DF8ABC75}" srcOrd="0" destOrd="0" presId="urn:microsoft.com/office/officeart/2009/3/layout/HorizontalOrganizationChart"/>
    <dgm:cxn modelId="{E1E1BD5E-56D4-4C10-8BA1-07B2B294C377}" type="presParOf" srcId="{BBD4D7FC-7534-45B6-95D1-879F6C754518}" destId="{2FF3117D-3536-4C75-AB3C-EEB71A1C0BCF}" srcOrd="1" destOrd="0" presId="urn:microsoft.com/office/officeart/2009/3/layout/HorizontalOrganizationChart"/>
    <dgm:cxn modelId="{F0D08464-EF08-4002-B7CF-1295C4F93EF5}" type="presParOf" srcId="{798370C0-2D42-448C-ADB3-53379286D31C}" destId="{2E51DC85-A41D-4603-9D31-9D59F3EB6B0E}" srcOrd="1" destOrd="0" presId="urn:microsoft.com/office/officeart/2009/3/layout/HorizontalOrganizationChart"/>
    <dgm:cxn modelId="{60DEDA9F-D511-44BB-99B3-B254D839FA93}" type="presParOf" srcId="{2E51DC85-A41D-4603-9D31-9D59F3EB6B0E}" destId="{70321546-62D2-4FBA-90B3-FB4C34CAB7F1}" srcOrd="0" destOrd="0" presId="urn:microsoft.com/office/officeart/2009/3/layout/HorizontalOrganizationChart"/>
    <dgm:cxn modelId="{D34B3E98-499B-4318-B02B-2D9125100B2C}" type="presParOf" srcId="{2E51DC85-A41D-4603-9D31-9D59F3EB6B0E}" destId="{11680EED-32B7-4A02-924B-493F997B9DA8}" srcOrd="1" destOrd="0" presId="urn:microsoft.com/office/officeart/2009/3/layout/HorizontalOrganizationChart"/>
    <dgm:cxn modelId="{9ACA6C80-D67D-4F70-AA61-BFBCB425D15D}" type="presParOf" srcId="{11680EED-32B7-4A02-924B-493F997B9DA8}" destId="{B7627CEF-AD68-4A78-BD79-A98DA7F05CB5}" srcOrd="0" destOrd="0" presId="urn:microsoft.com/office/officeart/2009/3/layout/HorizontalOrganizationChart"/>
    <dgm:cxn modelId="{9A688DF5-7D33-41D9-951D-8E7966305A8F}" type="presParOf" srcId="{B7627CEF-AD68-4A78-BD79-A98DA7F05CB5}" destId="{6158F0BE-6247-4F2F-B15E-00CEBE29EDA9}" srcOrd="0" destOrd="0" presId="urn:microsoft.com/office/officeart/2009/3/layout/HorizontalOrganizationChart"/>
    <dgm:cxn modelId="{C78861A7-5E2B-4D9D-AA4A-3A1DCBC96C29}" type="presParOf" srcId="{B7627CEF-AD68-4A78-BD79-A98DA7F05CB5}" destId="{6918730F-D97B-420C-9231-0F40276E53EC}" srcOrd="1" destOrd="0" presId="urn:microsoft.com/office/officeart/2009/3/layout/HorizontalOrganizationChart"/>
    <dgm:cxn modelId="{A9F0ACD9-A0C1-42D2-8EBD-57F1B851B982}" type="presParOf" srcId="{11680EED-32B7-4A02-924B-493F997B9DA8}" destId="{65B212C3-92A4-4A9B-B7C9-3B59A50A94A4}" srcOrd="1" destOrd="0" presId="urn:microsoft.com/office/officeart/2009/3/layout/HorizontalOrganizationChart"/>
    <dgm:cxn modelId="{1772CA3B-033D-46EC-98B4-18CBE01544CC}" type="presParOf" srcId="{11680EED-32B7-4A02-924B-493F997B9DA8}" destId="{1E17E13B-0C32-4803-BB51-1E7B94892EAE}" srcOrd="2" destOrd="0" presId="urn:microsoft.com/office/officeart/2009/3/layout/HorizontalOrganizationChart"/>
    <dgm:cxn modelId="{8A50A02B-7F8C-498E-B1BA-33BA3F51D937}" type="presParOf" srcId="{2E51DC85-A41D-4603-9D31-9D59F3EB6B0E}" destId="{323DFD8E-8905-4ABE-8711-C4F1CCE7E6F2}" srcOrd="2" destOrd="0" presId="urn:microsoft.com/office/officeart/2009/3/layout/HorizontalOrganizationChart"/>
    <dgm:cxn modelId="{F15A5689-D410-4ADC-9900-BD481D229DDB}" type="presParOf" srcId="{2E51DC85-A41D-4603-9D31-9D59F3EB6B0E}" destId="{6B8D8945-077F-4749-A407-14874078AB29}" srcOrd="3" destOrd="0" presId="urn:microsoft.com/office/officeart/2009/3/layout/HorizontalOrganizationChart"/>
    <dgm:cxn modelId="{D11BBA5C-B089-4A87-AEC5-EC43323CE4B6}" type="presParOf" srcId="{6B8D8945-077F-4749-A407-14874078AB29}" destId="{EB2B5F03-4411-4E4B-B59B-A93EEDCFCC45}" srcOrd="0" destOrd="0" presId="urn:microsoft.com/office/officeart/2009/3/layout/HorizontalOrganizationChart"/>
    <dgm:cxn modelId="{81EA30C2-88F0-47FD-BDDB-587D3D18D9F4}" type="presParOf" srcId="{EB2B5F03-4411-4E4B-B59B-A93EEDCFCC45}" destId="{C066D935-F7FC-4E38-8731-4F7710DA4E01}" srcOrd="0" destOrd="0" presId="urn:microsoft.com/office/officeart/2009/3/layout/HorizontalOrganizationChart"/>
    <dgm:cxn modelId="{47D8EC52-625F-48B1-9ABF-D7A6241A459B}" type="presParOf" srcId="{EB2B5F03-4411-4E4B-B59B-A93EEDCFCC45}" destId="{A1146170-B44C-42F0-9EF6-6C6C4D0A91A0}" srcOrd="1" destOrd="0" presId="urn:microsoft.com/office/officeart/2009/3/layout/HorizontalOrganizationChart"/>
    <dgm:cxn modelId="{132F0B1C-5A53-48D3-AA66-41D0CC3638F7}" type="presParOf" srcId="{6B8D8945-077F-4749-A407-14874078AB29}" destId="{971BD5B4-9752-4B97-B9DB-705AF717E6CE}" srcOrd="1" destOrd="0" presId="urn:microsoft.com/office/officeart/2009/3/layout/HorizontalOrganizationChart"/>
    <dgm:cxn modelId="{7ABDE754-3D3A-4D32-B590-075FBC2BBC1D}" type="presParOf" srcId="{971BD5B4-9752-4B97-B9DB-705AF717E6CE}" destId="{806B3DFC-E3A1-4D7B-9B0A-E0990979F739}" srcOrd="0" destOrd="0" presId="urn:microsoft.com/office/officeart/2009/3/layout/HorizontalOrganizationChart"/>
    <dgm:cxn modelId="{B3349431-5FE0-4278-9C73-912F8B4827F3}" type="presParOf" srcId="{971BD5B4-9752-4B97-B9DB-705AF717E6CE}" destId="{94B0F262-AF48-4112-AF9B-DE3203079855}" srcOrd="1" destOrd="0" presId="urn:microsoft.com/office/officeart/2009/3/layout/HorizontalOrganizationChart"/>
    <dgm:cxn modelId="{B5772723-2F8C-429E-B682-717216672B31}" type="presParOf" srcId="{94B0F262-AF48-4112-AF9B-DE3203079855}" destId="{B89650E8-C102-4D9C-B5FF-671495177692}" srcOrd="0" destOrd="0" presId="urn:microsoft.com/office/officeart/2009/3/layout/HorizontalOrganizationChart"/>
    <dgm:cxn modelId="{07DC6E1E-3008-488C-BA57-7986D8A1CC75}" type="presParOf" srcId="{B89650E8-C102-4D9C-B5FF-671495177692}" destId="{5BECED7E-20D0-4639-8A0C-0BEE9D27F6F7}" srcOrd="0" destOrd="0" presId="urn:microsoft.com/office/officeart/2009/3/layout/HorizontalOrganizationChart"/>
    <dgm:cxn modelId="{97AEFF49-FD1A-4AF1-B829-D4476C3962E8}" type="presParOf" srcId="{B89650E8-C102-4D9C-B5FF-671495177692}" destId="{A6D97E1E-7777-467E-A656-E726D55B138B}" srcOrd="1" destOrd="0" presId="urn:microsoft.com/office/officeart/2009/3/layout/HorizontalOrganizationChart"/>
    <dgm:cxn modelId="{37FD5942-9280-468F-9FBF-D7D22309F492}" type="presParOf" srcId="{94B0F262-AF48-4112-AF9B-DE3203079855}" destId="{0E178604-5B25-4D49-AABC-F59067DC9F8D}" srcOrd="1" destOrd="0" presId="urn:microsoft.com/office/officeart/2009/3/layout/HorizontalOrganizationChart"/>
    <dgm:cxn modelId="{7815F074-DE90-4303-B281-9D3A9C7157B7}" type="presParOf" srcId="{94B0F262-AF48-4112-AF9B-DE3203079855}" destId="{AE682051-E666-4E55-86C3-EFE670DCAB4A}" srcOrd="2" destOrd="0" presId="urn:microsoft.com/office/officeart/2009/3/layout/HorizontalOrganizationChart"/>
    <dgm:cxn modelId="{422F259D-E09A-466E-9411-784AAFDC7024}" type="presParOf" srcId="{971BD5B4-9752-4B97-B9DB-705AF717E6CE}" destId="{D9280B96-84A5-4677-AB5E-13BC006EF18D}" srcOrd="2" destOrd="0" presId="urn:microsoft.com/office/officeart/2009/3/layout/HorizontalOrganizationChart"/>
    <dgm:cxn modelId="{9CE55119-8F3B-4DEC-AB34-C2E640ADEAB5}" type="presParOf" srcId="{971BD5B4-9752-4B97-B9DB-705AF717E6CE}" destId="{0E0717BE-9F14-405D-A6FF-E424D71D3556}" srcOrd="3" destOrd="0" presId="urn:microsoft.com/office/officeart/2009/3/layout/HorizontalOrganizationChart"/>
    <dgm:cxn modelId="{EC1D70EE-CC10-4D4B-869B-F0886047DFF6}" type="presParOf" srcId="{0E0717BE-9F14-405D-A6FF-E424D71D3556}" destId="{EF0E287C-DAC8-4273-97FB-9046CC1252E2}" srcOrd="0" destOrd="0" presId="urn:microsoft.com/office/officeart/2009/3/layout/HorizontalOrganizationChart"/>
    <dgm:cxn modelId="{335F7211-4506-47F3-BC08-3F85984EB883}" type="presParOf" srcId="{EF0E287C-DAC8-4273-97FB-9046CC1252E2}" destId="{58391EF4-CF06-4728-88E5-62A77C383EBE}" srcOrd="0" destOrd="0" presId="urn:microsoft.com/office/officeart/2009/3/layout/HorizontalOrganizationChart"/>
    <dgm:cxn modelId="{98ADF15B-3E05-42D2-91F5-E72DF0E42108}" type="presParOf" srcId="{EF0E287C-DAC8-4273-97FB-9046CC1252E2}" destId="{D3CD3F81-27DE-4DD6-A3FF-90D41A523EDC}" srcOrd="1" destOrd="0" presId="urn:microsoft.com/office/officeart/2009/3/layout/HorizontalOrganizationChart"/>
    <dgm:cxn modelId="{7F63B1CE-547E-49C4-A198-EDC65BABACC1}" type="presParOf" srcId="{0E0717BE-9F14-405D-A6FF-E424D71D3556}" destId="{4C7F7D22-9E7F-4E45-B272-01B2D802311C}" srcOrd="1" destOrd="0" presId="urn:microsoft.com/office/officeart/2009/3/layout/HorizontalOrganizationChart"/>
    <dgm:cxn modelId="{9AC99378-6E5D-47C6-952C-2FB384A3D9B3}" type="presParOf" srcId="{0E0717BE-9F14-405D-A6FF-E424D71D3556}" destId="{8053F932-AAF0-4C38-83B5-3D4307C4E3C5}" srcOrd="2" destOrd="0" presId="urn:microsoft.com/office/officeart/2009/3/layout/HorizontalOrganizationChart"/>
    <dgm:cxn modelId="{B9057A77-0342-4725-B977-D7987D1FE786}" type="presParOf" srcId="{971BD5B4-9752-4B97-B9DB-705AF717E6CE}" destId="{CFA4D9EB-89E7-49A5-B4DB-7B2C5BF5E1FF}" srcOrd="4" destOrd="0" presId="urn:microsoft.com/office/officeart/2009/3/layout/HorizontalOrganizationChart"/>
    <dgm:cxn modelId="{ADB9630A-3B86-4028-9976-286C66CA59E1}" type="presParOf" srcId="{971BD5B4-9752-4B97-B9DB-705AF717E6CE}" destId="{A0F2DB96-1558-4B51-8049-1EF71319B4EE}" srcOrd="5" destOrd="0" presId="urn:microsoft.com/office/officeart/2009/3/layout/HorizontalOrganizationChart"/>
    <dgm:cxn modelId="{B7B07F39-EA48-457A-BE39-60086CDF82D4}" type="presParOf" srcId="{A0F2DB96-1558-4B51-8049-1EF71319B4EE}" destId="{8813AA67-BA8C-43AB-8CC4-AD63F11694BC}" srcOrd="0" destOrd="0" presId="urn:microsoft.com/office/officeart/2009/3/layout/HorizontalOrganizationChart"/>
    <dgm:cxn modelId="{4A9AE5F3-81AD-4125-9A50-EDC399B918FA}" type="presParOf" srcId="{8813AA67-BA8C-43AB-8CC4-AD63F11694BC}" destId="{30F7AA3A-DCC0-4520-967C-7D6B9B34B41B}" srcOrd="0" destOrd="0" presId="urn:microsoft.com/office/officeart/2009/3/layout/HorizontalOrganizationChart"/>
    <dgm:cxn modelId="{17AA413E-9CA7-4F12-8ED0-7E0AE70E9DE1}" type="presParOf" srcId="{8813AA67-BA8C-43AB-8CC4-AD63F11694BC}" destId="{DDAF190A-CFC1-4F3D-9DCC-0BE459E5EADE}" srcOrd="1" destOrd="0" presId="urn:microsoft.com/office/officeart/2009/3/layout/HorizontalOrganizationChart"/>
    <dgm:cxn modelId="{4CDC4232-C3B2-4291-BF38-2F6EBF55EB33}" type="presParOf" srcId="{A0F2DB96-1558-4B51-8049-1EF71319B4EE}" destId="{353C269E-B441-423B-83E3-C0B9FD2D2013}" srcOrd="1" destOrd="0" presId="urn:microsoft.com/office/officeart/2009/3/layout/HorizontalOrganizationChart"/>
    <dgm:cxn modelId="{18DBDB06-25C8-4B10-8615-181055AA7A79}" type="presParOf" srcId="{A0F2DB96-1558-4B51-8049-1EF71319B4EE}" destId="{B2DA6C9C-E68B-41A2-94FF-8441BCB82FD9}" srcOrd="2" destOrd="0" presId="urn:microsoft.com/office/officeart/2009/3/layout/HorizontalOrganizationChart"/>
    <dgm:cxn modelId="{33F77ADE-648A-4EAD-82BD-CF0FE6CDC2B7}" type="presParOf" srcId="{6B8D8945-077F-4749-A407-14874078AB29}" destId="{6A976339-71F0-4102-B6B0-A7D2342A588A}" srcOrd="2" destOrd="0" presId="urn:microsoft.com/office/officeart/2009/3/layout/HorizontalOrganizationChart"/>
    <dgm:cxn modelId="{69E615FB-5EDA-4394-8D58-9EC85C59C6DB}" type="presParOf" srcId="{2E51DC85-A41D-4603-9D31-9D59F3EB6B0E}" destId="{458397DD-C349-40FA-9CF4-2FE37F7BC6D4}" srcOrd="4" destOrd="0" presId="urn:microsoft.com/office/officeart/2009/3/layout/HorizontalOrganizationChart"/>
    <dgm:cxn modelId="{7A6E84A1-B661-43CD-9E76-AD6FF4C8E948}" type="presParOf" srcId="{2E51DC85-A41D-4603-9D31-9D59F3EB6B0E}" destId="{7BEDB2AE-492C-4759-B5FF-BD0D443CD6A6}" srcOrd="5" destOrd="0" presId="urn:microsoft.com/office/officeart/2009/3/layout/HorizontalOrganizationChart"/>
    <dgm:cxn modelId="{5E5C9A3B-90AE-4365-8D35-5658EBBD5B90}" type="presParOf" srcId="{7BEDB2AE-492C-4759-B5FF-BD0D443CD6A6}" destId="{DCB52CB5-0A5B-4C26-9684-40406669F407}" srcOrd="0" destOrd="0" presId="urn:microsoft.com/office/officeart/2009/3/layout/HorizontalOrganizationChart"/>
    <dgm:cxn modelId="{F168AA5B-040F-44D9-B466-F926348CA51A}" type="presParOf" srcId="{DCB52CB5-0A5B-4C26-9684-40406669F407}" destId="{7F658EB7-8BE5-424F-8CEA-4ED01C1BCD4A}" srcOrd="0" destOrd="0" presId="urn:microsoft.com/office/officeart/2009/3/layout/HorizontalOrganizationChart"/>
    <dgm:cxn modelId="{BEEA1FAF-357B-46FF-B711-4C65946F9B10}" type="presParOf" srcId="{DCB52CB5-0A5B-4C26-9684-40406669F407}" destId="{1B920BAA-DEB6-4571-B444-A617A434F24C}" srcOrd="1" destOrd="0" presId="urn:microsoft.com/office/officeart/2009/3/layout/HorizontalOrganizationChart"/>
    <dgm:cxn modelId="{528F300A-645B-4277-B0DE-40E01D27A6BF}" type="presParOf" srcId="{7BEDB2AE-492C-4759-B5FF-BD0D443CD6A6}" destId="{53A8D1F2-18AA-45B0-91F5-F9E427C0BBA1}" srcOrd="1" destOrd="0" presId="urn:microsoft.com/office/officeart/2009/3/layout/HorizontalOrganizationChart"/>
    <dgm:cxn modelId="{BFBD9F1F-544E-47B7-B09B-3228E70CDDC5}" type="presParOf" srcId="{7BEDB2AE-492C-4759-B5FF-BD0D443CD6A6}" destId="{28E9447A-627A-4F32-B5AA-0196E0939FD9}" srcOrd="2" destOrd="0" presId="urn:microsoft.com/office/officeart/2009/3/layout/HorizontalOrganizationChart"/>
    <dgm:cxn modelId="{24D83782-F609-449F-88C8-D91061644412}" type="presParOf" srcId="{798370C0-2D42-448C-ADB3-53379286D31C}" destId="{69C0BE81-B1E4-466B-9AD5-151708F9163C}" srcOrd="2" destOrd="0" presId="urn:microsoft.com/office/officeart/2009/3/layout/HorizontalOrganizationChart"/>
  </dgm:cxnLst>
  <dgm:bg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397DD-C349-40FA-9CF4-2FE37F7BC6D4}">
      <dsp:nvSpPr>
        <dsp:cNvPr id="0" name=""/>
        <dsp:cNvSpPr/>
      </dsp:nvSpPr>
      <dsp:spPr>
        <a:xfrm>
          <a:off x="4329503" y="3380155"/>
          <a:ext cx="871745" cy="2011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794" y="0"/>
              </a:lnTo>
              <a:lnTo>
                <a:pt x="438794" y="2011510"/>
              </a:lnTo>
              <a:lnTo>
                <a:pt x="871745" y="201151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FA4D9EB-89E7-49A5-B4DB-7B2C5BF5E1FF}">
      <dsp:nvSpPr>
        <dsp:cNvPr id="0" name=""/>
        <dsp:cNvSpPr/>
      </dsp:nvSpPr>
      <dsp:spPr>
        <a:xfrm>
          <a:off x="9511095" y="3379131"/>
          <a:ext cx="885556" cy="1834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2606" y="0"/>
              </a:lnTo>
              <a:lnTo>
                <a:pt x="452606" y="1834418"/>
              </a:lnTo>
              <a:lnTo>
                <a:pt x="885556" y="183441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80B96-84A5-4677-AB5E-13BC006EF18D}">
      <dsp:nvSpPr>
        <dsp:cNvPr id="0" name=""/>
        <dsp:cNvSpPr/>
      </dsp:nvSpPr>
      <dsp:spPr>
        <a:xfrm>
          <a:off x="9511095" y="3332276"/>
          <a:ext cx="8652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855"/>
              </a:moveTo>
              <a:lnTo>
                <a:pt x="432344" y="46855"/>
              </a:lnTo>
              <a:lnTo>
                <a:pt x="432344" y="45720"/>
              </a:lnTo>
              <a:lnTo>
                <a:pt x="865294" y="4572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B3DFC-E3A1-4D7B-9B0A-E0990979F739}">
      <dsp:nvSpPr>
        <dsp:cNvPr id="0" name=""/>
        <dsp:cNvSpPr/>
      </dsp:nvSpPr>
      <dsp:spPr>
        <a:xfrm>
          <a:off x="9511095" y="1490177"/>
          <a:ext cx="885556" cy="1888954"/>
        </a:xfrm>
        <a:custGeom>
          <a:avLst/>
          <a:gdLst/>
          <a:ahLst/>
          <a:cxnLst/>
          <a:rect l="0" t="0" r="0" b="0"/>
          <a:pathLst>
            <a:path>
              <a:moveTo>
                <a:pt x="0" y="1888954"/>
              </a:moveTo>
              <a:lnTo>
                <a:pt x="452606" y="1888954"/>
              </a:lnTo>
              <a:lnTo>
                <a:pt x="452606" y="0"/>
              </a:lnTo>
              <a:lnTo>
                <a:pt x="885556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DFD8E-8905-4ABE-8711-C4F1CCE7E6F2}">
      <dsp:nvSpPr>
        <dsp:cNvPr id="0" name=""/>
        <dsp:cNvSpPr/>
      </dsp:nvSpPr>
      <dsp:spPr>
        <a:xfrm>
          <a:off x="4329503" y="3333411"/>
          <a:ext cx="8520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743"/>
              </a:moveTo>
              <a:lnTo>
                <a:pt x="419138" y="46743"/>
              </a:lnTo>
              <a:lnTo>
                <a:pt x="419138" y="45720"/>
              </a:lnTo>
              <a:lnTo>
                <a:pt x="852089" y="4572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0321546-62D2-4FBA-90B3-FB4C34CAB7F1}">
      <dsp:nvSpPr>
        <dsp:cNvPr id="0" name=""/>
        <dsp:cNvSpPr/>
      </dsp:nvSpPr>
      <dsp:spPr>
        <a:xfrm>
          <a:off x="4329503" y="1490177"/>
          <a:ext cx="871745" cy="1889978"/>
        </a:xfrm>
        <a:custGeom>
          <a:avLst/>
          <a:gdLst/>
          <a:ahLst/>
          <a:cxnLst/>
          <a:rect l="0" t="0" r="0" b="0"/>
          <a:pathLst>
            <a:path>
              <a:moveTo>
                <a:pt x="0" y="1889978"/>
              </a:moveTo>
              <a:lnTo>
                <a:pt x="438794" y="1889978"/>
              </a:lnTo>
              <a:lnTo>
                <a:pt x="438794" y="0"/>
              </a:lnTo>
              <a:lnTo>
                <a:pt x="871745" y="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D3F7EAB-2F93-4AC2-8CEE-5B00DF8ABC75}">
      <dsp:nvSpPr>
        <dsp:cNvPr id="0" name=""/>
        <dsp:cNvSpPr/>
      </dsp:nvSpPr>
      <dsp:spPr>
        <a:xfrm>
          <a:off x="0" y="2719906"/>
          <a:ext cx="4329503" cy="1320498"/>
        </a:xfrm>
        <a:prstGeom prst="rect">
          <a:avLst/>
        </a:prstGeom>
        <a:solidFill>
          <a:srgbClr val="99DAE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003E52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The program consists of:</a:t>
          </a:r>
        </a:p>
      </dsp:txBody>
      <dsp:txXfrm>
        <a:off x="0" y="2719906"/>
        <a:ext cx="4329503" cy="1320498"/>
      </dsp:txXfrm>
    </dsp:sp>
    <dsp:sp modelId="{6158F0BE-6247-4F2F-B15E-00CEBE29EDA9}">
      <dsp:nvSpPr>
        <dsp:cNvPr id="0" name=""/>
        <dsp:cNvSpPr/>
      </dsp:nvSpPr>
      <dsp:spPr>
        <a:xfrm>
          <a:off x="5201248" y="829927"/>
          <a:ext cx="4329503" cy="1320498"/>
        </a:xfrm>
        <a:prstGeom prst="rect">
          <a:avLst/>
        </a:prstGeom>
        <a:solidFill>
          <a:srgbClr val="003E5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Source Sans Pro" panose="020B0503030403020204" pitchFamily="34" charset="0"/>
              <a:ea typeface="Source Sans Pro" panose="020B0503030403020204" pitchFamily="34" charset="0"/>
            </a:rPr>
            <a:t>Continuous Improvement Efforts</a:t>
          </a:r>
        </a:p>
      </dsp:txBody>
      <dsp:txXfrm>
        <a:off x="5201248" y="829927"/>
        <a:ext cx="4329503" cy="1320498"/>
      </dsp:txXfrm>
    </dsp:sp>
    <dsp:sp modelId="{C066D935-F7FC-4E38-8731-4F7710DA4E01}">
      <dsp:nvSpPr>
        <dsp:cNvPr id="0" name=""/>
        <dsp:cNvSpPr/>
      </dsp:nvSpPr>
      <dsp:spPr>
        <a:xfrm>
          <a:off x="5181592" y="2718882"/>
          <a:ext cx="4329503" cy="1320498"/>
        </a:xfrm>
        <a:prstGeom prst="rect">
          <a:avLst/>
        </a:prstGeom>
        <a:solidFill>
          <a:srgbClr val="003E5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Four Career READY workshops</a:t>
          </a:r>
        </a:p>
      </dsp:txBody>
      <dsp:txXfrm>
        <a:off x="5181592" y="2718882"/>
        <a:ext cx="4329503" cy="1320498"/>
      </dsp:txXfrm>
    </dsp:sp>
    <dsp:sp modelId="{5BECED7E-20D0-4639-8A0C-0BEE9D27F6F7}">
      <dsp:nvSpPr>
        <dsp:cNvPr id="0" name=""/>
        <dsp:cNvSpPr/>
      </dsp:nvSpPr>
      <dsp:spPr>
        <a:xfrm>
          <a:off x="10396652" y="829927"/>
          <a:ext cx="4329503" cy="1320498"/>
        </a:xfrm>
        <a:prstGeom prst="rect">
          <a:avLst/>
        </a:prstGeom>
        <a:solidFill>
          <a:srgbClr val="00729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Source Sans Pro" panose="020B0503030403020204" pitchFamily="34" charset="0"/>
              <a:ea typeface="Source Sans Pro" panose="020B0503030403020204" pitchFamily="34" charset="0"/>
            </a:rPr>
            <a:t>Approved Resume Review</a:t>
          </a:r>
        </a:p>
      </dsp:txBody>
      <dsp:txXfrm>
        <a:off x="10396652" y="829927"/>
        <a:ext cx="4329503" cy="1320498"/>
      </dsp:txXfrm>
    </dsp:sp>
    <dsp:sp modelId="{58391EF4-CF06-4728-88E5-62A77C383EBE}">
      <dsp:nvSpPr>
        <dsp:cNvPr id="0" name=""/>
        <dsp:cNvSpPr/>
      </dsp:nvSpPr>
      <dsp:spPr>
        <a:xfrm>
          <a:off x="10376390" y="2717746"/>
          <a:ext cx="4329503" cy="1320498"/>
        </a:xfrm>
        <a:prstGeom prst="rect">
          <a:avLst/>
        </a:prstGeom>
        <a:solidFill>
          <a:srgbClr val="00729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Approved Practice Interview</a:t>
          </a:r>
        </a:p>
      </dsp:txBody>
      <dsp:txXfrm>
        <a:off x="10376390" y="2717746"/>
        <a:ext cx="4329503" cy="1320498"/>
      </dsp:txXfrm>
    </dsp:sp>
    <dsp:sp modelId="{30F7AA3A-DCC0-4520-967C-7D6B9B34B41B}">
      <dsp:nvSpPr>
        <dsp:cNvPr id="0" name=""/>
        <dsp:cNvSpPr/>
      </dsp:nvSpPr>
      <dsp:spPr>
        <a:xfrm>
          <a:off x="10396652" y="4553300"/>
          <a:ext cx="4329503" cy="1320498"/>
        </a:xfrm>
        <a:prstGeom prst="rect">
          <a:avLst/>
        </a:prstGeom>
        <a:solidFill>
          <a:srgbClr val="00729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Source Sans Pro" panose="020B0503030403020204" pitchFamily="34" charset="0"/>
              <a:ea typeface="Source Sans Pro" panose="020B0503030403020204" pitchFamily="34" charset="0"/>
            </a:rPr>
            <a:t>Approved Elevator Speech</a:t>
          </a:r>
        </a:p>
      </dsp:txBody>
      <dsp:txXfrm>
        <a:off x="10396652" y="4553300"/>
        <a:ext cx="4329503" cy="1320498"/>
      </dsp:txXfrm>
    </dsp:sp>
    <dsp:sp modelId="{7F658EB7-8BE5-424F-8CEA-4ED01C1BCD4A}">
      <dsp:nvSpPr>
        <dsp:cNvPr id="0" name=""/>
        <dsp:cNvSpPr/>
      </dsp:nvSpPr>
      <dsp:spPr>
        <a:xfrm>
          <a:off x="5201248" y="4553300"/>
          <a:ext cx="4454149" cy="1676729"/>
        </a:xfrm>
        <a:prstGeom prst="rect">
          <a:avLst/>
        </a:prstGeom>
        <a:solidFill>
          <a:srgbClr val="003E5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Source Sans Pro" panose="020B0503030403020204" pitchFamily="34" charset="0"/>
              <a:ea typeface="Source Sans Pro" panose="020B0503030403020204" pitchFamily="34" charset="0"/>
            </a:rPr>
            <a:t>All students </a:t>
          </a:r>
          <a:r>
            <a:rPr lang="en-US" sz="2800" b="1" i="1" kern="1200">
              <a:latin typeface="Source Sans Pro" panose="020B0503030403020204" pitchFamily="34" charset="0"/>
              <a:ea typeface="Source Sans Pro" panose="020B0503030403020204" pitchFamily="34" charset="0"/>
            </a:rPr>
            <a:t>must</a:t>
          </a:r>
          <a:r>
            <a:rPr lang="en-US" sz="2800" kern="1200">
              <a:latin typeface="Source Sans Pro" panose="020B0503030403020204" pitchFamily="34" charset="0"/>
              <a:ea typeface="Source Sans Pro" panose="020B0503030403020204" pitchFamily="34" charset="0"/>
            </a:rPr>
            <a:t> attain Career READY Status prior to interviews with employers</a:t>
          </a:r>
        </a:p>
      </dsp:txBody>
      <dsp:txXfrm>
        <a:off x="5201248" y="4553300"/>
        <a:ext cx="4454149" cy="1676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4" y="0"/>
            <a:ext cx="4050453" cy="34861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B7268E1E-0E44-426D-905E-8AD9B19D2182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7"/>
            <a:ext cx="7477760" cy="3132694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4" y="6610774"/>
            <a:ext cx="4050453" cy="347002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98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4" y="0"/>
            <a:ext cx="4050453" cy="34861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7"/>
            <a:ext cx="7477760" cy="3132694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marL="174697" indent="-174697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We will start with providing data on US and Ohio Manufacturing</a:t>
            </a:r>
          </a:p>
          <a:p>
            <a:pPr marL="174697" indent="-174697">
              <a:buFont typeface="Calibri"/>
              <a:buChar char="-"/>
            </a:pPr>
            <a:r>
              <a:rPr lang="en-US" dirty="0"/>
              <a:t>Ask audience to guess the total manufacturing jobs in the U.S</a:t>
            </a:r>
            <a:endParaRPr lang="en-US" dirty="0">
              <a:ea typeface="Calibri"/>
              <a:cs typeface="Calibri"/>
            </a:endParaRPr>
          </a:p>
          <a:p>
            <a:pPr marL="174697" indent="-174697">
              <a:buFont typeface="Calibri"/>
              <a:buChar char="-"/>
            </a:pPr>
            <a:r>
              <a:rPr lang="en-US" dirty="0"/>
              <a:t>Manufacturing has seen a resurgence in the U.S. over the last several years through investment in reshoring and new technologies. </a:t>
            </a:r>
            <a:endParaRPr lang="en-US" dirty="0">
              <a:ea typeface="Calibri"/>
              <a:cs typeface="Calibri"/>
            </a:endParaRPr>
          </a:p>
          <a:p>
            <a:pPr marL="174697" indent="-174697">
              <a:buFont typeface="Calibri"/>
              <a:buChar char="-"/>
            </a:pPr>
            <a:r>
              <a:rPr lang="en-US" dirty="0">
                <a:cs typeface="Calibri"/>
              </a:rPr>
              <a:t>Ohio is a state the is benefiting from that investment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4" y="6610774"/>
            <a:ext cx="4050453" cy="347002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4" y="0"/>
            <a:ext cx="4050453" cy="348615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7"/>
            <a:ext cx="7477760" cy="3132694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r>
              <a:rPr lang="en-US" dirty="0"/>
              <a:t>-Ohio Manufacturing annual payroll is $44 Billion (Highest in any sector in the state)</a:t>
            </a:r>
          </a:p>
          <a:p>
            <a:r>
              <a:rPr lang="en-US" dirty="0"/>
              <a:t>-Top 10 Ohio manufacturing sectors listed are all represented in Central Ohio </a:t>
            </a:r>
          </a:p>
          <a:p>
            <a:r>
              <a:rPr lang="en-US" dirty="0"/>
              <a:t>-As many of the new jobs in the field are requiring an Associates degree or less, it's time we start helping students explore STEM pathways that have direct connection to industry. </a:t>
            </a:r>
          </a:p>
          <a:p>
            <a:r>
              <a:rPr lang="en-US" dirty="0"/>
              <a:t>-Not only are these careers innovative, and highly technical, but they offer a family sustaining wage and door-opening career path.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4" y="6610774"/>
            <a:ext cx="4050453" cy="347002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Advanced Manufacturing is here and growing in Central Ohio and we feel it is our responsibility to connect communities to these life-changing opportunities with family sustaining wages.</a:t>
            </a:r>
          </a:p>
          <a:p>
            <a:r>
              <a:rPr lang="en-US" dirty="0">
                <a:ea typeface="Calibri"/>
                <a:cs typeface="Calibri"/>
              </a:rPr>
              <a:t>The challenge: How do we do it effectively?</a:t>
            </a:r>
          </a:p>
          <a:p>
            <a:r>
              <a:rPr lang="en-US" dirty="0">
                <a:cs typeface="Calibri"/>
              </a:rPr>
              <a:t>Geoff, Natalia and I are going to share how Columbus State continues to partner with industry to meet this challenge!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86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we will share: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Examples of </a:t>
            </a:r>
          </a:p>
          <a:p>
            <a:pPr marL="174697" indent="-174697">
              <a:buFont typeface="Calibri"/>
              <a:buChar char="-"/>
            </a:pPr>
            <a:r>
              <a:rPr lang="en-US" dirty="0">
                <a:cs typeface="Calibri"/>
              </a:rPr>
              <a:t>Earn-and Learn models</a:t>
            </a:r>
          </a:p>
          <a:p>
            <a:pPr marL="174697" indent="-174697">
              <a:buFont typeface="Calibri"/>
              <a:buChar char="-"/>
            </a:pPr>
            <a:r>
              <a:rPr lang="en-US" dirty="0">
                <a:cs typeface="Calibri"/>
              </a:rPr>
              <a:t>Short-Term Bootcamps and Certificate programs</a:t>
            </a:r>
          </a:p>
          <a:p>
            <a:pPr marL="174697" indent="-174697">
              <a:buFont typeface="Calibri"/>
              <a:buChar char="-"/>
            </a:pPr>
            <a:r>
              <a:rPr lang="en-US" dirty="0">
                <a:cs typeface="Calibri"/>
              </a:rPr>
              <a:t>How we partner with industry for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99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all starts with curriculum planning!</a:t>
            </a:r>
          </a:p>
          <a:p>
            <a:r>
              <a:rPr lang="en-US" dirty="0">
                <a:ea typeface="Calibri"/>
                <a:cs typeface="Calibri"/>
              </a:rPr>
              <a:t>CSCC began with benchmarking existing programs and skills standards</a:t>
            </a:r>
          </a:p>
          <a:p>
            <a:r>
              <a:rPr lang="en-US" dirty="0">
                <a:ea typeface="Calibri"/>
                <a:cs typeface="Calibri"/>
              </a:rPr>
              <a:t>We conducted area Labor market research to understand current and future talent demand</a:t>
            </a:r>
          </a:p>
          <a:p>
            <a:r>
              <a:rPr lang="en-US" dirty="0">
                <a:ea typeface="Calibri"/>
                <a:cs typeface="Calibri"/>
              </a:rPr>
              <a:t>We intentionally connected with local Biotech and Pharma </a:t>
            </a:r>
            <a:r>
              <a:rPr lang="en-US" dirty="0" err="1">
                <a:ea typeface="Calibri"/>
                <a:cs typeface="Calibri"/>
              </a:rPr>
              <a:t>Mfg</a:t>
            </a:r>
            <a:r>
              <a:rPr lang="en-US" dirty="0">
                <a:ea typeface="Calibri"/>
                <a:cs typeface="Calibri"/>
              </a:rPr>
              <a:t> industry to confirm research and plan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dirty="0"/>
              <a:t>https://www.pakeys.org/get-professional-development/career-pathway/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0956-C8FB-48B5-A34C-0C8217B80F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4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CSCC faculty and Office of Talent strategy developed </a:t>
            </a:r>
            <a:r>
              <a:rPr lang="en-US" dirty="0"/>
              <a:t>collaborative </a:t>
            </a:r>
            <a:r>
              <a:rPr lang="en-US" dirty="0">
                <a:ea typeface="Calibri"/>
                <a:cs typeface="Calibri"/>
              </a:rPr>
              <a:t>cross-</a:t>
            </a:r>
            <a:r>
              <a:rPr lang="en-US" dirty="0" err="1">
                <a:ea typeface="Calibri"/>
                <a:cs typeface="Calibri"/>
              </a:rPr>
              <a:t>funcutional</a:t>
            </a:r>
            <a:r>
              <a:rPr lang="en-US" dirty="0">
                <a:ea typeface="Calibri"/>
                <a:cs typeface="Calibri"/>
              </a:rPr>
              <a:t> and innovative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31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Designed programs to align with career pathways and career ladders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https://www.pakeys.org/get-professional-development/career-pathway/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0956-C8FB-48B5-A34C-0C8217B80F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7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partnering, we recognize that education and industry may not initially speak the same language </a:t>
            </a:r>
          </a:p>
          <a:p>
            <a:r>
              <a:rPr lang="en-US" dirty="0">
                <a:cs typeface="Calibri"/>
              </a:rPr>
              <a:t>Columbus State Community College has developed resources to meet industry talent needs through our </a:t>
            </a:r>
            <a:r>
              <a:rPr lang="en-US" b="1" dirty="0">
                <a:cs typeface="Calibri"/>
              </a:rPr>
              <a:t>Office of Talent Strategy</a:t>
            </a:r>
            <a:r>
              <a:rPr lang="en-US" dirty="0">
                <a:cs typeface="Calibri"/>
              </a:rPr>
              <a:t> and The </a:t>
            </a:r>
            <a:r>
              <a:rPr lang="en-US" b="1" dirty="0">
                <a:cs typeface="Calibri"/>
              </a:rPr>
              <a:t>Central Ohio MEP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There are a few key points to help insure success when building new programs between education and industry:</a:t>
            </a:r>
            <a:endParaRPr lang="en-US" b="1" dirty="0">
              <a:cs typeface="Calibri"/>
            </a:endParaRPr>
          </a:p>
          <a:p>
            <a:pPr marL="174697" indent="-174697">
              <a:buFont typeface="Calibri"/>
              <a:buChar char="-"/>
            </a:pPr>
            <a:r>
              <a:rPr lang="en-US" dirty="0"/>
              <a:t>intentional Engagement </a:t>
            </a:r>
            <a:endParaRPr lang="en-US" dirty="0">
              <a:cs typeface="Calibri"/>
            </a:endParaRPr>
          </a:p>
          <a:p>
            <a:pPr marL="174697" indent="-174697">
              <a:buFont typeface="Calibri"/>
              <a:buChar char="-"/>
            </a:pPr>
            <a:r>
              <a:rPr lang="en-US" dirty="0"/>
              <a:t>giving employers a meaningful voice</a:t>
            </a:r>
            <a:endParaRPr lang="en-US" dirty="0">
              <a:cs typeface="Calibri"/>
            </a:endParaRPr>
          </a:p>
          <a:p>
            <a:pPr marL="174697" indent="-174697">
              <a:buFont typeface="Calibri"/>
              <a:buChar char="-"/>
            </a:pPr>
            <a:r>
              <a:rPr lang="en-US" dirty="0"/>
              <a:t>creating a framework for skills learning, program engagement, and recruitment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93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C287-1B4B-4D6C-86EC-9DC61F1DF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C37C0-5892-4404-9638-B21091637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09A1C-2615-4A65-B7F5-EAF75F26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F5F84-6516-4AD5-A36C-44E9D4DB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1874C-002E-471A-9C4F-DA79211C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82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A09A-6509-43AE-ACBD-37911D76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48677"/>
            <a:ext cx="15773400" cy="1988345"/>
          </a:xfrm>
        </p:spPr>
        <p:txBody>
          <a:bodyPr>
            <a:normAutofit/>
          </a:bodyPr>
          <a:lstStyle>
            <a:lvl1pPr>
              <a:defRPr sz="5250">
                <a:solidFill>
                  <a:srgbClr val="00749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B277-3CA3-4BE8-B0EB-FBECF4DB7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3007518"/>
            <a:ext cx="15773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AFA42-4418-4040-8E5E-251E2B82A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946"/>
            <a:ext cx="18288000" cy="1201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DEE367-3FF6-4E02-BDB7-90ADA61E56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0"/>
          <a:stretch/>
        </p:blipFill>
        <p:spPr>
          <a:xfrm>
            <a:off x="-192279" y="9985761"/>
            <a:ext cx="18531555" cy="3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2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AC18-5B94-423C-AA43-98F4DCFD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2C3DF-DDF7-4BFC-8BD5-71FF7697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CB93B2-5933-4172-92CF-4EF2DE8BEE8C}"/>
              </a:ext>
            </a:extLst>
          </p:cNvPr>
          <p:cNvGrpSpPr/>
          <p:nvPr userDrawn="1"/>
        </p:nvGrpSpPr>
        <p:grpSpPr>
          <a:xfrm>
            <a:off x="0" y="-92946"/>
            <a:ext cx="18288000" cy="10379946"/>
            <a:chOff x="0" y="-61964"/>
            <a:chExt cx="12192000" cy="69199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D0D93-C021-42F0-AE78-CD5E88F0B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1964"/>
              <a:ext cx="12192000" cy="8008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388814-7038-44FD-BBAF-4442280E8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83680"/>
              <a:ext cx="1219200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083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AC18-5B94-423C-AA43-98F4DCFD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1637477"/>
          </a:xfrm>
        </p:spPr>
        <p:txBody>
          <a:bodyPr anchor="b">
            <a:normAutofit/>
          </a:bodyPr>
          <a:lstStyle>
            <a:lvl1pPr>
              <a:defRPr sz="5250">
                <a:solidFill>
                  <a:srgbClr val="00749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2C3DF-DDF7-4BFC-8BD5-71FF7697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4339244"/>
            <a:ext cx="15773400" cy="479523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D0D93-C021-42F0-AE78-CD5E88F0B9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946"/>
            <a:ext cx="18288000" cy="12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AC18-5B94-423C-AA43-98F4DCFD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2C3DF-DDF7-4BFC-8BD5-71FF7697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88814-7038-44FD-BBAF-4442280E8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520"/>
            <a:ext cx="1828800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2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9528-6703-4EB5-A1EA-B342DCB6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E450A-058A-4B4A-83FA-6893F6206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7000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59A99-A148-4E3E-96B9-6D5064B6D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700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FDB655-2B46-4EB0-8FE4-27E6099EE4BD}"/>
              </a:ext>
            </a:extLst>
          </p:cNvPr>
          <p:cNvGrpSpPr/>
          <p:nvPr userDrawn="1"/>
        </p:nvGrpSpPr>
        <p:grpSpPr>
          <a:xfrm>
            <a:off x="0" y="-92946"/>
            <a:ext cx="18288000" cy="10379946"/>
            <a:chOff x="0" y="-61964"/>
            <a:chExt cx="12192000" cy="69199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F09150-6279-4D82-A07C-B060380916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1964"/>
              <a:ext cx="12192000" cy="8008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532BB7-8113-4198-9ECC-5AD3C0FF2F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83680"/>
              <a:ext cx="1219200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03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493B-B235-4449-9ADC-D1BF7699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0ADCF-ED62-4EB9-886D-4A3656E3E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4725A-E637-4495-85F1-89CC00C30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2"/>
            <a:ext cx="7736681" cy="5981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84C5C-0567-4EDE-BDC5-6481FAFBA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CBEEB-E680-43AF-9400-E2EB40CE6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98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4268C-71CF-4157-88D9-C57EC229A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45479" y="4345481"/>
            <a:ext cx="10287000" cy="15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78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FFC0-161F-4951-938C-92AC5F63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35F51-3F06-470C-86F9-22CAF2EA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E20EE-FC08-4E76-95DA-87CD3C45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82E02-D6F8-41FF-A07C-F9370215C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01522-808A-453B-AE7E-B9BB1064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CE53BB-E067-4E45-A394-11D3992C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CE927-9F99-475E-9EA9-2A5E151A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07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E92F-A555-4A41-8E7B-8E94D38F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A6003-6FB5-48EC-B507-B20725DF4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ABD00-09B2-484F-8085-8B8C8B01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6E91B-EC77-4131-BF73-B2100AF6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14027-152F-417D-92E7-EA38E82D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2238D-3537-4D27-8D9F-6F661D6A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1C01A-F3F9-4BB4-AE42-D7ADDCCA4A6E}"/>
              </a:ext>
            </a:extLst>
          </p:cNvPr>
          <p:cNvGrpSpPr/>
          <p:nvPr userDrawn="1"/>
        </p:nvGrpSpPr>
        <p:grpSpPr>
          <a:xfrm>
            <a:off x="0" y="-92946"/>
            <a:ext cx="18288000" cy="10379946"/>
            <a:chOff x="0" y="-61964"/>
            <a:chExt cx="12192000" cy="69199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D87DA6-A616-4EBE-AF07-AA9C07D0C7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1964"/>
              <a:ext cx="12192000" cy="8008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2FE5EF-D955-4F7F-8BF8-98AC88063F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83680"/>
              <a:ext cx="1219200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207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40E9-1AC5-4620-ABD7-78BD051E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91A42-22E2-4D98-BA80-A45E15307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B4C9B-A7F5-48C4-AF05-7C1FE6534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BF292-4358-45D6-8770-5AB744E9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EFB67-6F03-4801-80DB-91F3699A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B541-5462-45D9-8661-0FB284F9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74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9804-914C-4518-A544-026DDA2A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8CE7F-11E7-4BC7-A948-109DC8527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AD53-105D-4777-AED9-610A4CD9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9A326-F26D-46DF-A581-D82169D8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00379-C2C4-458B-AC82-CB628C61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39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1B11-D0ED-4207-B2A9-34BE6DF55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5CF58-58D2-4776-9CDB-8D3BCD369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CEB8A-50B1-4240-A1E3-CE6BAF50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23DC-8241-4223-BF9E-ADFAC5DA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E262-38AC-4174-BDC3-23AD318C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4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358651" y="5507700"/>
            <a:ext cx="9807600" cy="23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252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E9355-43B9-AE14-0EF0-23359AA29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9A2A7-6F5A-FE3E-2EE4-E404EF39F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A0968-9D69-BE1F-C313-BB9D9365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5169-6C10-F9B8-8E95-F6453EBF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65546-1229-03DB-B8EC-25AAB918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0116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FEE6-0D03-C520-0EFA-FFE1487F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BC014-1482-B8CD-C622-4717DEE78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5BDB-4102-229A-290E-59C8EEFE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D903D-D617-9CC9-39D0-6D702252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7487-51F9-C6A0-97C1-8434D869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78726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C465-0FC8-11CD-0AB4-32A38527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E7CA4-7AF0-2A2B-19C7-C14CE1CF1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08147-C248-5198-6202-CAE7F523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0E2E-9728-E676-21A5-F141AFF6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8E8E-5B4B-254C-2E9D-0E1B9DE2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65269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7F123-00F8-1EF4-9E77-29507E934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BC4A8-8A15-A3BA-DE87-F0A8BCC67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F7A93-392A-E964-4AC4-51E5D8DE9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158AB-113A-B077-B994-16361A8D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AE089-0EBD-2B15-A000-7F3DB3908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2453C-AF9C-7B99-CA80-AA612A1F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253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ED86-FB6C-5522-810A-3B907E5D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9E7A7-CF18-009E-E882-B95167F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C1DA5-DF86-B303-1C76-D3C99A01E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ED371-CA1C-5516-6E8B-5CF2CAD01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C703B-047C-D0F8-0E7B-4DB00D37A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3F85B-2356-1E8C-7B53-60DC9BF8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98C7EE-CADA-C18F-3774-D6A481C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82C1B-25F3-8F43-9AF8-9AC77DC7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35931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BCF2-8DEE-2A0C-7A8D-582A4B269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0C2E0-CE09-FC06-2260-2C17A39E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9DBDF-9F4A-DCEE-69A1-4197CACE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8138A-5700-54B9-25B3-24A423A6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8233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F301-E322-66A5-4785-97A3D785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23A4-13F6-E74E-A03A-3D205B4D2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49076-9ECF-DB86-E85D-2A93CCDA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67829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7CD8-2AC1-0C2D-1BCB-3E7B6347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81A28-4479-6DCB-B704-FD7DDBE62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AE679-329F-39E7-36D0-193543A94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B10E1-7173-0279-7729-511A7775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58539-C833-9EFB-1DC6-51ACAEBAB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25FEB-316E-252D-D42F-78D1C3D6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3721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6BF4-0BA1-94E7-0413-50BC26E5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7D446-889C-C0F6-CE53-E2B6044E5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FD64A-2808-3368-7E80-9C129F6B0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FEE2A-0DA8-B787-647E-182381B9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07FC6-C089-DFB6-2EF3-81268112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24981-0361-48E6-A1F2-DC12055D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6520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6A7B-5286-7688-2AA2-79206A13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58823-3EC6-5E00-F061-E4B12E26C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929C2-3DCB-266D-9F63-71A1799D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F4CA7-9E81-03D1-A8CE-842EE54A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7CCC-761F-6EF6-8587-CC80E615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23599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5B64F-9F83-0C29-22D9-88D8EEB5D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0591A-F1E0-03CB-7831-C20AF8DD4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97A93-E03B-B59E-B81E-B8333DAA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5B3EA-BD80-2756-63BA-73874DBF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B00B5-67F7-F491-FE92-468BF478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6993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82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1B9D9A-4A93-478E-BCC4-BF931AAA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C9294-3DCF-4D5A-B854-3132DD4D3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5C287-BB95-4A0C-AEDB-7E283D4A3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12571-9B90-44D7-98DD-902CB8CF260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A8B95-0BCB-478A-B2D7-7BC03BA7D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B2421-ECBA-4F09-B752-719BF9A42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4EEE1-B2F4-4A3E-9A58-2920E4BE7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7" r:id="rId2"/>
    <p:sldLayoutId id="2147483678" r:id="rId3"/>
    <p:sldLayoutId id="2147483661" r:id="rId4"/>
    <p:sldLayoutId id="2147483660" r:id="rId5"/>
    <p:sldLayoutId id="2147483679" r:id="rId6"/>
    <p:sldLayoutId id="2147483680" r:id="rId7"/>
    <p:sldLayoutId id="2147483681" r:id="rId8"/>
    <p:sldLayoutId id="2147483665" r:id="rId9"/>
    <p:sldLayoutId id="2147483683" r:id="rId10"/>
    <p:sldLayoutId id="2147483684" r:id="rId11"/>
    <p:sldLayoutId id="2147483685" r:id="rId12"/>
    <p:sldLayoutId id="2147483686" r:id="rId13"/>
    <p:sldLayoutId id="2147483662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C3554-FDA1-2A26-64E1-4356D233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F243-1905-1299-1DB3-29D29D2E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8310-4D15-DFA9-47D7-DBDBD710A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12B2-1EAD-DB4F-AD4E-36F77CACDAE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BD20-2D2F-1947-1DE5-AAFAE8785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3B35E-69FB-3EE3-5561-D063FBAFD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C1687-647B-3E43-BF8E-735D3FA36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2lykwgb4s1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ohiomeansjobslickingcounty.com/amgen/" TargetMode="Externa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3669" y="5575515"/>
            <a:ext cx="18288000" cy="1028680"/>
            <a:chOff x="0" y="0"/>
            <a:chExt cx="4816593" cy="270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28"/>
            </a:xfrm>
            <a:custGeom>
              <a:avLst/>
              <a:gdLst/>
              <a:ahLst/>
              <a:cxnLst/>
              <a:rect l="l" t="t" r="r" b="b"/>
              <a:pathLst>
                <a:path w="4816592" h="270928">
                  <a:moveTo>
                    <a:pt x="0" y="0"/>
                  </a:moveTo>
                  <a:lnTo>
                    <a:pt x="4816592" y="0"/>
                  </a:lnTo>
                  <a:lnTo>
                    <a:pt x="4816592" y="270928"/>
                  </a:lnTo>
                  <a:lnTo>
                    <a:pt x="0" y="270928"/>
                  </a:lnTo>
                  <a:close/>
                </a:path>
              </a:pathLst>
            </a:custGeom>
            <a:solidFill>
              <a:srgbClr val="FFB81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107" y="1703525"/>
            <a:ext cx="15919786" cy="330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9"/>
              </a:lnSpc>
            </a:pPr>
            <a:r>
              <a:rPr lang="en-US" sz="9006">
                <a:solidFill>
                  <a:srgbClr val="FFFFFF"/>
                </a:solidFill>
                <a:latin typeface="Chronicle Display"/>
              </a:rPr>
              <a:t>The New Central Ohio Industry Landscape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13669" y="5740287"/>
            <a:ext cx="1828800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3E52"/>
                </a:solidFill>
                <a:latin typeface="Source Sans Pro 2"/>
              </a:rPr>
              <a:t>It's a Really Big Deal!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7173372"/>
            <a:ext cx="2222161" cy="2852068"/>
            <a:chOff x="0" y="0"/>
            <a:chExt cx="2962881" cy="3802758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962881" cy="2962869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67921" y="2975353"/>
              <a:ext cx="2027039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2"/>
                </a:rPr>
                <a:t>Scot Mclemore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5228" y="3396993"/>
              <a:ext cx="2892425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3"/>
                </a:rPr>
                <a:t>Executive in Residence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32920" y="7173372"/>
            <a:ext cx="2222161" cy="2852068"/>
            <a:chOff x="0" y="0"/>
            <a:chExt cx="2962881" cy="3802758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2962881" cy="2962869"/>
              <a:chOff x="0" y="0"/>
              <a:chExt cx="6350000" cy="63499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467921" y="2975353"/>
              <a:ext cx="2027039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2"/>
                </a:rPr>
                <a:t>Natalia Colvin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5228" y="3396993"/>
              <a:ext cx="2892425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3"/>
                </a:rPr>
                <a:t>Career Navigator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036630" y="7173372"/>
            <a:ext cx="2222161" cy="2852068"/>
            <a:chOff x="0" y="0"/>
            <a:chExt cx="2962881" cy="3802758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2962881" cy="2962869"/>
              <a:chOff x="0" y="0"/>
              <a:chExt cx="6350000" cy="63499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467921" y="2975353"/>
              <a:ext cx="2027039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2"/>
                </a:rPr>
                <a:t>Geoff Bauer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5228" y="3396993"/>
              <a:ext cx="2892425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3"/>
                </a:rPr>
                <a:t>Supervisor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Employer Engagement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0889E683-3A7D-415E-7D6F-242CA266BC47}"/>
              </a:ext>
            </a:extLst>
          </p:cNvPr>
          <p:cNvSpPr txBox="1"/>
          <p:nvPr/>
        </p:nvSpPr>
        <p:spPr>
          <a:xfrm rot="957285">
            <a:off x="5561803" y="3888530"/>
            <a:ext cx="60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1" name="Line Callout 1 (No Border) 136">
            <a:extLst>
              <a:ext uri="{FF2B5EF4-FFF2-40B4-BE49-F238E27FC236}">
                <a16:creationId xmlns:a16="http://schemas.microsoft.com/office/drawing/2014/main" id="{97D6F167-5528-2C09-ABDC-B3FE902A7757}"/>
              </a:ext>
            </a:extLst>
          </p:cNvPr>
          <p:cNvSpPr/>
          <p:nvPr/>
        </p:nvSpPr>
        <p:spPr>
          <a:xfrm>
            <a:off x="10963566" y="4841635"/>
            <a:ext cx="2306976" cy="979445"/>
          </a:xfrm>
          <a:prstGeom prst="callout1">
            <a:avLst>
              <a:gd name="adj1" fmla="val 60242"/>
              <a:gd name="adj2" fmla="val -32"/>
              <a:gd name="adj3" fmla="val 78487"/>
              <a:gd name="adj4" fmla="val -36045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Participate in networking event</a:t>
            </a:r>
          </a:p>
        </p:txBody>
      </p:sp>
      <p:sp>
        <p:nvSpPr>
          <p:cNvPr id="112" name="Line Callout 1 (No Border) 137">
            <a:extLst>
              <a:ext uri="{FF2B5EF4-FFF2-40B4-BE49-F238E27FC236}">
                <a16:creationId xmlns:a16="http://schemas.microsoft.com/office/drawing/2014/main" id="{4ED58753-0208-FB25-4028-DC07E2FA57EA}"/>
              </a:ext>
            </a:extLst>
          </p:cNvPr>
          <p:cNvSpPr/>
          <p:nvPr/>
        </p:nvSpPr>
        <p:spPr>
          <a:xfrm>
            <a:off x="10581757" y="6209668"/>
            <a:ext cx="3892223" cy="979445"/>
          </a:xfrm>
          <a:prstGeom prst="callout1">
            <a:avLst>
              <a:gd name="adj1" fmla="val 47304"/>
              <a:gd name="adj2" fmla="val 836"/>
              <a:gd name="adj3" fmla="val 37813"/>
              <a:gd name="adj4" fmla="val -23378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Centralized Interviews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Callout 1 (No Border) 139">
            <a:extLst>
              <a:ext uri="{FF2B5EF4-FFF2-40B4-BE49-F238E27FC236}">
                <a16:creationId xmlns:a16="http://schemas.microsoft.com/office/drawing/2014/main" id="{076BD0A3-6C33-423C-B2FF-81DAA8D3017A}"/>
              </a:ext>
            </a:extLst>
          </p:cNvPr>
          <p:cNvSpPr/>
          <p:nvPr/>
        </p:nvSpPr>
        <p:spPr>
          <a:xfrm>
            <a:off x="5341219" y="5994683"/>
            <a:ext cx="1779714" cy="1087028"/>
          </a:xfrm>
          <a:prstGeom prst="callout1">
            <a:avLst>
              <a:gd name="adj1" fmla="val 24340"/>
              <a:gd name="adj2" fmla="val 95925"/>
              <a:gd name="adj3" fmla="val 25629"/>
              <a:gd name="adj4" fmla="val 123638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Participate in Employer Roundtable</a:t>
            </a:r>
          </a:p>
        </p:txBody>
      </p:sp>
      <p:sp>
        <p:nvSpPr>
          <p:cNvPr id="114" name="Line Callout 1 (No Border) 140">
            <a:extLst>
              <a:ext uri="{FF2B5EF4-FFF2-40B4-BE49-F238E27FC236}">
                <a16:creationId xmlns:a16="http://schemas.microsoft.com/office/drawing/2014/main" id="{BC769CFF-1AA4-47FB-BE60-2B22C67A9CDC}"/>
              </a:ext>
            </a:extLst>
          </p:cNvPr>
          <p:cNvSpPr/>
          <p:nvPr/>
        </p:nvSpPr>
        <p:spPr>
          <a:xfrm>
            <a:off x="4670717" y="4790464"/>
            <a:ext cx="2306977" cy="1090547"/>
          </a:xfrm>
          <a:prstGeom prst="callout1">
            <a:avLst>
              <a:gd name="adj1" fmla="val 60243"/>
              <a:gd name="adj2" fmla="val 90855"/>
              <a:gd name="adj3" fmla="val 78378"/>
              <a:gd name="adj4" fmla="val 114233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Host an Employer Spotlight</a:t>
            </a:r>
          </a:p>
        </p:txBody>
      </p:sp>
      <p:sp>
        <p:nvSpPr>
          <p:cNvPr id="115" name="Line Callout 1 (No Border) 141">
            <a:extLst>
              <a:ext uri="{FF2B5EF4-FFF2-40B4-BE49-F238E27FC236}">
                <a16:creationId xmlns:a16="http://schemas.microsoft.com/office/drawing/2014/main" id="{EB95FD8F-632B-BEB9-DE9C-CC780F85C31C}"/>
              </a:ext>
            </a:extLst>
          </p:cNvPr>
          <p:cNvSpPr/>
          <p:nvPr/>
        </p:nvSpPr>
        <p:spPr>
          <a:xfrm>
            <a:off x="9592211" y="2522221"/>
            <a:ext cx="3338121" cy="1185252"/>
          </a:xfrm>
          <a:prstGeom prst="callout1">
            <a:avLst>
              <a:gd name="adj1" fmla="val 127175"/>
              <a:gd name="adj2" fmla="val -7259"/>
              <a:gd name="adj3" fmla="val 91141"/>
              <a:gd name="adj4" fmla="val 19775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Assess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number of openings for spring Centralized Hiring Process</a:t>
            </a:r>
          </a:p>
        </p:txBody>
      </p:sp>
      <p:sp>
        <p:nvSpPr>
          <p:cNvPr id="116" name="Line Callout 1 (No Border) 142">
            <a:extLst>
              <a:ext uri="{FF2B5EF4-FFF2-40B4-BE49-F238E27FC236}">
                <a16:creationId xmlns:a16="http://schemas.microsoft.com/office/drawing/2014/main" id="{E32BCBCB-060C-72E0-9061-496BB3726544}"/>
              </a:ext>
            </a:extLst>
          </p:cNvPr>
          <p:cNvSpPr/>
          <p:nvPr/>
        </p:nvSpPr>
        <p:spPr>
          <a:xfrm>
            <a:off x="5839097" y="2507944"/>
            <a:ext cx="3095468" cy="1176195"/>
          </a:xfrm>
          <a:prstGeom prst="callout1">
            <a:avLst>
              <a:gd name="adj1" fmla="val 113408"/>
              <a:gd name="adj2" fmla="val 85055"/>
              <a:gd name="adj3" fmla="val 88740"/>
              <a:gd name="adj4" fmla="val 76752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Provide feedback on students’ technical and employability skills</a:t>
            </a:r>
          </a:p>
        </p:txBody>
      </p:sp>
      <p:sp>
        <p:nvSpPr>
          <p:cNvPr id="117" name="Line Callout 1 (No Border) 143">
            <a:extLst>
              <a:ext uri="{FF2B5EF4-FFF2-40B4-BE49-F238E27FC236}">
                <a16:creationId xmlns:a16="http://schemas.microsoft.com/office/drawing/2014/main" id="{D21B3B81-1495-21CF-4DEB-465EAEBB79F1}"/>
              </a:ext>
            </a:extLst>
          </p:cNvPr>
          <p:cNvSpPr/>
          <p:nvPr/>
        </p:nvSpPr>
        <p:spPr>
          <a:xfrm>
            <a:off x="8837725" y="7329284"/>
            <a:ext cx="3488064" cy="912653"/>
          </a:xfrm>
          <a:prstGeom prst="callout1">
            <a:avLst>
              <a:gd name="adj1" fmla="val 8321"/>
              <a:gd name="adj2" fmla="val 15076"/>
              <a:gd name="adj3" fmla="val -36076"/>
              <a:gd name="adj4" fmla="val 13971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On-boarding and student apprentices begin working</a:t>
            </a:r>
          </a:p>
        </p:txBody>
      </p:sp>
      <p:sp>
        <p:nvSpPr>
          <p:cNvPr id="118" name="Line Callout 1 (No Border) 144">
            <a:extLst>
              <a:ext uri="{FF2B5EF4-FFF2-40B4-BE49-F238E27FC236}">
                <a16:creationId xmlns:a16="http://schemas.microsoft.com/office/drawing/2014/main" id="{E414B6E8-7929-5899-2E0C-6D6933F3F27B}"/>
              </a:ext>
            </a:extLst>
          </p:cNvPr>
          <p:cNvSpPr/>
          <p:nvPr/>
        </p:nvSpPr>
        <p:spPr>
          <a:xfrm>
            <a:off x="6395754" y="7178925"/>
            <a:ext cx="2291936" cy="1087028"/>
          </a:xfrm>
          <a:prstGeom prst="callout1">
            <a:avLst>
              <a:gd name="adj1" fmla="val 36136"/>
              <a:gd name="adj2" fmla="val 79354"/>
              <a:gd name="adj3" fmla="val -14773"/>
              <a:gd name="adj4" fmla="val 94795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Participate in summer programs and/or camps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6D7FE2C-5A05-E13A-8A20-92E168CA25BD}"/>
              </a:ext>
            </a:extLst>
          </p:cNvPr>
          <p:cNvGrpSpPr/>
          <p:nvPr/>
        </p:nvGrpSpPr>
        <p:grpSpPr>
          <a:xfrm>
            <a:off x="6867359" y="3448594"/>
            <a:ext cx="3792025" cy="3661525"/>
            <a:chOff x="2900197" y="1755686"/>
            <a:chExt cx="3343606" cy="3346630"/>
          </a:xfrm>
          <a:solidFill>
            <a:srgbClr val="007298"/>
          </a:solidFill>
        </p:grpSpPr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E896095E-2919-22E3-18F2-14BBDF72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069" y="1755686"/>
              <a:ext cx="820786" cy="639397"/>
            </a:xfrm>
            <a:custGeom>
              <a:avLst/>
              <a:gdLst>
                <a:gd name="T0" fmla="*/ 0 w 258"/>
                <a:gd name="T1" fmla="*/ 0 h 201"/>
                <a:gd name="T2" fmla="*/ 0 w 258"/>
                <a:gd name="T3" fmla="*/ 152 h 201"/>
                <a:gd name="T4" fmla="*/ 182 w 258"/>
                <a:gd name="T5" fmla="*/ 201 h 201"/>
                <a:gd name="T6" fmla="*/ 258 w 258"/>
                <a:gd name="T7" fmla="*/ 69 h 201"/>
                <a:gd name="T8" fmla="*/ 0 w 258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1">
                  <a:moveTo>
                    <a:pt x="0" y="0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66" y="152"/>
                    <a:pt x="128" y="170"/>
                    <a:pt x="182" y="201"/>
                  </a:cubicBezTo>
                  <a:cubicBezTo>
                    <a:pt x="258" y="69"/>
                    <a:pt x="258" y="69"/>
                    <a:pt x="258" y="69"/>
                  </a:cubicBezTo>
                  <a:cubicBezTo>
                    <a:pt x="182" y="26"/>
                    <a:pt x="94" y="1"/>
                    <a:pt x="0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D39B18D3-F4D1-C683-D5B9-4D91BCA6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941" y="2600657"/>
              <a:ext cx="634862" cy="820786"/>
            </a:xfrm>
            <a:custGeom>
              <a:avLst/>
              <a:gdLst>
                <a:gd name="T0" fmla="*/ 131 w 200"/>
                <a:gd name="T1" fmla="*/ 0 h 258"/>
                <a:gd name="T2" fmla="*/ 0 w 200"/>
                <a:gd name="T3" fmla="*/ 76 h 258"/>
                <a:gd name="T4" fmla="*/ 48 w 200"/>
                <a:gd name="T5" fmla="*/ 258 h 258"/>
                <a:gd name="T6" fmla="*/ 200 w 200"/>
                <a:gd name="T7" fmla="*/ 258 h 258"/>
                <a:gd name="T8" fmla="*/ 131 w 200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58">
                  <a:moveTo>
                    <a:pt x="131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0" y="130"/>
                    <a:pt x="48" y="192"/>
                    <a:pt x="48" y="258"/>
                  </a:cubicBezTo>
                  <a:cubicBezTo>
                    <a:pt x="200" y="258"/>
                    <a:pt x="200" y="258"/>
                    <a:pt x="200" y="258"/>
                  </a:cubicBezTo>
                  <a:cubicBezTo>
                    <a:pt x="199" y="164"/>
                    <a:pt x="174" y="76"/>
                    <a:pt x="131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A1BA78E7-1383-5D50-D733-AE736497D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145" y="1755686"/>
              <a:ext cx="820786" cy="639397"/>
            </a:xfrm>
            <a:custGeom>
              <a:avLst/>
              <a:gdLst>
                <a:gd name="T0" fmla="*/ 258 w 258"/>
                <a:gd name="T1" fmla="*/ 0 h 201"/>
                <a:gd name="T2" fmla="*/ 0 w 258"/>
                <a:gd name="T3" fmla="*/ 69 h 201"/>
                <a:gd name="T4" fmla="*/ 76 w 258"/>
                <a:gd name="T5" fmla="*/ 201 h 201"/>
                <a:gd name="T6" fmla="*/ 258 w 258"/>
                <a:gd name="T7" fmla="*/ 152 h 201"/>
                <a:gd name="T8" fmla="*/ 258 w 258"/>
                <a:gd name="T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1">
                  <a:moveTo>
                    <a:pt x="258" y="0"/>
                  </a:moveTo>
                  <a:cubicBezTo>
                    <a:pt x="164" y="1"/>
                    <a:pt x="76" y="26"/>
                    <a:pt x="0" y="69"/>
                  </a:cubicBezTo>
                  <a:cubicBezTo>
                    <a:pt x="76" y="201"/>
                    <a:pt x="76" y="201"/>
                    <a:pt x="76" y="201"/>
                  </a:cubicBezTo>
                  <a:cubicBezTo>
                    <a:pt x="130" y="170"/>
                    <a:pt x="192" y="152"/>
                    <a:pt x="258" y="152"/>
                  </a:cubicBezTo>
                  <a:cubicBezTo>
                    <a:pt x="258" y="0"/>
                    <a:pt x="258" y="0"/>
                    <a:pt x="258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D4595753-C965-539E-7B30-0729A9312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630" y="1983934"/>
              <a:ext cx="838925" cy="843460"/>
            </a:xfrm>
            <a:custGeom>
              <a:avLst/>
              <a:gdLst>
                <a:gd name="T0" fmla="*/ 76 w 264"/>
                <a:gd name="T1" fmla="*/ 0 h 265"/>
                <a:gd name="T2" fmla="*/ 0 w 264"/>
                <a:gd name="T3" fmla="*/ 132 h 265"/>
                <a:gd name="T4" fmla="*/ 133 w 264"/>
                <a:gd name="T5" fmla="*/ 265 h 265"/>
                <a:gd name="T6" fmla="*/ 264 w 264"/>
                <a:gd name="T7" fmla="*/ 189 h 265"/>
                <a:gd name="T8" fmla="*/ 76 w 264"/>
                <a:gd name="T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5">
                  <a:moveTo>
                    <a:pt x="76" y="0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55" y="164"/>
                    <a:pt x="101" y="210"/>
                    <a:pt x="133" y="265"/>
                  </a:cubicBezTo>
                  <a:cubicBezTo>
                    <a:pt x="264" y="189"/>
                    <a:pt x="264" y="189"/>
                    <a:pt x="264" y="189"/>
                  </a:cubicBezTo>
                  <a:cubicBezTo>
                    <a:pt x="218" y="111"/>
                    <a:pt x="153" y="46"/>
                    <a:pt x="76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0">
              <a:extLst>
                <a:ext uri="{FF2B5EF4-FFF2-40B4-BE49-F238E27FC236}">
                  <a16:creationId xmlns:a16="http://schemas.microsoft.com/office/drawing/2014/main" id="{6BA6FC04-5455-3AFE-6851-BB2714ADC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069" y="4467454"/>
              <a:ext cx="820786" cy="634862"/>
            </a:xfrm>
            <a:custGeom>
              <a:avLst/>
              <a:gdLst>
                <a:gd name="T0" fmla="*/ 182 w 258"/>
                <a:gd name="T1" fmla="*/ 0 h 200"/>
                <a:gd name="T2" fmla="*/ 0 w 258"/>
                <a:gd name="T3" fmla="*/ 49 h 200"/>
                <a:gd name="T4" fmla="*/ 0 w 258"/>
                <a:gd name="T5" fmla="*/ 200 h 200"/>
                <a:gd name="T6" fmla="*/ 258 w 258"/>
                <a:gd name="T7" fmla="*/ 131 h 200"/>
                <a:gd name="T8" fmla="*/ 182 w 258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0">
                  <a:moveTo>
                    <a:pt x="182" y="0"/>
                  </a:moveTo>
                  <a:cubicBezTo>
                    <a:pt x="128" y="30"/>
                    <a:pt x="66" y="48"/>
                    <a:pt x="0" y="49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94" y="200"/>
                    <a:pt x="182" y="175"/>
                    <a:pt x="258" y="131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4AA99203-0FF8-C5E2-C486-21DDB2A07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445" y="4030608"/>
              <a:ext cx="840436" cy="843460"/>
            </a:xfrm>
            <a:custGeom>
              <a:avLst/>
              <a:gdLst>
                <a:gd name="T0" fmla="*/ 131 w 264"/>
                <a:gd name="T1" fmla="*/ 0 h 265"/>
                <a:gd name="T2" fmla="*/ 0 w 264"/>
                <a:gd name="T3" fmla="*/ 76 h 265"/>
                <a:gd name="T4" fmla="*/ 188 w 264"/>
                <a:gd name="T5" fmla="*/ 265 h 265"/>
                <a:gd name="T6" fmla="*/ 264 w 264"/>
                <a:gd name="T7" fmla="*/ 134 h 265"/>
                <a:gd name="T8" fmla="*/ 131 w 264"/>
                <a:gd name="T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5">
                  <a:moveTo>
                    <a:pt x="131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46" y="154"/>
                    <a:pt x="111" y="219"/>
                    <a:pt x="188" y="265"/>
                  </a:cubicBezTo>
                  <a:cubicBezTo>
                    <a:pt x="264" y="134"/>
                    <a:pt x="264" y="134"/>
                    <a:pt x="264" y="134"/>
                  </a:cubicBezTo>
                  <a:cubicBezTo>
                    <a:pt x="209" y="101"/>
                    <a:pt x="163" y="55"/>
                    <a:pt x="131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BDB57AA3-84C2-0427-ABDB-D58C49CA7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630" y="4030608"/>
              <a:ext cx="838925" cy="843460"/>
            </a:xfrm>
            <a:custGeom>
              <a:avLst/>
              <a:gdLst>
                <a:gd name="T0" fmla="*/ 133 w 264"/>
                <a:gd name="T1" fmla="*/ 0 h 265"/>
                <a:gd name="T2" fmla="*/ 0 w 264"/>
                <a:gd name="T3" fmla="*/ 134 h 265"/>
                <a:gd name="T4" fmla="*/ 76 w 264"/>
                <a:gd name="T5" fmla="*/ 265 h 265"/>
                <a:gd name="T6" fmla="*/ 264 w 264"/>
                <a:gd name="T7" fmla="*/ 76 h 265"/>
                <a:gd name="T8" fmla="*/ 133 w 264"/>
                <a:gd name="T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5">
                  <a:moveTo>
                    <a:pt x="133" y="0"/>
                  </a:moveTo>
                  <a:cubicBezTo>
                    <a:pt x="101" y="55"/>
                    <a:pt x="55" y="101"/>
                    <a:pt x="0" y="134"/>
                  </a:cubicBezTo>
                  <a:cubicBezTo>
                    <a:pt x="76" y="265"/>
                    <a:pt x="76" y="265"/>
                    <a:pt x="76" y="265"/>
                  </a:cubicBezTo>
                  <a:cubicBezTo>
                    <a:pt x="153" y="219"/>
                    <a:pt x="218" y="154"/>
                    <a:pt x="264" y="76"/>
                  </a:cubicBezTo>
                  <a:cubicBezTo>
                    <a:pt x="133" y="0"/>
                    <a:pt x="133" y="0"/>
                    <a:pt x="133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89E39F8A-42B6-A2F7-0929-0E69C949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197" y="2600657"/>
              <a:ext cx="636374" cy="820786"/>
            </a:xfrm>
            <a:custGeom>
              <a:avLst/>
              <a:gdLst>
                <a:gd name="T0" fmla="*/ 69 w 200"/>
                <a:gd name="T1" fmla="*/ 0 h 258"/>
                <a:gd name="T2" fmla="*/ 0 w 200"/>
                <a:gd name="T3" fmla="*/ 258 h 258"/>
                <a:gd name="T4" fmla="*/ 152 w 200"/>
                <a:gd name="T5" fmla="*/ 258 h 258"/>
                <a:gd name="T6" fmla="*/ 200 w 200"/>
                <a:gd name="T7" fmla="*/ 76 h 258"/>
                <a:gd name="T8" fmla="*/ 69 w 200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58">
                  <a:moveTo>
                    <a:pt x="69" y="0"/>
                  </a:moveTo>
                  <a:cubicBezTo>
                    <a:pt x="26" y="76"/>
                    <a:pt x="1" y="164"/>
                    <a:pt x="0" y="258"/>
                  </a:cubicBezTo>
                  <a:cubicBezTo>
                    <a:pt x="152" y="258"/>
                    <a:pt x="152" y="258"/>
                    <a:pt x="152" y="258"/>
                  </a:cubicBezTo>
                  <a:cubicBezTo>
                    <a:pt x="152" y="192"/>
                    <a:pt x="170" y="130"/>
                    <a:pt x="200" y="76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4">
              <a:extLst>
                <a:ext uri="{FF2B5EF4-FFF2-40B4-BE49-F238E27FC236}">
                  <a16:creationId xmlns:a16="http://schemas.microsoft.com/office/drawing/2014/main" id="{757834DE-1C00-0B24-2306-D4F10A585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145" y="4467454"/>
              <a:ext cx="820786" cy="634862"/>
            </a:xfrm>
            <a:custGeom>
              <a:avLst/>
              <a:gdLst>
                <a:gd name="T0" fmla="*/ 76 w 258"/>
                <a:gd name="T1" fmla="*/ 0 h 200"/>
                <a:gd name="T2" fmla="*/ 0 w 258"/>
                <a:gd name="T3" fmla="*/ 131 h 200"/>
                <a:gd name="T4" fmla="*/ 258 w 258"/>
                <a:gd name="T5" fmla="*/ 200 h 200"/>
                <a:gd name="T6" fmla="*/ 258 w 258"/>
                <a:gd name="T7" fmla="*/ 49 h 200"/>
                <a:gd name="T8" fmla="*/ 76 w 258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0">
                  <a:moveTo>
                    <a:pt x="76" y="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76" y="175"/>
                    <a:pt x="164" y="200"/>
                    <a:pt x="258" y="200"/>
                  </a:cubicBezTo>
                  <a:cubicBezTo>
                    <a:pt x="258" y="49"/>
                    <a:pt x="258" y="49"/>
                    <a:pt x="258" y="49"/>
                  </a:cubicBezTo>
                  <a:cubicBezTo>
                    <a:pt x="192" y="48"/>
                    <a:pt x="130" y="30"/>
                    <a:pt x="76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5">
              <a:extLst>
                <a:ext uri="{FF2B5EF4-FFF2-40B4-BE49-F238E27FC236}">
                  <a16:creationId xmlns:a16="http://schemas.microsoft.com/office/drawing/2014/main" id="{A30AF94F-F114-95B3-5B9F-6407ECBFF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197" y="3439582"/>
              <a:ext cx="636374" cy="817763"/>
            </a:xfrm>
            <a:custGeom>
              <a:avLst/>
              <a:gdLst>
                <a:gd name="T0" fmla="*/ 152 w 200"/>
                <a:gd name="T1" fmla="*/ 0 h 257"/>
                <a:gd name="T2" fmla="*/ 0 w 200"/>
                <a:gd name="T3" fmla="*/ 0 h 257"/>
                <a:gd name="T4" fmla="*/ 69 w 200"/>
                <a:gd name="T5" fmla="*/ 257 h 257"/>
                <a:gd name="T6" fmla="*/ 200 w 200"/>
                <a:gd name="T7" fmla="*/ 181 h 257"/>
                <a:gd name="T8" fmla="*/ 152 w 200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57">
                  <a:moveTo>
                    <a:pt x="1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93"/>
                    <a:pt x="26" y="181"/>
                    <a:pt x="69" y="257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70" y="128"/>
                    <a:pt x="152" y="66"/>
                    <a:pt x="152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45860667-1906-D4C2-5977-71296F3F5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941" y="3439582"/>
              <a:ext cx="634862" cy="817763"/>
            </a:xfrm>
            <a:custGeom>
              <a:avLst/>
              <a:gdLst>
                <a:gd name="T0" fmla="*/ 200 w 200"/>
                <a:gd name="T1" fmla="*/ 0 h 257"/>
                <a:gd name="T2" fmla="*/ 48 w 200"/>
                <a:gd name="T3" fmla="*/ 0 h 257"/>
                <a:gd name="T4" fmla="*/ 0 w 200"/>
                <a:gd name="T5" fmla="*/ 181 h 257"/>
                <a:gd name="T6" fmla="*/ 131 w 200"/>
                <a:gd name="T7" fmla="*/ 257 h 257"/>
                <a:gd name="T8" fmla="*/ 200 w 200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57">
                  <a:moveTo>
                    <a:pt x="200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66"/>
                    <a:pt x="30" y="128"/>
                    <a:pt x="0" y="181"/>
                  </a:cubicBezTo>
                  <a:cubicBezTo>
                    <a:pt x="131" y="257"/>
                    <a:pt x="131" y="257"/>
                    <a:pt x="131" y="257"/>
                  </a:cubicBezTo>
                  <a:cubicBezTo>
                    <a:pt x="174" y="181"/>
                    <a:pt x="199" y="93"/>
                    <a:pt x="200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7">
              <a:extLst>
                <a:ext uri="{FF2B5EF4-FFF2-40B4-BE49-F238E27FC236}">
                  <a16:creationId xmlns:a16="http://schemas.microsoft.com/office/drawing/2014/main" id="{C2E42696-AFDF-3DB1-05B3-4FAC71D5E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445" y="1983934"/>
              <a:ext cx="840436" cy="843460"/>
            </a:xfrm>
            <a:custGeom>
              <a:avLst/>
              <a:gdLst>
                <a:gd name="T0" fmla="*/ 188 w 264"/>
                <a:gd name="T1" fmla="*/ 0 h 265"/>
                <a:gd name="T2" fmla="*/ 0 w 264"/>
                <a:gd name="T3" fmla="*/ 189 h 265"/>
                <a:gd name="T4" fmla="*/ 131 w 264"/>
                <a:gd name="T5" fmla="*/ 265 h 265"/>
                <a:gd name="T6" fmla="*/ 264 w 264"/>
                <a:gd name="T7" fmla="*/ 132 h 265"/>
                <a:gd name="T8" fmla="*/ 188 w 264"/>
                <a:gd name="T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5">
                  <a:moveTo>
                    <a:pt x="188" y="0"/>
                  </a:moveTo>
                  <a:cubicBezTo>
                    <a:pt x="111" y="46"/>
                    <a:pt x="46" y="111"/>
                    <a:pt x="0" y="189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63" y="210"/>
                    <a:pt x="209" y="164"/>
                    <a:pt x="264" y="132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C2A954A7-775F-6272-FA83-655911D6EBCF}"/>
              </a:ext>
            </a:extLst>
          </p:cNvPr>
          <p:cNvSpPr txBox="1"/>
          <p:nvPr/>
        </p:nvSpPr>
        <p:spPr>
          <a:xfrm>
            <a:off x="9022085" y="3617702"/>
            <a:ext cx="57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Jan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1427F17-76F6-CA9B-8870-B673A21A0C09}"/>
              </a:ext>
            </a:extLst>
          </p:cNvPr>
          <p:cNvSpPr txBox="1"/>
          <p:nvPr/>
        </p:nvSpPr>
        <p:spPr>
          <a:xfrm>
            <a:off x="9691507" y="4046474"/>
            <a:ext cx="639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Feb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AF2B89B-525F-9E14-1B66-97F67AF78AE5}"/>
              </a:ext>
            </a:extLst>
          </p:cNvPr>
          <p:cNvSpPr txBox="1"/>
          <p:nvPr/>
        </p:nvSpPr>
        <p:spPr>
          <a:xfrm>
            <a:off x="10098598" y="4761314"/>
            <a:ext cx="783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Mar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0A720B9-DAC7-68EE-C39E-AEA8DDDEE241}"/>
              </a:ext>
            </a:extLst>
          </p:cNvPr>
          <p:cNvSpPr txBox="1"/>
          <p:nvPr/>
        </p:nvSpPr>
        <p:spPr>
          <a:xfrm>
            <a:off x="10099238" y="5499833"/>
            <a:ext cx="65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Apr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8CA1F5E0-8B5A-C54C-46E2-161D19ECB1ED}"/>
              </a:ext>
            </a:extLst>
          </p:cNvPr>
          <p:cNvSpPr txBox="1"/>
          <p:nvPr/>
        </p:nvSpPr>
        <p:spPr>
          <a:xfrm>
            <a:off x="9663431" y="6242974"/>
            <a:ext cx="772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CFE57B5-7FC6-A287-C160-F3DEC8E2B110}"/>
              </a:ext>
            </a:extLst>
          </p:cNvPr>
          <p:cNvSpPr txBox="1"/>
          <p:nvPr/>
        </p:nvSpPr>
        <p:spPr>
          <a:xfrm>
            <a:off x="8971598" y="6588186"/>
            <a:ext cx="57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1290C17-ECA4-C3D8-A8BF-566F5E8C7B06}"/>
              </a:ext>
            </a:extLst>
          </p:cNvPr>
          <p:cNvSpPr txBox="1"/>
          <p:nvPr/>
        </p:nvSpPr>
        <p:spPr>
          <a:xfrm>
            <a:off x="8180381" y="6593543"/>
            <a:ext cx="57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Jul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30D2A6E-040C-651B-C422-521DD3D76D8B}"/>
              </a:ext>
            </a:extLst>
          </p:cNvPr>
          <p:cNvSpPr txBox="1"/>
          <p:nvPr/>
        </p:nvSpPr>
        <p:spPr>
          <a:xfrm>
            <a:off x="7450773" y="6179348"/>
            <a:ext cx="635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Aug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C79A57A-F411-056B-2C37-8A83EFD3FF8D}"/>
              </a:ext>
            </a:extLst>
          </p:cNvPr>
          <p:cNvSpPr txBox="1"/>
          <p:nvPr/>
        </p:nvSpPr>
        <p:spPr>
          <a:xfrm>
            <a:off x="6972249" y="5517609"/>
            <a:ext cx="745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Sep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6F9746E-468C-8DB7-1873-39E9203A7FB5}"/>
              </a:ext>
            </a:extLst>
          </p:cNvPr>
          <p:cNvSpPr txBox="1"/>
          <p:nvPr/>
        </p:nvSpPr>
        <p:spPr>
          <a:xfrm>
            <a:off x="6980209" y="4715791"/>
            <a:ext cx="671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Oct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0AD8DC8-0E42-54B7-4E94-080EB941EE2C}"/>
              </a:ext>
            </a:extLst>
          </p:cNvPr>
          <p:cNvSpPr txBox="1"/>
          <p:nvPr/>
        </p:nvSpPr>
        <p:spPr>
          <a:xfrm>
            <a:off x="7383115" y="4031904"/>
            <a:ext cx="70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Nov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5074CDF-905F-42A1-856A-491F9DF3E5E4}"/>
              </a:ext>
            </a:extLst>
          </p:cNvPr>
          <p:cNvSpPr txBox="1"/>
          <p:nvPr/>
        </p:nvSpPr>
        <p:spPr>
          <a:xfrm>
            <a:off x="8171645" y="3604409"/>
            <a:ext cx="704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Dec</a:t>
            </a:r>
          </a:p>
        </p:txBody>
      </p:sp>
      <p:sp>
        <p:nvSpPr>
          <p:cNvPr id="144" name="Line Callout 1 (No Border) 140">
            <a:extLst>
              <a:ext uri="{FF2B5EF4-FFF2-40B4-BE49-F238E27FC236}">
                <a16:creationId xmlns:a16="http://schemas.microsoft.com/office/drawing/2014/main" id="{A3997B36-7FAD-9192-450B-5184E349B994}"/>
              </a:ext>
            </a:extLst>
          </p:cNvPr>
          <p:cNvSpPr/>
          <p:nvPr/>
        </p:nvSpPr>
        <p:spPr>
          <a:xfrm>
            <a:off x="4705186" y="3770744"/>
            <a:ext cx="2807438" cy="1090547"/>
          </a:xfrm>
          <a:prstGeom prst="callout1">
            <a:avLst>
              <a:gd name="adj1" fmla="val 60243"/>
              <a:gd name="adj2" fmla="val 90855"/>
              <a:gd name="adj3" fmla="val 117980"/>
              <a:gd name="adj4" fmla="val 123795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Participate in Gamification Mentorship</a:t>
            </a:r>
          </a:p>
        </p:txBody>
      </p:sp>
    </p:spTree>
    <p:extLst>
      <p:ext uri="{BB962C8B-B14F-4D97-AF65-F5344CB8AC3E}">
        <p14:creationId xmlns:p14="http://schemas.microsoft.com/office/powerpoint/2010/main" val="18501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Employer Engagement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8F178D8-F28F-CFB6-E164-98D53E2AC03A}"/>
              </a:ext>
            </a:extLst>
          </p:cNvPr>
          <p:cNvSpPr txBox="1">
            <a:spLocks/>
          </p:cNvSpPr>
          <p:nvPr/>
        </p:nvSpPr>
        <p:spPr>
          <a:xfrm>
            <a:off x="2286000" y="2166216"/>
            <a:ext cx="14630400" cy="72174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Annual Employer Roundtable Agenda – 2022</a:t>
            </a:r>
          </a:p>
          <a:p>
            <a:r>
              <a:rPr lang="en-US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Cohort in Historical Context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Apprenticeships, Wages, Demographics</a:t>
            </a:r>
          </a:p>
          <a:p>
            <a:r>
              <a:rPr lang="en-US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Cohort Hiring Outcomes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Candidate Demographics vs. Apprentice Demographics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Assessment of Candidate Quality</a:t>
            </a:r>
          </a:p>
          <a:p>
            <a:r>
              <a:rPr lang="en-US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Process and Communication Assessment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What Worked and What Didn’t</a:t>
            </a:r>
          </a:p>
          <a:p>
            <a:r>
              <a:rPr lang="en-US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2022 Cohort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Demographics and Majors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Gamification Mentorship</a:t>
            </a:r>
          </a:p>
          <a:p>
            <a:r>
              <a:rPr lang="en-US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Additional Partnership Opportunities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Cybersecurity Business &amp; Industry Leadership Team</a:t>
            </a:r>
            <a:endParaRPr lang="en-US" sz="2400" i="1" dirty="0">
              <a:solidFill>
                <a:srgbClr val="003E5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i="1" dirty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Workforce Certificates</a:t>
            </a:r>
          </a:p>
        </p:txBody>
      </p:sp>
    </p:spTree>
    <p:extLst>
      <p:ext uri="{BB962C8B-B14F-4D97-AF65-F5344CB8AC3E}">
        <p14:creationId xmlns:p14="http://schemas.microsoft.com/office/powerpoint/2010/main" val="232953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 dirty="0">
                <a:solidFill>
                  <a:srgbClr val="FFB81C"/>
                </a:solidFill>
                <a:latin typeface="Source Sans Pro 2"/>
              </a:rPr>
              <a:t>Curriculum Development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C62A04-9EA1-AFB4-A6B7-E4069023D172}"/>
              </a:ext>
            </a:extLst>
          </p:cNvPr>
          <p:cNvSpPr txBox="1"/>
          <p:nvPr/>
        </p:nvSpPr>
        <p:spPr>
          <a:xfrm>
            <a:off x="1828800" y="2705100"/>
            <a:ext cx="12573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har char="•"/>
            </a:pPr>
            <a:r>
              <a:rPr lang="en-US" sz="3200" b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The Business &amp; Industry Leadership Team (BILT) model puts industry in a co-leadership  role for college technical programs so they have direct input into KSAs that program graduates should possess</a:t>
            </a:r>
          </a:p>
          <a:p>
            <a:pPr marL="285750" indent="-285750">
              <a:buChar char="•"/>
            </a:pPr>
            <a:endParaRPr lang="en-US" sz="3200" b="0">
              <a:solidFill>
                <a:srgbClr val="003E5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b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Members must be cybersecurity SMEs (e.g., high-level technical executives, first-line hiring managers, technicians currently holding a cybersecurity position)</a:t>
            </a:r>
          </a:p>
          <a:p>
            <a:pPr marL="285750" indent="-285750">
              <a:buFont typeface="Arial"/>
              <a:buChar char="•"/>
            </a:pPr>
            <a:endParaRPr lang="en-US" sz="3200" b="0">
              <a:solidFill>
                <a:srgbClr val="003E5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b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Members meet 3-4 times per year - one longer meeting for KSA evaluation (2-3 hours) and the remaining to discuss feedback and industry trends (1 hour)</a:t>
            </a:r>
          </a:p>
          <a:p>
            <a:pPr marL="285750" indent="-285750">
              <a:buFont typeface="Arial"/>
              <a:buChar char="•"/>
            </a:pPr>
            <a:endParaRPr lang="en-US" sz="3200" b="0">
              <a:solidFill>
                <a:srgbClr val="003E5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b="0">
                <a:solidFill>
                  <a:srgbClr val="003E5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The goal is to produce candidates that businesses are more likely to hire</a:t>
            </a:r>
          </a:p>
        </p:txBody>
      </p:sp>
    </p:spTree>
    <p:extLst>
      <p:ext uri="{BB962C8B-B14F-4D97-AF65-F5344CB8AC3E}">
        <p14:creationId xmlns:p14="http://schemas.microsoft.com/office/powerpoint/2010/main" val="383116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Win-Win Outcomes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E782E-65FA-C895-DF99-D3E799D9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3086100"/>
            <a:ext cx="11963400" cy="6579409"/>
          </a:xfrm>
        </p:spPr>
        <p:txBody>
          <a:bodyPr/>
          <a:lstStyle/>
          <a:p>
            <a:pPr marL="179925" marR="0" lvl="1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On the Job</a:t>
            </a:r>
          </a:p>
          <a:p>
            <a:pPr marL="179925" marR="0" lvl="1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33" normalizeH="0" baseline="0" noProof="0" dirty="0">
              <a:ln>
                <a:noFill/>
              </a:ln>
              <a:solidFill>
                <a:srgbClr val="003E5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>
                <a:srgbClr val="003E52"/>
              </a:buClr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729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$18-26/hour</a:t>
            </a: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range in 2022</a:t>
            </a: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>
                <a:srgbClr val="003E52"/>
              </a:buClr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33" normalizeH="0" baseline="0" noProof="0" dirty="0">
              <a:ln>
                <a:noFill/>
              </a:ln>
              <a:solidFill>
                <a:srgbClr val="003E5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20-40 hours per week depending on employer</a:t>
            </a: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33" normalizeH="0" baseline="0" noProof="0" dirty="0">
              <a:ln>
                <a:noFill/>
              </a:ln>
              <a:solidFill>
                <a:srgbClr val="003E5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Professional support</a:t>
            </a: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33" normalizeH="0" baseline="0" noProof="0" dirty="0">
              <a:ln>
                <a:noFill/>
              </a:ln>
              <a:solidFill>
                <a:srgbClr val="003E5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Continued learning</a:t>
            </a:r>
          </a:p>
          <a:p>
            <a:pPr marL="0" marR="0" lvl="0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3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3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3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Upon Completion</a:t>
            </a:r>
          </a:p>
          <a:p>
            <a:pPr marL="0" marR="0" lvl="0" indent="0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33" normalizeH="0" baseline="0" noProof="0" dirty="0">
              <a:ln>
                <a:noFill/>
              </a:ln>
              <a:solidFill>
                <a:srgbClr val="003E5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Potential for full-time conversion making </a:t>
            </a: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729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$50,000-75,000 per year</a:t>
            </a: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33" normalizeH="0" baseline="0" noProof="0" dirty="0">
              <a:ln>
                <a:noFill/>
              </a:ln>
              <a:solidFill>
                <a:srgbClr val="007298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9851" marR="0" lvl="1" indent="-179926" algn="l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>
                <a:srgbClr val="003E52"/>
              </a:buClr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729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80% </a:t>
            </a:r>
            <a:r>
              <a:rPr kumimoji="0" lang="en-US" b="0" i="0" u="none" strike="noStrike" kern="1200" cap="none" spc="33" normalizeH="0" baseline="0" noProof="0" dirty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conversion rate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8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B037CFE-A6B7-61A5-5C21-53F09F2E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902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D45EA8E-B242-B2CC-00D4-DD31DCF0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0856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95603B1-079A-FC31-83AA-5CDD1C963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1524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AC6433E0-B383-295A-531B-A0A4A37A1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8702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E5D54B-C21D-482B-F570-B2580867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6126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24791" y="4423774"/>
            <a:ext cx="8549304" cy="55085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07564" y="1483620"/>
            <a:ext cx="9021961" cy="138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66"/>
              </a:lnSpc>
            </a:pPr>
            <a:r>
              <a:rPr lang="en-US" sz="8119">
                <a:solidFill>
                  <a:srgbClr val="FFB81C"/>
                </a:solidFill>
                <a:latin typeface="Source Sans Pro 2"/>
              </a:rPr>
              <a:t>U.S. Manufacturing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98318" y="2958673"/>
            <a:ext cx="9479737" cy="126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5"/>
              </a:lnSpc>
            </a:pPr>
            <a:r>
              <a:rPr lang="en-US" sz="3682">
                <a:solidFill>
                  <a:srgbClr val="FFFFFF"/>
                </a:solidFill>
                <a:latin typeface="Source Sans Pro 2"/>
              </a:rPr>
              <a:t>WHY IT NEEDS TO BE ON YOUR PROFESSIONAL RADAR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78334" y="6911197"/>
            <a:ext cx="5351291" cy="90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2"/>
              </a:lnSpc>
            </a:pPr>
            <a:endParaRPr lang="en-US" sz="2818">
              <a:solidFill>
                <a:srgbClr val="003E52"/>
              </a:solidFill>
              <a:latin typeface="Source Sans Pro 2"/>
            </a:endParaRPr>
          </a:p>
          <a:p>
            <a:pPr algn="ctr">
              <a:lnSpc>
                <a:spcPts val="4192"/>
              </a:lnSpc>
            </a:pPr>
            <a:r>
              <a:rPr lang="en-US" sz="4800" dirty="0">
                <a:solidFill>
                  <a:srgbClr val="003E52"/>
                </a:solidFill>
                <a:latin typeface="Source Sans Pro 2"/>
              </a:rPr>
              <a:t>12,820,000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5C054-5E11-DD57-6E37-7CB00B0D0BFD}"/>
              </a:ext>
            </a:extLst>
          </p:cNvPr>
          <p:cNvSpPr txBox="1"/>
          <p:nvPr/>
        </p:nvSpPr>
        <p:spPr>
          <a:xfrm>
            <a:off x="6527494" y="6472408"/>
            <a:ext cx="54533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3E52"/>
                </a:solidFill>
                <a:latin typeface="Segoe UI"/>
                <a:cs typeface="Segoe UI"/>
              </a:rPr>
              <a:t>Total U.S. Manufacturing Jobs?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6A1535C-E08E-3208-19A2-B8791A02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6498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E092-FC88-4975-A86D-FFCEEDD3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4" y="1933607"/>
            <a:ext cx="14048357" cy="1988345"/>
          </a:xfrm>
        </p:spPr>
        <p:txBody>
          <a:bodyPr>
            <a:noAutofit/>
          </a:bodyPr>
          <a:lstStyle/>
          <a:p>
            <a:r>
              <a:rPr lang="en-US" sz="10800" b="1">
                <a:cs typeface="Calibri Light"/>
              </a:rPr>
              <a:t>Biotechnology Pathways Integration</a:t>
            </a:r>
          </a:p>
        </p:txBody>
      </p:sp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F11C0BF-CA27-85AB-34EC-06DE1590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91" y="8704011"/>
            <a:ext cx="4309946" cy="1582989"/>
          </a:xfrm>
          <a:prstGeom prst="rect">
            <a:avLst/>
          </a:prstGeom>
        </p:spPr>
      </p:pic>
      <p:pic>
        <p:nvPicPr>
          <p:cNvPr id="4" name="Picture 4" descr="A picture containing indoor, person, wall&#10;&#10;Description automatically generated">
            <a:extLst>
              <a:ext uri="{FF2B5EF4-FFF2-40B4-BE49-F238E27FC236}">
                <a16:creationId xmlns:a16="http://schemas.microsoft.com/office/drawing/2014/main" id="{603ECD37-785B-7B92-CEE3-B049F1C55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242" y="3066472"/>
            <a:ext cx="10360479" cy="69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1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7960-1BCD-4ABA-B946-D75EE088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311319"/>
            <a:ext cx="17283792" cy="1988345"/>
          </a:xfrm>
        </p:spPr>
        <p:txBody>
          <a:bodyPr>
            <a:normAutofit/>
          </a:bodyPr>
          <a:lstStyle/>
          <a:p>
            <a:r>
              <a:rPr lang="en-US" sz="6750" b="1"/>
              <a:t>Background: Booming Industry, Few Training Providers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242CC-3BF8-4DB1-AD05-F51CC0DD4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3297759"/>
            <a:ext cx="6370865" cy="6527007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college is tackling the rapidly growing biotech sector on multiple fronts: </a:t>
            </a:r>
          </a:p>
          <a:p>
            <a:r>
              <a:rPr lang="en-US"/>
              <a:t>Short term programming for entry-level jobs </a:t>
            </a:r>
            <a:endParaRPr lang="en-US">
              <a:cs typeface="Calibri"/>
            </a:endParaRPr>
          </a:p>
          <a:p>
            <a:r>
              <a:rPr lang="en-US"/>
              <a:t>Degree/certificate programs for advanced jobs. 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0417FD-FF4C-BCA4-E7D8-ADCE4E158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814" y="3006499"/>
            <a:ext cx="11408228" cy="64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84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FD952CA-D168-43AF-BCAE-A56113C66373}"/>
              </a:ext>
            </a:extLst>
          </p:cNvPr>
          <p:cNvGrpSpPr/>
          <p:nvPr/>
        </p:nvGrpSpPr>
        <p:grpSpPr>
          <a:xfrm>
            <a:off x="579744" y="4482589"/>
            <a:ext cx="16790604" cy="2733266"/>
            <a:chOff x="386495" y="2814220"/>
            <a:chExt cx="11193736" cy="1822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4A02E64-1C59-4091-BDA8-0C4B7A7E85CF}"/>
                </a:ext>
              </a:extLst>
            </p:cNvPr>
            <p:cNvSpPr/>
            <p:nvPr/>
          </p:nvSpPr>
          <p:spPr>
            <a:xfrm>
              <a:off x="386495" y="2814220"/>
              <a:ext cx="2002047" cy="1822177"/>
            </a:xfrm>
            <a:custGeom>
              <a:avLst/>
              <a:gdLst>
                <a:gd name="connsiteX0" fmla="*/ 0 w 2002047"/>
                <a:gd name="connsiteY0" fmla="*/ 911089 h 1822177"/>
                <a:gd name="connsiteX1" fmla="*/ 1001024 w 2002047"/>
                <a:gd name="connsiteY1" fmla="*/ 0 h 1822177"/>
                <a:gd name="connsiteX2" fmla="*/ 2002048 w 2002047"/>
                <a:gd name="connsiteY2" fmla="*/ 911089 h 1822177"/>
                <a:gd name="connsiteX3" fmla="*/ 1001024 w 2002047"/>
                <a:gd name="connsiteY3" fmla="*/ 1822178 h 1822177"/>
                <a:gd name="connsiteX4" fmla="*/ 0 w 2002047"/>
                <a:gd name="connsiteY4" fmla="*/ 911089 h 182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047" h="1822177">
                  <a:moveTo>
                    <a:pt x="0" y="911089"/>
                  </a:moveTo>
                  <a:cubicBezTo>
                    <a:pt x="0" y="407908"/>
                    <a:pt x="448174" y="0"/>
                    <a:pt x="1001024" y="0"/>
                  </a:cubicBezTo>
                  <a:cubicBezTo>
                    <a:pt x="1553874" y="0"/>
                    <a:pt x="2002048" y="407908"/>
                    <a:pt x="2002048" y="911089"/>
                  </a:cubicBezTo>
                  <a:cubicBezTo>
                    <a:pt x="2002048" y="1414270"/>
                    <a:pt x="1553874" y="1822178"/>
                    <a:pt x="1001024" y="1822178"/>
                  </a:cubicBezTo>
                  <a:cubicBezTo>
                    <a:pt x="448174" y="1822178"/>
                    <a:pt x="0" y="1414270"/>
                    <a:pt x="0" y="911089"/>
                  </a:cubicBezTo>
                  <a:close/>
                </a:path>
              </a:pathLst>
            </a:custGeom>
            <a:solidFill>
              <a:srgbClr val="00729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7890" tIns="438378" rIns="477890" bIns="438378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>
                  <a:latin typeface="Calibri Light" panose="020F0302020204030204"/>
                </a:rPr>
                <a:t>College </a:t>
              </a:r>
              <a:r>
                <a:rPr lang="en-US">
                  <a:latin typeface="Calibri Light" panose="020F0302020204030204"/>
                </a:rPr>
                <a:t>Benchmarking</a:t>
              </a:r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80020EA-E278-4718-9881-6D5690A05333}"/>
                </a:ext>
              </a:extLst>
            </p:cNvPr>
            <p:cNvSpPr/>
            <p:nvPr/>
          </p:nvSpPr>
          <p:spPr>
            <a:xfrm>
              <a:off x="2531328" y="3215363"/>
              <a:ext cx="1019891" cy="1019891"/>
            </a:xfrm>
            <a:custGeom>
              <a:avLst/>
              <a:gdLst>
                <a:gd name="connsiteX0" fmla="*/ 135187 w 1019891"/>
                <a:gd name="connsiteY0" fmla="*/ 390006 h 1019891"/>
                <a:gd name="connsiteX1" fmla="*/ 390006 w 1019891"/>
                <a:gd name="connsiteY1" fmla="*/ 390006 h 1019891"/>
                <a:gd name="connsiteX2" fmla="*/ 390006 w 1019891"/>
                <a:gd name="connsiteY2" fmla="*/ 135187 h 1019891"/>
                <a:gd name="connsiteX3" fmla="*/ 629885 w 1019891"/>
                <a:gd name="connsiteY3" fmla="*/ 135187 h 1019891"/>
                <a:gd name="connsiteX4" fmla="*/ 629885 w 1019891"/>
                <a:gd name="connsiteY4" fmla="*/ 390006 h 1019891"/>
                <a:gd name="connsiteX5" fmla="*/ 884704 w 1019891"/>
                <a:gd name="connsiteY5" fmla="*/ 390006 h 1019891"/>
                <a:gd name="connsiteX6" fmla="*/ 884704 w 1019891"/>
                <a:gd name="connsiteY6" fmla="*/ 629885 h 1019891"/>
                <a:gd name="connsiteX7" fmla="*/ 629885 w 1019891"/>
                <a:gd name="connsiteY7" fmla="*/ 629885 h 1019891"/>
                <a:gd name="connsiteX8" fmla="*/ 629885 w 1019891"/>
                <a:gd name="connsiteY8" fmla="*/ 884704 h 1019891"/>
                <a:gd name="connsiteX9" fmla="*/ 390006 w 1019891"/>
                <a:gd name="connsiteY9" fmla="*/ 884704 h 1019891"/>
                <a:gd name="connsiteX10" fmla="*/ 390006 w 1019891"/>
                <a:gd name="connsiteY10" fmla="*/ 629885 h 1019891"/>
                <a:gd name="connsiteX11" fmla="*/ 135187 w 1019891"/>
                <a:gd name="connsiteY11" fmla="*/ 629885 h 1019891"/>
                <a:gd name="connsiteX12" fmla="*/ 135187 w 1019891"/>
                <a:gd name="connsiteY12" fmla="*/ 390006 h 101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9891" h="1019891">
                  <a:moveTo>
                    <a:pt x="135187" y="390006"/>
                  </a:moveTo>
                  <a:lnTo>
                    <a:pt x="390006" y="390006"/>
                  </a:lnTo>
                  <a:lnTo>
                    <a:pt x="390006" y="135187"/>
                  </a:lnTo>
                  <a:lnTo>
                    <a:pt x="629885" y="135187"/>
                  </a:lnTo>
                  <a:lnTo>
                    <a:pt x="629885" y="390006"/>
                  </a:lnTo>
                  <a:lnTo>
                    <a:pt x="884704" y="390006"/>
                  </a:lnTo>
                  <a:lnTo>
                    <a:pt x="884704" y="629885"/>
                  </a:lnTo>
                  <a:lnTo>
                    <a:pt x="629885" y="629885"/>
                  </a:lnTo>
                  <a:lnTo>
                    <a:pt x="629885" y="884704"/>
                  </a:lnTo>
                  <a:lnTo>
                    <a:pt x="390006" y="884704"/>
                  </a:lnTo>
                  <a:lnTo>
                    <a:pt x="390006" y="629885"/>
                  </a:lnTo>
                  <a:lnTo>
                    <a:pt x="135187" y="629885"/>
                  </a:lnTo>
                  <a:lnTo>
                    <a:pt x="135187" y="390006"/>
                  </a:lnTo>
                  <a:close/>
                </a:path>
              </a:pathLst>
            </a:custGeom>
            <a:solidFill>
              <a:srgbClr val="97DAEB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781" tIns="585009" rIns="202781" bIns="585009" numCol="1" spcCol="1270" anchor="ctr" anchorCtr="0">
              <a:noAutofit/>
            </a:bodyPr>
            <a:lstStyle/>
            <a:p>
              <a:pPr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5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39AEF23-82DC-432B-9411-FC202FADAC5A}"/>
                </a:ext>
              </a:extLst>
            </p:cNvPr>
            <p:cNvSpPr/>
            <p:nvPr/>
          </p:nvSpPr>
          <p:spPr>
            <a:xfrm>
              <a:off x="3694005" y="2846091"/>
              <a:ext cx="1758434" cy="1758434"/>
            </a:xfrm>
            <a:custGeom>
              <a:avLst/>
              <a:gdLst>
                <a:gd name="connsiteX0" fmla="*/ 0 w 1758434"/>
                <a:gd name="connsiteY0" fmla="*/ 879217 h 1758434"/>
                <a:gd name="connsiteX1" fmla="*/ 879217 w 1758434"/>
                <a:gd name="connsiteY1" fmla="*/ 0 h 1758434"/>
                <a:gd name="connsiteX2" fmla="*/ 1758434 w 1758434"/>
                <a:gd name="connsiteY2" fmla="*/ 879217 h 1758434"/>
                <a:gd name="connsiteX3" fmla="*/ 879217 w 1758434"/>
                <a:gd name="connsiteY3" fmla="*/ 1758434 h 1758434"/>
                <a:gd name="connsiteX4" fmla="*/ 0 w 1758434"/>
                <a:gd name="connsiteY4" fmla="*/ 879217 h 175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34" h="1758434">
                  <a:moveTo>
                    <a:pt x="0" y="879217"/>
                  </a:moveTo>
                  <a:cubicBezTo>
                    <a:pt x="0" y="393639"/>
                    <a:pt x="393639" y="0"/>
                    <a:pt x="879217" y="0"/>
                  </a:cubicBezTo>
                  <a:cubicBezTo>
                    <a:pt x="1364795" y="0"/>
                    <a:pt x="1758434" y="393639"/>
                    <a:pt x="1758434" y="879217"/>
                  </a:cubicBezTo>
                  <a:cubicBezTo>
                    <a:pt x="1758434" y="1364795"/>
                    <a:pt x="1364795" y="1758434"/>
                    <a:pt x="879217" y="1758434"/>
                  </a:cubicBezTo>
                  <a:cubicBezTo>
                    <a:pt x="393639" y="1758434"/>
                    <a:pt x="0" y="1364795"/>
                    <a:pt x="0" y="879217"/>
                  </a:cubicBezTo>
                  <a:close/>
                </a:path>
              </a:pathLst>
            </a:custGeom>
            <a:solidFill>
              <a:srgbClr val="00729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376" tIns="424376" rIns="424376" bIns="4243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>
                  <a:latin typeface="Calibri Light" panose="020F0302020204030204"/>
                </a:rPr>
                <a:t>Labor Market Research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58947DC-B1C7-4725-ADB2-151FBF2DEE6F}"/>
                </a:ext>
              </a:extLst>
            </p:cNvPr>
            <p:cNvSpPr/>
            <p:nvPr/>
          </p:nvSpPr>
          <p:spPr>
            <a:xfrm>
              <a:off x="5595224" y="3215363"/>
              <a:ext cx="1019891" cy="1019891"/>
            </a:xfrm>
            <a:custGeom>
              <a:avLst/>
              <a:gdLst>
                <a:gd name="connsiteX0" fmla="*/ 135187 w 1019891"/>
                <a:gd name="connsiteY0" fmla="*/ 390006 h 1019891"/>
                <a:gd name="connsiteX1" fmla="*/ 390006 w 1019891"/>
                <a:gd name="connsiteY1" fmla="*/ 390006 h 1019891"/>
                <a:gd name="connsiteX2" fmla="*/ 390006 w 1019891"/>
                <a:gd name="connsiteY2" fmla="*/ 135187 h 1019891"/>
                <a:gd name="connsiteX3" fmla="*/ 629885 w 1019891"/>
                <a:gd name="connsiteY3" fmla="*/ 135187 h 1019891"/>
                <a:gd name="connsiteX4" fmla="*/ 629885 w 1019891"/>
                <a:gd name="connsiteY4" fmla="*/ 390006 h 1019891"/>
                <a:gd name="connsiteX5" fmla="*/ 884704 w 1019891"/>
                <a:gd name="connsiteY5" fmla="*/ 390006 h 1019891"/>
                <a:gd name="connsiteX6" fmla="*/ 884704 w 1019891"/>
                <a:gd name="connsiteY6" fmla="*/ 629885 h 1019891"/>
                <a:gd name="connsiteX7" fmla="*/ 629885 w 1019891"/>
                <a:gd name="connsiteY7" fmla="*/ 629885 h 1019891"/>
                <a:gd name="connsiteX8" fmla="*/ 629885 w 1019891"/>
                <a:gd name="connsiteY8" fmla="*/ 884704 h 1019891"/>
                <a:gd name="connsiteX9" fmla="*/ 390006 w 1019891"/>
                <a:gd name="connsiteY9" fmla="*/ 884704 h 1019891"/>
                <a:gd name="connsiteX10" fmla="*/ 390006 w 1019891"/>
                <a:gd name="connsiteY10" fmla="*/ 629885 h 1019891"/>
                <a:gd name="connsiteX11" fmla="*/ 135187 w 1019891"/>
                <a:gd name="connsiteY11" fmla="*/ 629885 h 1019891"/>
                <a:gd name="connsiteX12" fmla="*/ 135187 w 1019891"/>
                <a:gd name="connsiteY12" fmla="*/ 390006 h 101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9891" h="1019891">
                  <a:moveTo>
                    <a:pt x="135187" y="390006"/>
                  </a:moveTo>
                  <a:lnTo>
                    <a:pt x="390006" y="390006"/>
                  </a:lnTo>
                  <a:lnTo>
                    <a:pt x="390006" y="135187"/>
                  </a:lnTo>
                  <a:lnTo>
                    <a:pt x="629885" y="135187"/>
                  </a:lnTo>
                  <a:lnTo>
                    <a:pt x="629885" y="390006"/>
                  </a:lnTo>
                  <a:lnTo>
                    <a:pt x="884704" y="390006"/>
                  </a:lnTo>
                  <a:lnTo>
                    <a:pt x="884704" y="629885"/>
                  </a:lnTo>
                  <a:lnTo>
                    <a:pt x="629885" y="629885"/>
                  </a:lnTo>
                  <a:lnTo>
                    <a:pt x="629885" y="884704"/>
                  </a:lnTo>
                  <a:lnTo>
                    <a:pt x="390006" y="884704"/>
                  </a:lnTo>
                  <a:lnTo>
                    <a:pt x="390006" y="629885"/>
                  </a:lnTo>
                  <a:lnTo>
                    <a:pt x="135187" y="629885"/>
                  </a:lnTo>
                  <a:lnTo>
                    <a:pt x="135187" y="390006"/>
                  </a:lnTo>
                  <a:close/>
                </a:path>
              </a:pathLst>
            </a:custGeom>
            <a:solidFill>
              <a:srgbClr val="97DAEB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781" tIns="585009" rIns="202781" bIns="585009" numCol="1" spcCol="1270" anchor="ctr" anchorCtr="0">
              <a:noAutofit/>
            </a:bodyPr>
            <a:lstStyle/>
            <a:p>
              <a:pPr algn="ctr" defTabSz="11334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5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2A7F19-B26E-43FF-A455-779BFD65391C}"/>
                </a:ext>
              </a:extLst>
            </p:cNvPr>
            <p:cNvSpPr/>
            <p:nvPr/>
          </p:nvSpPr>
          <p:spPr>
            <a:xfrm>
              <a:off x="6757901" y="2846091"/>
              <a:ext cx="1758434" cy="1758434"/>
            </a:xfrm>
            <a:custGeom>
              <a:avLst/>
              <a:gdLst>
                <a:gd name="connsiteX0" fmla="*/ 0 w 1758434"/>
                <a:gd name="connsiteY0" fmla="*/ 879217 h 1758434"/>
                <a:gd name="connsiteX1" fmla="*/ 879217 w 1758434"/>
                <a:gd name="connsiteY1" fmla="*/ 0 h 1758434"/>
                <a:gd name="connsiteX2" fmla="*/ 1758434 w 1758434"/>
                <a:gd name="connsiteY2" fmla="*/ 879217 h 1758434"/>
                <a:gd name="connsiteX3" fmla="*/ 879217 w 1758434"/>
                <a:gd name="connsiteY3" fmla="*/ 1758434 h 1758434"/>
                <a:gd name="connsiteX4" fmla="*/ 0 w 1758434"/>
                <a:gd name="connsiteY4" fmla="*/ 879217 h 175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34" h="1758434">
                  <a:moveTo>
                    <a:pt x="0" y="879217"/>
                  </a:moveTo>
                  <a:cubicBezTo>
                    <a:pt x="0" y="393639"/>
                    <a:pt x="393639" y="0"/>
                    <a:pt x="879217" y="0"/>
                  </a:cubicBezTo>
                  <a:cubicBezTo>
                    <a:pt x="1364795" y="0"/>
                    <a:pt x="1758434" y="393639"/>
                    <a:pt x="1758434" y="879217"/>
                  </a:cubicBezTo>
                  <a:cubicBezTo>
                    <a:pt x="1758434" y="1364795"/>
                    <a:pt x="1364795" y="1758434"/>
                    <a:pt x="879217" y="1758434"/>
                  </a:cubicBezTo>
                  <a:cubicBezTo>
                    <a:pt x="393639" y="1758434"/>
                    <a:pt x="0" y="1364795"/>
                    <a:pt x="0" y="879217"/>
                  </a:cubicBezTo>
                  <a:close/>
                </a:path>
              </a:pathLst>
            </a:custGeom>
            <a:solidFill>
              <a:srgbClr val="00749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376" tIns="424376" rIns="424376" bIns="4243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>
                  <a:latin typeface="Calibri Light" panose="020F0302020204030204"/>
                </a:rPr>
                <a:t>Industry Feedback</a:t>
              </a:r>
              <a:endParaRPr lang="en-US" sz="30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D83B5E-8B85-458A-B634-2608A0692B8A}"/>
                </a:ext>
              </a:extLst>
            </p:cNvPr>
            <p:cNvSpPr/>
            <p:nvPr/>
          </p:nvSpPr>
          <p:spPr>
            <a:xfrm>
              <a:off x="8659120" y="3215363"/>
              <a:ext cx="1019891" cy="1019891"/>
            </a:xfrm>
            <a:custGeom>
              <a:avLst/>
              <a:gdLst>
                <a:gd name="connsiteX0" fmla="*/ 135187 w 1019891"/>
                <a:gd name="connsiteY0" fmla="*/ 210098 h 1019891"/>
                <a:gd name="connsiteX1" fmla="*/ 884704 w 1019891"/>
                <a:gd name="connsiteY1" fmla="*/ 210098 h 1019891"/>
                <a:gd name="connsiteX2" fmla="*/ 884704 w 1019891"/>
                <a:gd name="connsiteY2" fmla="*/ 449976 h 1019891"/>
                <a:gd name="connsiteX3" fmla="*/ 135187 w 1019891"/>
                <a:gd name="connsiteY3" fmla="*/ 449976 h 1019891"/>
                <a:gd name="connsiteX4" fmla="*/ 135187 w 1019891"/>
                <a:gd name="connsiteY4" fmla="*/ 210098 h 1019891"/>
                <a:gd name="connsiteX5" fmla="*/ 135187 w 1019891"/>
                <a:gd name="connsiteY5" fmla="*/ 569915 h 1019891"/>
                <a:gd name="connsiteX6" fmla="*/ 884704 w 1019891"/>
                <a:gd name="connsiteY6" fmla="*/ 569915 h 1019891"/>
                <a:gd name="connsiteX7" fmla="*/ 884704 w 1019891"/>
                <a:gd name="connsiteY7" fmla="*/ 809793 h 1019891"/>
                <a:gd name="connsiteX8" fmla="*/ 135187 w 1019891"/>
                <a:gd name="connsiteY8" fmla="*/ 809793 h 1019891"/>
                <a:gd name="connsiteX9" fmla="*/ 135187 w 1019891"/>
                <a:gd name="connsiteY9" fmla="*/ 569915 h 101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9891" h="1019891">
                  <a:moveTo>
                    <a:pt x="135187" y="210098"/>
                  </a:moveTo>
                  <a:lnTo>
                    <a:pt x="884704" y="210098"/>
                  </a:lnTo>
                  <a:lnTo>
                    <a:pt x="884704" y="449976"/>
                  </a:lnTo>
                  <a:lnTo>
                    <a:pt x="135187" y="449976"/>
                  </a:lnTo>
                  <a:lnTo>
                    <a:pt x="135187" y="210098"/>
                  </a:lnTo>
                  <a:close/>
                  <a:moveTo>
                    <a:pt x="135187" y="569915"/>
                  </a:moveTo>
                  <a:lnTo>
                    <a:pt x="884704" y="569915"/>
                  </a:lnTo>
                  <a:lnTo>
                    <a:pt x="884704" y="809793"/>
                  </a:lnTo>
                  <a:lnTo>
                    <a:pt x="135187" y="809793"/>
                  </a:lnTo>
                  <a:lnTo>
                    <a:pt x="135187" y="569915"/>
                  </a:lnTo>
                  <a:close/>
                </a:path>
              </a:pathLst>
            </a:custGeom>
            <a:solidFill>
              <a:srgbClr val="97DAEB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781" tIns="315147" rIns="202781" bIns="315147" numCol="1" spcCol="1270" anchor="ctr" anchorCtr="0">
              <a:noAutofit/>
            </a:bodyPr>
            <a:lstStyle/>
            <a:p>
              <a:pPr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3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206923-E867-4FF7-A082-521560CDFE4C}"/>
                </a:ext>
              </a:extLst>
            </p:cNvPr>
            <p:cNvSpPr/>
            <p:nvPr/>
          </p:nvSpPr>
          <p:spPr>
            <a:xfrm>
              <a:off x="9821797" y="2846091"/>
              <a:ext cx="1758434" cy="1758434"/>
            </a:xfrm>
            <a:custGeom>
              <a:avLst/>
              <a:gdLst>
                <a:gd name="connsiteX0" fmla="*/ 0 w 1758434"/>
                <a:gd name="connsiteY0" fmla="*/ 879217 h 1758434"/>
                <a:gd name="connsiteX1" fmla="*/ 879217 w 1758434"/>
                <a:gd name="connsiteY1" fmla="*/ 0 h 1758434"/>
                <a:gd name="connsiteX2" fmla="*/ 1758434 w 1758434"/>
                <a:gd name="connsiteY2" fmla="*/ 879217 h 1758434"/>
                <a:gd name="connsiteX3" fmla="*/ 879217 w 1758434"/>
                <a:gd name="connsiteY3" fmla="*/ 1758434 h 1758434"/>
                <a:gd name="connsiteX4" fmla="*/ 0 w 1758434"/>
                <a:gd name="connsiteY4" fmla="*/ 879217 h 175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34" h="1758434">
                  <a:moveTo>
                    <a:pt x="0" y="879217"/>
                  </a:moveTo>
                  <a:cubicBezTo>
                    <a:pt x="0" y="393639"/>
                    <a:pt x="393639" y="0"/>
                    <a:pt x="879217" y="0"/>
                  </a:cubicBezTo>
                  <a:cubicBezTo>
                    <a:pt x="1364795" y="0"/>
                    <a:pt x="1758434" y="393639"/>
                    <a:pt x="1758434" y="879217"/>
                  </a:cubicBezTo>
                  <a:cubicBezTo>
                    <a:pt x="1758434" y="1364795"/>
                    <a:pt x="1364795" y="1758434"/>
                    <a:pt x="879217" y="1758434"/>
                  </a:cubicBezTo>
                  <a:cubicBezTo>
                    <a:pt x="393639" y="1758434"/>
                    <a:pt x="0" y="1364795"/>
                    <a:pt x="0" y="879217"/>
                  </a:cubicBezTo>
                  <a:close/>
                </a:path>
              </a:pathLst>
            </a:custGeom>
            <a:solidFill>
              <a:srgbClr val="00749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376" tIns="424376" rIns="424376" bIns="4243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>
                  <a:latin typeface="Calibri Light" panose="020F0302020204030204"/>
                </a:rPr>
                <a:t>Curriculum  Planning</a:t>
              </a:r>
              <a:endParaRPr lang="en-US" sz="3000"/>
            </a:p>
          </p:txBody>
        </p:sp>
      </p:grpSp>
      <p:sp>
        <p:nvSpPr>
          <p:cNvPr id="429" name="TextBox 428">
            <a:extLst>
              <a:ext uri="{FF2B5EF4-FFF2-40B4-BE49-F238E27FC236}">
                <a16:creationId xmlns:a16="http://schemas.microsoft.com/office/drawing/2014/main" id="{7E877D34-9A3B-358A-E15F-0DECF691F978}"/>
              </a:ext>
            </a:extLst>
          </p:cNvPr>
          <p:cNvSpPr txBox="1"/>
          <p:nvPr/>
        </p:nvSpPr>
        <p:spPr>
          <a:xfrm>
            <a:off x="766712" y="2229338"/>
            <a:ext cx="9487406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750" b="1">
                <a:solidFill>
                  <a:srgbClr val="007298"/>
                </a:solidFill>
                <a:cs typeface="Calibri"/>
              </a:rPr>
              <a:t>Program Development</a:t>
            </a:r>
          </a:p>
          <a:p>
            <a:endParaRPr lang="en-US" sz="40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338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ottles in a production line">
            <a:extLst>
              <a:ext uri="{FF2B5EF4-FFF2-40B4-BE49-F238E27FC236}">
                <a16:creationId xmlns:a16="http://schemas.microsoft.com/office/drawing/2014/main" id="{992E61ED-11B4-599B-D8F3-5B4343DA9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2" b="-1"/>
          <a:stretch/>
        </p:blipFill>
        <p:spPr>
          <a:xfrm>
            <a:off x="12504173" y="1542377"/>
            <a:ext cx="5170668" cy="4792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475950-7C6E-4BCC-91D4-90FA2A48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272" y="726713"/>
            <a:ext cx="15773400" cy="1148309"/>
          </a:xfrm>
        </p:spPr>
        <p:txBody>
          <a:bodyPr anchor="b">
            <a:normAutofit fontScale="90000"/>
          </a:bodyPr>
          <a:lstStyle/>
          <a:p>
            <a:pPr marL="3886200" indent="-3886200"/>
            <a:r>
              <a:rPr lang="en-US" sz="6150" b="1" dirty="0">
                <a:solidFill>
                  <a:srgbClr val="00749B"/>
                </a:solidFill>
              </a:rPr>
              <a:t>The Solution- Cross Collaboration and Innovative Programming 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C066D9-5B39-4E6A-8123-D2A2674DA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6585" y="2160166"/>
            <a:ext cx="11041740" cy="3957350"/>
          </a:xfrm>
        </p:spPr>
        <p:txBody>
          <a:bodyPr vert="horz" lIns="137160" tIns="68580" rIns="137160" bIns="68580" rtlCol="0" anchor="t"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4800"/>
              <a:t>A collaborative cross-functional response</a:t>
            </a:r>
            <a:endParaRPr lang="en-US" sz="4800">
              <a:cs typeface="Calibri" panose="020F0502020204030204"/>
            </a:endParaRPr>
          </a:p>
          <a:p>
            <a:pPr lvl="1">
              <a:lnSpc>
                <a:spcPct val="50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4200"/>
              <a:t>Short Term Bootcamp</a:t>
            </a:r>
            <a:endParaRPr lang="en-US" sz="4200">
              <a:cs typeface="Calibri"/>
            </a:endParaRPr>
          </a:p>
          <a:p>
            <a:pPr lvl="1">
              <a:lnSpc>
                <a:spcPct val="50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4200">
                <a:cs typeface="Calibri"/>
              </a:rPr>
              <a:t>Degree and Certificate Programs</a:t>
            </a:r>
          </a:p>
          <a:p>
            <a:pPr lvl="1">
              <a:lnSpc>
                <a:spcPct val="50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4200"/>
              <a:t>Employer Feedback</a:t>
            </a:r>
            <a:endParaRPr lang="en-US" sz="4200">
              <a:cs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CFF2FC-1CD1-A6E5-9C53-AE446C961A71}"/>
              </a:ext>
            </a:extLst>
          </p:cNvPr>
          <p:cNvSpPr txBox="1"/>
          <p:nvPr/>
        </p:nvSpPr>
        <p:spPr>
          <a:xfrm>
            <a:off x="1951363" y="5732903"/>
            <a:ext cx="15916619" cy="3824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5550" b="1">
                <a:solidFill>
                  <a:srgbClr val="00749B"/>
                </a:solidFill>
                <a:latin typeface="+mj-lt"/>
                <a:ea typeface="+mj-ea"/>
                <a:cs typeface="+mj-cs"/>
              </a:rPr>
              <a:t>Outcomes </a:t>
            </a:r>
            <a:endParaRPr lang="en-US" sz="5550" b="1">
              <a:solidFill>
                <a:srgbClr val="00749B"/>
              </a:solidFill>
              <a:latin typeface="+mj-lt"/>
              <a:ea typeface="+mj-ea"/>
              <a:cs typeface="Calibri Light" panose="020F0302020204030204"/>
            </a:endParaRPr>
          </a:p>
          <a:p>
            <a:pPr marL="428625" indent="-428625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Font typeface="Arial"/>
              <a:buChar char="•"/>
            </a:pPr>
            <a:r>
              <a:rPr lang="en-US" sz="4800">
                <a:cs typeface="Calibri"/>
              </a:rPr>
              <a:t>Programming aligned with industry needs and technical skills</a:t>
            </a:r>
            <a:endParaRPr lang="en-US" sz="4050"/>
          </a:p>
          <a:p>
            <a:pPr marL="428625" indent="-428625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Font typeface="Arial"/>
              <a:buChar char="•"/>
            </a:pPr>
            <a:r>
              <a:rPr lang="en-US" sz="4800">
                <a:cs typeface="Calibri"/>
              </a:rPr>
              <a:t>Intentional seamless integration and unified pathway between short term and advanced educational programs. </a:t>
            </a:r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3033800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91F6EDF-8DF4-4CC7-3840-DEE8A15B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0" y="1462142"/>
            <a:ext cx="12129911" cy="9360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7CB3A-E6F2-63F6-AF50-E0D6B526777A}"/>
              </a:ext>
            </a:extLst>
          </p:cNvPr>
          <p:cNvSpPr txBox="1"/>
          <p:nvPr/>
        </p:nvSpPr>
        <p:spPr>
          <a:xfrm>
            <a:off x="11631054" y="4004632"/>
            <a:ext cx="6425586" cy="47551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750">
                <a:cs typeface="Calibri"/>
              </a:rPr>
              <a:t>Options</a:t>
            </a:r>
            <a:r>
              <a:rPr lang="en-US" sz="3750"/>
              <a:t> to fit each student's educational goals and life circumstances with "level up" options embedded into the program. </a:t>
            </a:r>
            <a:endParaRPr lang="en-US" sz="3750">
              <a:cs typeface="Calibri"/>
            </a:endParaRPr>
          </a:p>
          <a:p>
            <a:endParaRPr lang="en-US" sz="3750">
              <a:cs typeface="Calibri"/>
            </a:endParaRPr>
          </a:p>
          <a:p>
            <a:r>
              <a:rPr lang="en-US" sz="3750"/>
              <a:t>Employers have talent pools for roles at a variety of skill levels. </a:t>
            </a:r>
            <a:endParaRPr lang="en-US" sz="37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02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0531-9683-3BA2-9C0D-2229C3B4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53" y="3402"/>
            <a:ext cx="11160579" cy="1688988"/>
          </a:xfrm>
        </p:spPr>
        <p:txBody>
          <a:bodyPr/>
          <a:lstStyle/>
          <a:p>
            <a:r>
              <a:rPr lang="en-US" b="1">
                <a:cs typeface="Calibri Light"/>
              </a:rPr>
              <a:t>Where we are </a:t>
            </a:r>
            <a:r>
              <a:rPr lang="en-US" b="1">
                <a:solidFill>
                  <a:srgbClr val="007298"/>
                </a:solidFill>
                <a:cs typeface="Calibri Light"/>
              </a:rPr>
              <a:t>NOW</a:t>
            </a:r>
            <a:endParaRPr lang="en-US" b="1" err="1">
              <a:solidFill>
                <a:srgbClr val="007298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E4DAA-435D-6F45-524D-8A0448238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95112" y="1866220"/>
            <a:ext cx="11056820" cy="7111091"/>
          </a:xfrm>
        </p:spPr>
        <p:txBody>
          <a:bodyPr vert="horz" lIns="137160" tIns="68580" rIns="137160" bIns="6858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US" sz="2600" dirty="0">
                <a:solidFill>
                  <a:srgbClr val="007298"/>
                </a:solidFill>
                <a:cs typeface="Calibri"/>
              </a:rPr>
              <a:t>Biotech Bootcamp- </a:t>
            </a:r>
            <a:r>
              <a:rPr lang="en-US" sz="2600" dirty="0">
                <a:cs typeface="Calibri"/>
              </a:rPr>
              <a:t>Third Cohort is underway with a growing waitlist.</a:t>
            </a:r>
            <a:endParaRPr lang="en-US" sz="26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US" sz="2600" dirty="0">
                <a:solidFill>
                  <a:srgbClr val="007298"/>
                </a:solidFill>
                <a:ea typeface="Calibri"/>
                <a:cs typeface="Calibri"/>
              </a:rPr>
              <a:t>Pharmaceutical Manufacturing Bootcamp-</a:t>
            </a:r>
            <a:r>
              <a:rPr lang="en-US" sz="2600" dirty="0">
                <a:solidFill>
                  <a:srgbClr val="000000"/>
                </a:solidFill>
                <a:ea typeface="Calibri"/>
                <a:cs typeface="Calibri"/>
              </a:rPr>
              <a:t> Second Cohort starts today, with another cohort in June.</a:t>
            </a:r>
            <a:endParaRPr lang="en-US" sz="260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US" sz="2600" dirty="0">
                <a:solidFill>
                  <a:srgbClr val="007298"/>
                </a:solidFill>
                <a:cs typeface="Calibri"/>
              </a:rPr>
              <a:t>Associate Degree -</a:t>
            </a:r>
            <a:r>
              <a:rPr lang="en-US" sz="2600" dirty="0">
                <a:cs typeface="Calibri"/>
              </a:rPr>
              <a:t>First classes launch Autumn 23</a:t>
            </a:r>
            <a:endParaRPr lang="en-US" sz="26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US" sz="2600" dirty="0">
                <a:solidFill>
                  <a:srgbClr val="007298"/>
                </a:solidFill>
                <a:cs typeface="Calibri"/>
              </a:rPr>
              <a:t>Registered Apprenticeship Program -</a:t>
            </a:r>
            <a:r>
              <a:rPr lang="en-US" sz="2600" dirty="0">
                <a:cs typeface="Calibri" panose="020F0502020204030204"/>
              </a:rPr>
              <a:t>In partnership with Amgen, a global biotech manufacturer, to provide alternative pathways to careers in biomanufacturing.  (</a:t>
            </a:r>
            <a:r>
              <a:rPr lang="en-US" sz="2600" dirty="0">
                <a:ea typeface="+mn-lt"/>
                <a:cs typeface="+mn-lt"/>
                <a:hlinkClick r:id="rId2"/>
              </a:rPr>
              <a:t>www.ohiomeansjobslickingcounty.com/amgen/</a:t>
            </a:r>
            <a:r>
              <a:rPr lang="en-US" sz="2600" dirty="0">
                <a:ea typeface="+mn-lt"/>
                <a:cs typeface="+mn-lt"/>
              </a:rPr>
              <a:t>)</a:t>
            </a:r>
            <a:endParaRPr lang="en-US" sz="2600" dirty="0">
              <a:ea typeface="Calibri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US" sz="2600" dirty="0">
                <a:solidFill>
                  <a:srgbClr val="007298"/>
                </a:solidFill>
                <a:cs typeface="Calibri"/>
              </a:rPr>
              <a:t>Orientation and Workplace Training - </a:t>
            </a:r>
            <a:r>
              <a:rPr lang="en-US" sz="2600" dirty="0">
                <a:cs typeface="Calibri" panose="020F0502020204030204"/>
              </a:rPr>
              <a:t>Biotech and Pharmaceutical Manufacturers around central Ohio work with CSCC to provide employee training in cleanrooms, Good Manufacturing Practice, and more. </a:t>
            </a:r>
            <a:endParaRPr lang="en-US" sz="2600">
              <a:ea typeface="Calibri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US" sz="2600" dirty="0">
                <a:solidFill>
                  <a:srgbClr val="007298"/>
                </a:solidFill>
                <a:cs typeface="Calibri"/>
              </a:rPr>
              <a:t>Future Goals - </a:t>
            </a:r>
            <a:r>
              <a:rPr lang="en-US" sz="2600" dirty="0">
                <a:cs typeface="Calibri"/>
              </a:rPr>
              <a:t>Advanced Standing Certificate for returning students with degree in another field of study.</a:t>
            </a:r>
            <a:r>
              <a:rPr lang="en-US" sz="3000" dirty="0">
                <a:cs typeface="Calibri"/>
              </a:rPr>
              <a:t> </a:t>
            </a:r>
            <a:endParaRPr lang="en-US" sz="3000" dirty="0">
              <a:ea typeface="Calibri"/>
              <a:cs typeface="Calibri"/>
            </a:endParaRPr>
          </a:p>
          <a:p>
            <a:pPr lvl="1"/>
            <a:endParaRPr lang="en-US" sz="3750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8" name="Picture 8" descr="Scientist using microscope">
            <a:extLst>
              <a:ext uri="{FF2B5EF4-FFF2-40B4-BE49-F238E27FC236}">
                <a16:creationId xmlns:a16="http://schemas.microsoft.com/office/drawing/2014/main" id="{612FDCA8-8218-07C1-7545-E7EC50FD0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7" t="-800" r="40427" b="133"/>
          <a:stretch/>
        </p:blipFill>
        <p:spPr>
          <a:xfrm>
            <a:off x="12935870" y="-86245"/>
            <a:ext cx="5426442" cy="102879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64170A-9876-F878-161E-AF33EEFDFEFC}"/>
              </a:ext>
            </a:extLst>
          </p:cNvPr>
          <p:cNvSpPr txBox="1"/>
          <p:nvPr/>
        </p:nvSpPr>
        <p:spPr>
          <a:xfrm>
            <a:off x="2143855" y="8970426"/>
            <a:ext cx="10035266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350">
                <a:solidFill>
                  <a:srgbClr val="007298"/>
                </a:solidFill>
                <a:latin typeface="Calibri"/>
              </a:rPr>
              <a:t>Learn More at </a:t>
            </a:r>
            <a:r>
              <a:rPr lang="en-US" sz="4800" b="1">
                <a:solidFill>
                  <a:srgbClr val="007298"/>
                </a:solidFill>
                <a:latin typeface="Calibri"/>
              </a:rPr>
              <a:t>cscc.edu/manufacturing</a:t>
            </a:r>
            <a:r>
              <a:rPr lang="en-US" sz="4800" b="1">
                <a:solidFill>
                  <a:srgbClr val="007298"/>
                </a:solidFill>
                <a:latin typeface="Calibri"/>
                <a:ea typeface="Calibri"/>
                <a:cs typeface="Calibri"/>
              </a:rPr>
              <a:t>​</a:t>
            </a:r>
            <a:endParaRPr lang="en-US" sz="4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687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48879" y="2870697"/>
            <a:ext cx="4703244" cy="60507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5939" y="1435024"/>
            <a:ext cx="11295783" cy="123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02"/>
              </a:lnSpc>
            </a:pPr>
            <a:r>
              <a:rPr lang="en-US" sz="7216">
                <a:solidFill>
                  <a:srgbClr val="FFB81C"/>
                </a:solidFill>
                <a:latin typeface="Source Sans Pro 2"/>
              </a:rPr>
              <a:t>Education vs Industry Gap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5209" y="2813547"/>
            <a:ext cx="10997243" cy="106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3"/>
              </a:lnSpc>
            </a:pPr>
            <a:r>
              <a:rPr lang="en-US" sz="3081">
                <a:solidFill>
                  <a:srgbClr val="003E52"/>
                </a:solidFill>
                <a:latin typeface="Source Sans Pro 2"/>
              </a:rPr>
              <a:t>Education and industry may not initially speak the same language or understand processes to build the pipeline.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5209" y="4386811"/>
            <a:ext cx="10997243" cy="432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5214" lvl="1" indent="-332607">
              <a:lnSpc>
                <a:spcPts val="4313"/>
              </a:lnSpc>
              <a:buFont typeface="Arial"/>
              <a:buChar char="•"/>
            </a:pPr>
            <a:r>
              <a:rPr lang="en-US" sz="3081">
                <a:solidFill>
                  <a:srgbClr val="003E52"/>
                </a:solidFill>
                <a:latin typeface="Source Sans Pro 2"/>
              </a:rPr>
              <a:t>Intentional Engagement that outlines the employer &amp; educator expectations (ex. Employer Onboarding Guide)</a:t>
            </a:r>
          </a:p>
          <a:p>
            <a:pPr>
              <a:lnSpc>
                <a:spcPts val="4313"/>
              </a:lnSpc>
            </a:pPr>
            <a:endParaRPr lang="en-US" sz="3081">
              <a:solidFill>
                <a:srgbClr val="003E52"/>
              </a:solidFill>
              <a:latin typeface="Source Sans Pro 2"/>
            </a:endParaRPr>
          </a:p>
          <a:p>
            <a:pPr marL="665214" lvl="1" indent="-332607">
              <a:lnSpc>
                <a:spcPts val="4313"/>
              </a:lnSpc>
              <a:buFont typeface="Arial"/>
              <a:buChar char="•"/>
            </a:pPr>
            <a:r>
              <a:rPr lang="en-US" sz="3081">
                <a:solidFill>
                  <a:srgbClr val="003E52"/>
                </a:solidFill>
                <a:latin typeface="Source Sans Pro 2"/>
              </a:rPr>
              <a:t>Building trust, giving employers a voice in the programming that is created </a:t>
            </a:r>
          </a:p>
          <a:p>
            <a:pPr>
              <a:lnSpc>
                <a:spcPts val="4313"/>
              </a:lnSpc>
            </a:pPr>
            <a:endParaRPr lang="en-US" sz="3081">
              <a:solidFill>
                <a:srgbClr val="003E52"/>
              </a:solidFill>
              <a:latin typeface="Source Sans Pro 2"/>
            </a:endParaRPr>
          </a:p>
          <a:p>
            <a:pPr marL="665214" lvl="1" indent="-332607">
              <a:lnSpc>
                <a:spcPts val="4313"/>
              </a:lnSpc>
              <a:buFont typeface="Arial"/>
              <a:buChar char="•"/>
            </a:pPr>
            <a:r>
              <a:rPr lang="en-US" sz="3081">
                <a:solidFill>
                  <a:srgbClr val="003E52"/>
                </a:solidFill>
                <a:latin typeface="Source Sans Pro 2"/>
              </a:rPr>
              <a:t>Creating a framework for skills learning, program engagement, and recruitment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575515"/>
            <a:ext cx="18288000" cy="1028680"/>
            <a:chOff x="0" y="0"/>
            <a:chExt cx="4816593" cy="270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28"/>
            </a:xfrm>
            <a:custGeom>
              <a:avLst/>
              <a:gdLst/>
              <a:ahLst/>
              <a:cxnLst/>
              <a:rect l="l" t="t" r="r" b="b"/>
              <a:pathLst>
                <a:path w="4816592" h="270928">
                  <a:moveTo>
                    <a:pt x="0" y="0"/>
                  </a:moveTo>
                  <a:lnTo>
                    <a:pt x="4816592" y="0"/>
                  </a:lnTo>
                  <a:lnTo>
                    <a:pt x="4816592" y="270928"/>
                  </a:lnTo>
                  <a:lnTo>
                    <a:pt x="0" y="270928"/>
                  </a:lnTo>
                  <a:close/>
                </a:path>
              </a:pathLst>
            </a:custGeom>
            <a:solidFill>
              <a:srgbClr val="FFB81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4107" y="1703525"/>
            <a:ext cx="15919786" cy="330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9"/>
              </a:lnSpc>
            </a:pPr>
            <a:r>
              <a:rPr lang="en-US" sz="9006">
                <a:solidFill>
                  <a:srgbClr val="FFFFFF"/>
                </a:solidFill>
                <a:latin typeface="Chronicle Display"/>
              </a:rPr>
              <a:t>The New Central Ohio Industry Landscape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13669" y="5740287"/>
            <a:ext cx="1828800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003E52"/>
                </a:solidFill>
                <a:latin typeface="Source Sans Pro 2"/>
              </a:rPr>
              <a:t>Contact Us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7173372"/>
            <a:ext cx="2400300" cy="2845796"/>
            <a:chOff x="0" y="0"/>
            <a:chExt cx="3200400" cy="3794395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962881" cy="2962869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67921" y="2975353"/>
              <a:ext cx="2027039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2"/>
                </a:rPr>
                <a:t>Scot Mclemore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5228" y="3393602"/>
              <a:ext cx="3165172" cy="400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Source Sans Pro 3"/>
                </a:rPr>
                <a:t>smclemore3@cscc.edu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32920" y="7173372"/>
            <a:ext cx="2222161" cy="2852068"/>
            <a:chOff x="0" y="0"/>
            <a:chExt cx="2962881" cy="3802758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2962881" cy="2962869"/>
              <a:chOff x="0" y="0"/>
              <a:chExt cx="6350000" cy="63499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467921" y="2975353"/>
              <a:ext cx="2027039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2"/>
                </a:rPr>
                <a:t>Natalia Colvin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5228" y="3396993"/>
              <a:ext cx="2892425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Source Sans Pro 3"/>
                </a:rPr>
                <a:t>nkolnik@cscc.edu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036630" y="7173372"/>
            <a:ext cx="2222161" cy="2852068"/>
            <a:chOff x="0" y="0"/>
            <a:chExt cx="2962881" cy="3802758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2962881" cy="2962869"/>
              <a:chOff x="0" y="0"/>
              <a:chExt cx="6350000" cy="63499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467921" y="2975353"/>
              <a:ext cx="2027039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Source Sans Pro 2"/>
                </a:rPr>
                <a:t>Geoff Bauer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5228" y="3396993"/>
              <a:ext cx="2892425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Source Sans Pro 3"/>
                </a:rPr>
                <a:t>gbauer1@cscc.edu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36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080882"/>
            <a:ext cx="18288000" cy="7329747"/>
            <a:chOff x="0" y="0"/>
            <a:chExt cx="4816593" cy="19304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930468"/>
            </a:xfrm>
            <a:custGeom>
              <a:avLst/>
              <a:gdLst/>
              <a:ahLst/>
              <a:cxnLst/>
              <a:rect l="l" t="t" r="r" b="b"/>
              <a:pathLst>
                <a:path w="4816592" h="1930468">
                  <a:moveTo>
                    <a:pt x="0" y="0"/>
                  </a:moveTo>
                  <a:lnTo>
                    <a:pt x="4816592" y="0"/>
                  </a:lnTo>
                  <a:lnTo>
                    <a:pt x="4816592" y="1930468"/>
                  </a:lnTo>
                  <a:lnTo>
                    <a:pt x="0" y="193046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040" y="2201543"/>
            <a:ext cx="10817773" cy="6807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5220" y="179154"/>
            <a:ext cx="4994426" cy="2353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1F002-42FA-A294-DA3F-577E2EBAE0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91" r="9004" b="1794"/>
          <a:stretch/>
        </p:blipFill>
        <p:spPr>
          <a:xfrm>
            <a:off x="10576560" y="2080881"/>
            <a:ext cx="7589521" cy="732974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EBF6D8-FFE7-4B05-F13E-E962406C3518}"/>
              </a:ext>
            </a:extLst>
          </p:cNvPr>
          <p:cNvCxnSpPr/>
          <p:nvPr/>
        </p:nvCxnSpPr>
        <p:spPr>
          <a:xfrm>
            <a:off x="10844813" y="2201543"/>
            <a:ext cx="0" cy="720908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56194" y="2738115"/>
            <a:ext cx="11175612" cy="225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0"/>
              </a:lnSpc>
            </a:pPr>
            <a:r>
              <a:rPr lang="en-US" sz="13157">
                <a:solidFill>
                  <a:srgbClr val="FFB81C"/>
                </a:solidFill>
                <a:latin typeface="Source Sans Pro 2"/>
              </a:rPr>
              <a:t>The Challenge: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90349" y="5067300"/>
            <a:ext cx="12307302" cy="2480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</a:pPr>
            <a:r>
              <a:rPr lang="en-US" sz="4781">
                <a:solidFill>
                  <a:srgbClr val="003E52"/>
                </a:solidFill>
                <a:latin typeface="Source Sans Pro 2"/>
              </a:rPr>
              <a:t>How do we effectively connect our communities to these potentially life-changing opportunities?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899247"/>
            <a:ext cx="4580087" cy="5689906"/>
            <a:chOff x="0" y="0"/>
            <a:chExt cx="1206278" cy="14985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6278" cy="1498576"/>
            </a:xfrm>
            <a:custGeom>
              <a:avLst/>
              <a:gdLst/>
              <a:ahLst/>
              <a:cxnLst/>
              <a:rect l="l" t="t" r="r" b="b"/>
              <a:pathLst>
                <a:path w="1206278" h="1498576">
                  <a:moveTo>
                    <a:pt x="0" y="0"/>
                  </a:moveTo>
                  <a:lnTo>
                    <a:pt x="1206278" y="0"/>
                  </a:lnTo>
                  <a:lnTo>
                    <a:pt x="1206278" y="1498576"/>
                  </a:lnTo>
                  <a:lnTo>
                    <a:pt x="0" y="1498576"/>
                  </a:lnTo>
                  <a:close/>
                </a:path>
              </a:pathLst>
            </a:custGeom>
            <a:solidFill>
              <a:srgbClr val="003E5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3957" y="3899247"/>
            <a:ext cx="4580087" cy="5689906"/>
            <a:chOff x="0" y="0"/>
            <a:chExt cx="1206278" cy="14985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278" cy="1498576"/>
            </a:xfrm>
            <a:custGeom>
              <a:avLst/>
              <a:gdLst/>
              <a:ahLst/>
              <a:cxnLst/>
              <a:rect l="l" t="t" r="r" b="b"/>
              <a:pathLst>
                <a:path w="1206278" h="1498576">
                  <a:moveTo>
                    <a:pt x="0" y="0"/>
                  </a:moveTo>
                  <a:lnTo>
                    <a:pt x="1206278" y="0"/>
                  </a:lnTo>
                  <a:lnTo>
                    <a:pt x="1206278" y="1498576"/>
                  </a:lnTo>
                  <a:lnTo>
                    <a:pt x="0" y="1498576"/>
                  </a:lnTo>
                  <a:close/>
                </a:path>
              </a:pathLst>
            </a:custGeom>
            <a:solidFill>
              <a:srgbClr val="003E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81818" y="3899247"/>
            <a:ext cx="4580087" cy="5689906"/>
            <a:chOff x="0" y="0"/>
            <a:chExt cx="1206278" cy="14985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6278" cy="1498576"/>
            </a:xfrm>
            <a:custGeom>
              <a:avLst/>
              <a:gdLst/>
              <a:ahLst/>
              <a:cxnLst/>
              <a:rect l="l" t="t" r="r" b="b"/>
              <a:pathLst>
                <a:path w="1206278" h="1498576">
                  <a:moveTo>
                    <a:pt x="0" y="0"/>
                  </a:moveTo>
                  <a:lnTo>
                    <a:pt x="1206278" y="0"/>
                  </a:lnTo>
                  <a:lnTo>
                    <a:pt x="1206278" y="1498576"/>
                  </a:lnTo>
                  <a:lnTo>
                    <a:pt x="0" y="1498576"/>
                  </a:lnTo>
                  <a:close/>
                </a:path>
              </a:pathLst>
            </a:custGeom>
            <a:solidFill>
              <a:srgbClr val="003E5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06490" y="4203480"/>
            <a:ext cx="1730743" cy="1494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135" y="4156224"/>
            <a:ext cx="1771297" cy="18097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7942" y="4073600"/>
            <a:ext cx="1942907" cy="197500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95471" y="1207123"/>
            <a:ext cx="11097057" cy="2253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20"/>
              </a:lnSpc>
            </a:pPr>
            <a:r>
              <a:rPr lang="en-US" sz="13157">
                <a:solidFill>
                  <a:srgbClr val="FFB81C"/>
                </a:solidFill>
                <a:latin typeface="Source Sans Pro 2"/>
              </a:rPr>
              <a:t>The Solution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30004" y="5944869"/>
            <a:ext cx="3683716" cy="331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Source Sans Pro 2"/>
              </a:rPr>
              <a:t>Direct Connection to Industry &amp; Industry Input at Every Step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6886" y="6668000"/>
            <a:ext cx="3683716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Source Sans Pro 2"/>
              </a:rPr>
              <a:t>Earn-and-Learn Models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02142" y="6278244"/>
            <a:ext cx="3683716" cy="2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Source Sans Pro 2"/>
              </a:rPr>
              <a:t>Short-Term Bootcamps &amp; Certificate Programs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The Earn-and-Learn Model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AF96EB1-AC19-AB8C-28FA-DC97DF0EA049}"/>
              </a:ext>
            </a:extLst>
          </p:cNvPr>
          <p:cNvGrpSpPr/>
          <p:nvPr/>
        </p:nvGrpSpPr>
        <p:grpSpPr>
          <a:xfrm>
            <a:off x="1859453" y="2324100"/>
            <a:ext cx="14569093" cy="6786182"/>
            <a:chOff x="0" y="0"/>
            <a:chExt cx="11360556" cy="5255721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ED6517E7-67E5-E721-9E1E-3FF3BEE074FD}"/>
                </a:ext>
              </a:extLst>
            </p:cNvPr>
            <p:cNvGrpSpPr/>
            <p:nvPr/>
          </p:nvGrpSpPr>
          <p:grpSpPr>
            <a:xfrm>
              <a:off x="38444" y="0"/>
              <a:ext cx="1679565" cy="3063296"/>
              <a:chOff x="0" y="0"/>
              <a:chExt cx="1400859" cy="2554974"/>
            </a:xfrm>
          </p:grpSpPr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53277F82-66BB-5617-B4D1-909EAC57BE8B}"/>
                  </a:ext>
                </a:extLst>
              </p:cNvPr>
              <p:cNvSpPr/>
              <p:nvPr/>
            </p:nvSpPr>
            <p:spPr>
              <a:xfrm>
                <a:off x="0" y="0"/>
                <a:ext cx="1400859" cy="2554974"/>
              </a:xfrm>
              <a:custGeom>
                <a:avLst/>
                <a:gdLst/>
                <a:ahLst/>
                <a:cxnLst/>
                <a:rect l="l" t="t" r="r" b="b"/>
                <a:pathLst>
                  <a:path w="1400859" h="2554974">
                    <a:moveTo>
                      <a:pt x="1276399" y="2554974"/>
                    </a:moveTo>
                    <a:lnTo>
                      <a:pt x="124460" y="2554974"/>
                    </a:lnTo>
                    <a:cubicBezTo>
                      <a:pt x="55880" y="2554974"/>
                      <a:pt x="0" y="2499094"/>
                      <a:pt x="0" y="24305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76399" y="0"/>
                    </a:lnTo>
                    <a:cubicBezTo>
                      <a:pt x="1344979" y="0"/>
                      <a:pt x="1400859" y="55880"/>
                      <a:pt x="1400859" y="124460"/>
                    </a:cubicBezTo>
                    <a:lnTo>
                      <a:pt x="1400859" y="2430514"/>
                    </a:lnTo>
                    <a:cubicBezTo>
                      <a:pt x="1400859" y="2499094"/>
                      <a:pt x="1344979" y="2554974"/>
                      <a:pt x="1276399" y="2554974"/>
                    </a:cubicBezTo>
                    <a:close/>
                  </a:path>
                </a:pathLst>
              </a:custGeom>
              <a:solidFill>
                <a:srgbClr val="003E52"/>
              </a:solidFill>
            </p:spPr>
          </p:sp>
        </p:grp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BA31F503-E2ED-357C-22C5-B1F0DF28FC14}"/>
                </a:ext>
              </a:extLst>
            </p:cNvPr>
            <p:cNvGrpSpPr/>
            <p:nvPr/>
          </p:nvGrpSpPr>
          <p:grpSpPr>
            <a:xfrm>
              <a:off x="10459490" y="0"/>
              <a:ext cx="901066" cy="4982365"/>
              <a:chOff x="0" y="0"/>
              <a:chExt cx="751544" cy="4155594"/>
            </a:xfrm>
          </p:grpSpPr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D96D3429-43A0-FBCA-6D85-56C9289B8D23}"/>
                  </a:ext>
                </a:extLst>
              </p:cNvPr>
              <p:cNvSpPr/>
              <p:nvPr/>
            </p:nvSpPr>
            <p:spPr>
              <a:xfrm>
                <a:off x="0" y="0"/>
                <a:ext cx="751544" cy="4155594"/>
              </a:xfrm>
              <a:custGeom>
                <a:avLst/>
                <a:gdLst/>
                <a:ahLst/>
                <a:cxnLst/>
                <a:rect l="l" t="t" r="r" b="b"/>
                <a:pathLst>
                  <a:path w="751544" h="4155594">
                    <a:moveTo>
                      <a:pt x="627084" y="4155594"/>
                    </a:moveTo>
                    <a:lnTo>
                      <a:pt x="124460" y="4155594"/>
                    </a:lnTo>
                    <a:cubicBezTo>
                      <a:pt x="55880" y="4155594"/>
                      <a:pt x="0" y="4099714"/>
                      <a:pt x="0" y="40311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7084" y="0"/>
                    </a:lnTo>
                    <a:cubicBezTo>
                      <a:pt x="695664" y="0"/>
                      <a:pt x="751544" y="55880"/>
                      <a:pt x="751544" y="124460"/>
                    </a:cubicBezTo>
                    <a:lnTo>
                      <a:pt x="751544" y="4031134"/>
                    </a:lnTo>
                    <a:cubicBezTo>
                      <a:pt x="751544" y="4099714"/>
                      <a:pt x="695664" y="4155594"/>
                      <a:pt x="627084" y="4155594"/>
                    </a:cubicBezTo>
                    <a:close/>
                  </a:path>
                </a:pathLst>
              </a:custGeom>
              <a:solidFill>
                <a:srgbClr val="003E52"/>
              </a:solidFill>
            </p:spPr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10C41D6E-1317-2204-A581-C34814848FF0}"/>
                </a:ext>
              </a:extLst>
            </p:cNvPr>
            <p:cNvGrpSpPr/>
            <p:nvPr/>
          </p:nvGrpSpPr>
          <p:grpSpPr>
            <a:xfrm>
              <a:off x="4849464" y="0"/>
              <a:ext cx="5467524" cy="3063296"/>
              <a:chOff x="0" y="0"/>
              <a:chExt cx="4560246" cy="2554974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D01DB120-B1AD-72F7-4AEA-B91D57C7CFE7}"/>
                  </a:ext>
                </a:extLst>
              </p:cNvPr>
              <p:cNvSpPr/>
              <p:nvPr/>
            </p:nvSpPr>
            <p:spPr>
              <a:xfrm>
                <a:off x="0" y="0"/>
                <a:ext cx="4560246" cy="2554974"/>
              </a:xfrm>
              <a:custGeom>
                <a:avLst/>
                <a:gdLst/>
                <a:ahLst/>
                <a:cxnLst/>
                <a:rect l="l" t="t" r="r" b="b"/>
                <a:pathLst>
                  <a:path w="4560246" h="2554974">
                    <a:moveTo>
                      <a:pt x="4435786" y="2554974"/>
                    </a:moveTo>
                    <a:lnTo>
                      <a:pt x="124460" y="2554974"/>
                    </a:lnTo>
                    <a:cubicBezTo>
                      <a:pt x="55880" y="2554974"/>
                      <a:pt x="0" y="2499094"/>
                      <a:pt x="0" y="24305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435786" y="0"/>
                    </a:lnTo>
                    <a:cubicBezTo>
                      <a:pt x="4504366" y="0"/>
                      <a:pt x="4560246" y="55880"/>
                      <a:pt x="4560246" y="124460"/>
                    </a:cubicBezTo>
                    <a:lnTo>
                      <a:pt x="4560246" y="2430514"/>
                    </a:lnTo>
                    <a:cubicBezTo>
                      <a:pt x="4560246" y="2499094"/>
                      <a:pt x="4504366" y="2554974"/>
                      <a:pt x="4435786" y="2554974"/>
                    </a:cubicBezTo>
                    <a:close/>
                  </a:path>
                </a:pathLst>
              </a:custGeom>
              <a:solidFill>
                <a:srgbClr val="99DAEA"/>
              </a:solidFill>
            </p:spPr>
          </p:sp>
        </p:grp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8D8C71E8-5290-4C13-C1EC-6AA252AF66B9}"/>
                </a:ext>
              </a:extLst>
            </p:cNvPr>
            <p:cNvSpPr txBox="1"/>
            <p:nvPr/>
          </p:nvSpPr>
          <p:spPr>
            <a:xfrm>
              <a:off x="1878422" y="1246880"/>
              <a:ext cx="1619728" cy="253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3"/>
                </a:lnSpc>
              </a:pPr>
              <a:r>
                <a:rPr lang="en-US" sz="2400" b="1" spc="94">
                  <a:solidFill>
                    <a:srgbClr val="FFFFFF"/>
                  </a:solidFill>
                  <a:latin typeface="Source Sans Pro" panose="020B0503030403020204" pitchFamily="34" charset="0"/>
                </a:rPr>
                <a:t>FULL-TIME CLASSES</a:t>
              </a:r>
            </a:p>
          </p:txBody>
        </p: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05FA6C16-E2DD-3945-DED6-36653A2BE517}"/>
                </a:ext>
              </a:extLst>
            </p:cNvPr>
            <p:cNvGrpSpPr/>
            <p:nvPr/>
          </p:nvGrpSpPr>
          <p:grpSpPr>
            <a:xfrm>
              <a:off x="38444" y="3183563"/>
              <a:ext cx="1679565" cy="1498691"/>
              <a:chOff x="0" y="0"/>
              <a:chExt cx="1400859" cy="1249999"/>
            </a:xfrm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D125DFC9-C6A0-34C6-6FF6-4223500F8599}"/>
                  </a:ext>
                </a:extLst>
              </p:cNvPr>
              <p:cNvSpPr/>
              <p:nvPr/>
            </p:nvSpPr>
            <p:spPr>
              <a:xfrm>
                <a:off x="0" y="0"/>
                <a:ext cx="1400859" cy="1249999"/>
              </a:xfrm>
              <a:custGeom>
                <a:avLst/>
                <a:gdLst/>
                <a:ahLst/>
                <a:cxnLst/>
                <a:rect l="l" t="t" r="r" b="b"/>
                <a:pathLst>
                  <a:path w="1400859" h="1249999">
                    <a:moveTo>
                      <a:pt x="1276399" y="1249999"/>
                    </a:moveTo>
                    <a:lnTo>
                      <a:pt x="124460" y="1249999"/>
                    </a:lnTo>
                    <a:cubicBezTo>
                      <a:pt x="55880" y="1249999"/>
                      <a:pt x="0" y="1194119"/>
                      <a:pt x="0" y="112553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76399" y="0"/>
                    </a:lnTo>
                    <a:cubicBezTo>
                      <a:pt x="1344979" y="0"/>
                      <a:pt x="1400859" y="55880"/>
                      <a:pt x="1400859" y="124460"/>
                    </a:cubicBezTo>
                    <a:lnTo>
                      <a:pt x="1400859" y="1125539"/>
                    </a:lnTo>
                    <a:cubicBezTo>
                      <a:pt x="1400859" y="1194119"/>
                      <a:pt x="1344979" y="1249999"/>
                      <a:pt x="1276399" y="1249999"/>
                    </a:cubicBezTo>
                    <a:close/>
                  </a:path>
                </a:pathLst>
              </a:custGeom>
              <a:solidFill>
                <a:srgbClr val="FFB81C"/>
              </a:solidFill>
            </p:spPr>
          </p:sp>
        </p:grp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EA8FCA08-82B1-1175-BDAF-EAAD27E88258}"/>
                </a:ext>
              </a:extLst>
            </p:cNvPr>
            <p:cNvGrpSpPr/>
            <p:nvPr/>
          </p:nvGrpSpPr>
          <p:grpSpPr>
            <a:xfrm>
              <a:off x="1818582" y="3183563"/>
              <a:ext cx="1679565" cy="1498691"/>
              <a:chOff x="0" y="0"/>
              <a:chExt cx="1400859" cy="1249999"/>
            </a:xfrm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D38AD1AE-89FD-AE54-A1FC-D0103B07CEA9}"/>
                  </a:ext>
                </a:extLst>
              </p:cNvPr>
              <p:cNvSpPr/>
              <p:nvPr/>
            </p:nvSpPr>
            <p:spPr>
              <a:xfrm>
                <a:off x="0" y="0"/>
                <a:ext cx="1400859" cy="1249999"/>
              </a:xfrm>
              <a:custGeom>
                <a:avLst/>
                <a:gdLst/>
                <a:ahLst/>
                <a:cxnLst/>
                <a:rect l="l" t="t" r="r" b="b"/>
                <a:pathLst>
                  <a:path w="1400859" h="1249999">
                    <a:moveTo>
                      <a:pt x="1276399" y="1249999"/>
                    </a:moveTo>
                    <a:lnTo>
                      <a:pt x="124460" y="1249999"/>
                    </a:lnTo>
                    <a:cubicBezTo>
                      <a:pt x="55880" y="1249999"/>
                      <a:pt x="0" y="1194119"/>
                      <a:pt x="0" y="112553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76399" y="0"/>
                    </a:lnTo>
                    <a:cubicBezTo>
                      <a:pt x="1344979" y="0"/>
                      <a:pt x="1400859" y="55880"/>
                      <a:pt x="1400859" y="124460"/>
                    </a:cubicBezTo>
                    <a:lnTo>
                      <a:pt x="1400859" y="1125539"/>
                    </a:lnTo>
                    <a:cubicBezTo>
                      <a:pt x="1400859" y="1194119"/>
                      <a:pt x="1344979" y="1249999"/>
                      <a:pt x="1276399" y="1249999"/>
                    </a:cubicBezTo>
                    <a:close/>
                  </a:path>
                </a:pathLst>
              </a:custGeom>
              <a:solidFill>
                <a:srgbClr val="FFB81C"/>
              </a:solidFill>
            </p:spPr>
          </p:sp>
        </p:grpSp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E4F261D2-11E8-3BD3-D099-E29C363344D1}"/>
                </a:ext>
              </a:extLst>
            </p:cNvPr>
            <p:cNvGrpSpPr/>
            <p:nvPr/>
          </p:nvGrpSpPr>
          <p:grpSpPr>
            <a:xfrm>
              <a:off x="1818582" y="0"/>
              <a:ext cx="1679565" cy="3063296"/>
              <a:chOff x="0" y="0"/>
              <a:chExt cx="1400859" cy="2554974"/>
            </a:xfrm>
          </p:grpSpPr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37CCD75A-61AE-91A6-C647-97AA6338ED1E}"/>
                  </a:ext>
                </a:extLst>
              </p:cNvPr>
              <p:cNvSpPr/>
              <p:nvPr/>
            </p:nvSpPr>
            <p:spPr>
              <a:xfrm>
                <a:off x="0" y="0"/>
                <a:ext cx="1400859" cy="2554974"/>
              </a:xfrm>
              <a:custGeom>
                <a:avLst/>
                <a:gdLst/>
                <a:ahLst/>
                <a:cxnLst/>
                <a:rect l="l" t="t" r="r" b="b"/>
                <a:pathLst>
                  <a:path w="1400859" h="2554974">
                    <a:moveTo>
                      <a:pt x="1276399" y="2554974"/>
                    </a:moveTo>
                    <a:lnTo>
                      <a:pt x="124460" y="2554974"/>
                    </a:lnTo>
                    <a:cubicBezTo>
                      <a:pt x="55880" y="2554974"/>
                      <a:pt x="0" y="2499094"/>
                      <a:pt x="0" y="24305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76399" y="0"/>
                    </a:lnTo>
                    <a:cubicBezTo>
                      <a:pt x="1344979" y="0"/>
                      <a:pt x="1400859" y="55880"/>
                      <a:pt x="1400859" y="124460"/>
                    </a:cubicBezTo>
                    <a:lnTo>
                      <a:pt x="1400859" y="2430514"/>
                    </a:lnTo>
                    <a:cubicBezTo>
                      <a:pt x="1400859" y="2499094"/>
                      <a:pt x="1344979" y="2554974"/>
                      <a:pt x="1276399" y="2554974"/>
                    </a:cubicBezTo>
                    <a:close/>
                  </a:path>
                </a:pathLst>
              </a:custGeom>
              <a:solidFill>
                <a:srgbClr val="003E52"/>
              </a:solidFill>
            </p:spPr>
          </p:sp>
        </p:grpSp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id="{237518F6-36AF-8B1F-9AF5-DBB33B8E2859}"/>
                </a:ext>
              </a:extLst>
            </p:cNvPr>
            <p:cNvSpPr txBox="1"/>
            <p:nvPr/>
          </p:nvSpPr>
          <p:spPr>
            <a:xfrm rot="16200000">
              <a:off x="8635792" y="2320032"/>
              <a:ext cx="4519890" cy="145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3"/>
                </a:lnSpc>
              </a:pPr>
              <a:r>
                <a:rPr lang="en-US" sz="2400" b="1" spc="94">
                  <a:solidFill>
                    <a:srgbClr val="FFFFFF"/>
                  </a:solidFill>
                  <a:latin typeface="Source Sans Pro" panose="020B0503030403020204" pitchFamily="34" charset="0"/>
                </a:rPr>
                <a:t>GRADUATION &amp; COMPLETION</a:t>
              </a:r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B2342E20-AE70-DE5D-38DC-F371AFC0C9CD}"/>
                </a:ext>
              </a:extLst>
            </p:cNvPr>
            <p:cNvSpPr txBox="1"/>
            <p:nvPr/>
          </p:nvSpPr>
          <p:spPr>
            <a:xfrm>
              <a:off x="5744912" y="1274264"/>
              <a:ext cx="3656162" cy="5720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 spc="94">
                  <a:solidFill>
                    <a:srgbClr val="003E52"/>
                  </a:solidFill>
                  <a:latin typeface="Source Sans Pro" panose="020B0503030403020204" pitchFamily="34" charset="0"/>
                </a:rPr>
                <a:t>WORK EXPERIENCE WITH </a:t>
              </a:r>
            </a:p>
            <a:p>
              <a:pPr algn="ctr"/>
              <a:r>
                <a:rPr lang="en-US" sz="2400" b="1" spc="94">
                  <a:solidFill>
                    <a:srgbClr val="003E52"/>
                  </a:solidFill>
                  <a:latin typeface="Source Sans Pro" panose="020B0503030403020204" pitchFamily="34" charset="0"/>
                </a:rPr>
                <a:t>INDUSTRY PARTNER</a:t>
              </a:r>
            </a:p>
          </p:txBody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3F6023FD-7C34-7C52-4CEC-99A3823D9C15}"/>
                </a:ext>
              </a:extLst>
            </p:cNvPr>
            <p:cNvSpPr txBox="1"/>
            <p:nvPr/>
          </p:nvSpPr>
          <p:spPr>
            <a:xfrm>
              <a:off x="68364" y="1283788"/>
              <a:ext cx="1619728" cy="57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>
                  <a:solidFill>
                    <a:srgbClr val="FFFFFF"/>
                  </a:solidFill>
                  <a:latin typeface="Source Sans Pro" panose="020B0503030403020204" pitchFamily="34" charset="0"/>
                </a:rPr>
                <a:t>FULL-TIME CLASSES</a:t>
              </a:r>
            </a:p>
          </p:txBody>
        </p: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267B8866-88C3-F880-49CF-7F6D51D8A865}"/>
                </a:ext>
              </a:extLst>
            </p:cNvPr>
            <p:cNvGrpSpPr/>
            <p:nvPr/>
          </p:nvGrpSpPr>
          <p:grpSpPr>
            <a:xfrm>
              <a:off x="0" y="3183563"/>
              <a:ext cx="1718009" cy="1798802"/>
              <a:chOff x="0" y="0"/>
              <a:chExt cx="1432924" cy="1500310"/>
            </a:xfrm>
          </p:grpSpPr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3FB83446-D1A6-FA84-7FD6-4F4A6491AD85}"/>
                  </a:ext>
                </a:extLst>
              </p:cNvPr>
              <p:cNvSpPr/>
              <p:nvPr/>
            </p:nvSpPr>
            <p:spPr>
              <a:xfrm>
                <a:off x="0" y="0"/>
                <a:ext cx="1432924" cy="1500310"/>
              </a:xfrm>
              <a:custGeom>
                <a:avLst/>
                <a:gdLst/>
                <a:ahLst/>
                <a:cxnLst/>
                <a:rect l="l" t="t" r="r" b="b"/>
                <a:pathLst>
                  <a:path w="1432924" h="1500310">
                    <a:moveTo>
                      <a:pt x="1308464" y="1500310"/>
                    </a:moveTo>
                    <a:lnTo>
                      <a:pt x="124460" y="1500310"/>
                    </a:lnTo>
                    <a:cubicBezTo>
                      <a:pt x="55880" y="1500310"/>
                      <a:pt x="0" y="1444430"/>
                      <a:pt x="0" y="1375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08464" y="0"/>
                    </a:lnTo>
                    <a:cubicBezTo>
                      <a:pt x="1377044" y="0"/>
                      <a:pt x="1432924" y="55880"/>
                      <a:pt x="1432924" y="124460"/>
                    </a:cubicBezTo>
                    <a:lnTo>
                      <a:pt x="1432924" y="1375850"/>
                    </a:lnTo>
                    <a:cubicBezTo>
                      <a:pt x="1432924" y="1444430"/>
                      <a:pt x="1377044" y="1500310"/>
                      <a:pt x="1308464" y="1500310"/>
                    </a:cubicBezTo>
                    <a:close/>
                  </a:path>
                </a:pathLst>
              </a:custGeom>
              <a:solidFill>
                <a:srgbClr val="99DAEA"/>
              </a:solidFill>
            </p:spPr>
          </p:sp>
        </p:grp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EEC68A83-990A-7DDD-428C-E2B71AD6FC02}"/>
                </a:ext>
              </a:extLst>
            </p:cNvPr>
            <p:cNvSpPr txBox="1"/>
            <p:nvPr/>
          </p:nvSpPr>
          <p:spPr>
            <a:xfrm>
              <a:off x="68364" y="3774648"/>
              <a:ext cx="1619728" cy="28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 dirty="0">
                  <a:solidFill>
                    <a:srgbClr val="003E52"/>
                  </a:solidFill>
                  <a:latin typeface="Source Sans Pro" panose="020B0503030403020204" pitchFamily="34" charset="0"/>
                </a:rPr>
                <a:t>CAREER PREP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D64DDE7D-50E4-4A2B-55E7-A70A87874DE2}"/>
                </a:ext>
              </a:extLst>
            </p:cNvPr>
            <p:cNvSpPr txBox="1"/>
            <p:nvPr/>
          </p:nvSpPr>
          <p:spPr>
            <a:xfrm>
              <a:off x="1848502" y="3618336"/>
              <a:ext cx="1619728" cy="144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3"/>
                </a:lnSpc>
              </a:pPr>
              <a:r>
                <a:rPr lang="en-US" sz="2400" b="1" spc="94">
                  <a:solidFill>
                    <a:srgbClr val="FFFFFF"/>
                  </a:solidFill>
                  <a:latin typeface="Source Sans Pro" panose="020B0503030403020204" pitchFamily="34" charset="0"/>
                </a:rPr>
                <a:t>CAREER PREP</a:t>
              </a:r>
            </a:p>
          </p:txBody>
        </p: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259DFCB7-8965-BA96-E857-A1BDFA228337}"/>
                </a:ext>
              </a:extLst>
            </p:cNvPr>
            <p:cNvSpPr txBox="1"/>
            <p:nvPr/>
          </p:nvSpPr>
          <p:spPr>
            <a:xfrm>
              <a:off x="304800" y="5119108"/>
              <a:ext cx="1108410" cy="13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"/>
                </a:lnSpc>
              </a:pPr>
              <a:r>
                <a:rPr lang="en-US" sz="2400" b="1" spc="51">
                  <a:solidFill>
                    <a:srgbClr val="003E52"/>
                  </a:solidFill>
                  <a:latin typeface="Source Sans Pro" panose="020B0503030403020204" pitchFamily="34" charset="0"/>
                </a:rPr>
                <a:t>AUTUMN</a:t>
              </a:r>
            </a:p>
          </p:txBody>
        </p:sp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7B248E34-4618-D945-2717-47CCA1A1C452}"/>
                </a:ext>
              </a:extLst>
            </p:cNvPr>
            <p:cNvSpPr txBox="1"/>
            <p:nvPr/>
          </p:nvSpPr>
          <p:spPr>
            <a:xfrm>
              <a:off x="1848502" y="1283788"/>
              <a:ext cx="1619728" cy="57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>
                  <a:solidFill>
                    <a:srgbClr val="FFFFFF"/>
                  </a:solidFill>
                  <a:latin typeface="Source Sans Pro" panose="020B0503030403020204" pitchFamily="34" charset="0"/>
                </a:rPr>
                <a:t>FULL-TIME CLASSES</a:t>
              </a:r>
            </a:p>
          </p:txBody>
        </p:sp>
        <p:grpSp>
          <p:nvGrpSpPr>
            <p:cNvPr id="20" name="Group 28">
              <a:extLst>
                <a:ext uri="{FF2B5EF4-FFF2-40B4-BE49-F238E27FC236}">
                  <a16:creationId xmlns:a16="http://schemas.microsoft.com/office/drawing/2014/main" id="{1118378A-E675-7122-F1C5-9019E13165EF}"/>
                </a:ext>
              </a:extLst>
            </p:cNvPr>
            <p:cNvGrpSpPr/>
            <p:nvPr/>
          </p:nvGrpSpPr>
          <p:grpSpPr>
            <a:xfrm>
              <a:off x="4839229" y="3183563"/>
              <a:ext cx="1756453" cy="1798802"/>
              <a:chOff x="0" y="0"/>
              <a:chExt cx="1464988" cy="1500310"/>
            </a:xfrm>
          </p:grpSpPr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3A2D416-7F07-F5D0-A17D-F923148C6F9F}"/>
                  </a:ext>
                </a:extLst>
              </p:cNvPr>
              <p:cNvSpPr/>
              <p:nvPr/>
            </p:nvSpPr>
            <p:spPr>
              <a:xfrm>
                <a:off x="0" y="0"/>
                <a:ext cx="1464988" cy="1500310"/>
              </a:xfrm>
              <a:custGeom>
                <a:avLst/>
                <a:gdLst/>
                <a:ahLst/>
                <a:cxnLst/>
                <a:rect l="l" t="t" r="r" b="b"/>
                <a:pathLst>
                  <a:path w="1464988" h="1500310">
                    <a:moveTo>
                      <a:pt x="1340528" y="1500310"/>
                    </a:moveTo>
                    <a:lnTo>
                      <a:pt x="124460" y="1500310"/>
                    </a:lnTo>
                    <a:cubicBezTo>
                      <a:pt x="55880" y="1500310"/>
                      <a:pt x="0" y="1444430"/>
                      <a:pt x="0" y="1375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40528" y="0"/>
                    </a:lnTo>
                    <a:cubicBezTo>
                      <a:pt x="1409108" y="0"/>
                      <a:pt x="1464988" y="55880"/>
                      <a:pt x="1464988" y="124460"/>
                    </a:cubicBezTo>
                    <a:lnTo>
                      <a:pt x="1464988" y="1375850"/>
                    </a:lnTo>
                    <a:cubicBezTo>
                      <a:pt x="1464988" y="1444430"/>
                      <a:pt x="1409108" y="1500310"/>
                      <a:pt x="1340528" y="1500310"/>
                    </a:cubicBezTo>
                    <a:close/>
                  </a:path>
                </a:pathLst>
              </a:custGeom>
              <a:solidFill>
                <a:srgbClr val="003E52"/>
              </a:solidFill>
            </p:spPr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6AFB5121-C5D7-9F9E-DD86-3391893DC26A}"/>
                </a:ext>
              </a:extLst>
            </p:cNvPr>
            <p:cNvSpPr txBox="1"/>
            <p:nvPr/>
          </p:nvSpPr>
          <p:spPr>
            <a:xfrm>
              <a:off x="4833532" y="3805300"/>
              <a:ext cx="1726534" cy="57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>
                  <a:solidFill>
                    <a:srgbClr val="FFFFFF"/>
                  </a:solidFill>
                  <a:latin typeface="Source Sans Pro" panose="020B0503030403020204" pitchFamily="34" charset="0"/>
                </a:rPr>
                <a:t>CONTINUED CLASSES</a:t>
              </a:r>
            </a:p>
          </p:txBody>
        </p:sp>
        <p:grpSp>
          <p:nvGrpSpPr>
            <p:cNvPr id="22" name="Group 31">
              <a:extLst>
                <a:ext uri="{FF2B5EF4-FFF2-40B4-BE49-F238E27FC236}">
                  <a16:creationId xmlns:a16="http://schemas.microsoft.com/office/drawing/2014/main" id="{155E8BB8-6104-4D0B-7AB5-BBD63EDB8039}"/>
                </a:ext>
              </a:extLst>
            </p:cNvPr>
            <p:cNvGrpSpPr/>
            <p:nvPr/>
          </p:nvGrpSpPr>
          <p:grpSpPr>
            <a:xfrm>
              <a:off x="6694764" y="3183563"/>
              <a:ext cx="1756453" cy="1798802"/>
              <a:chOff x="0" y="0"/>
              <a:chExt cx="1464988" cy="1500310"/>
            </a:xfrm>
          </p:grpSpPr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C9497D4F-5FB8-CB83-8FF9-9476ADAE1E83}"/>
                  </a:ext>
                </a:extLst>
              </p:cNvPr>
              <p:cNvSpPr/>
              <p:nvPr/>
            </p:nvSpPr>
            <p:spPr>
              <a:xfrm>
                <a:off x="0" y="0"/>
                <a:ext cx="1464988" cy="1500310"/>
              </a:xfrm>
              <a:custGeom>
                <a:avLst/>
                <a:gdLst/>
                <a:ahLst/>
                <a:cxnLst/>
                <a:rect l="l" t="t" r="r" b="b"/>
                <a:pathLst>
                  <a:path w="1464988" h="1500310">
                    <a:moveTo>
                      <a:pt x="1340528" y="1500310"/>
                    </a:moveTo>
                    <a:lnTo>
                      <a:pt x="124460" y="1500310"/>
                    </a:lnTo>
                    <a:cubicBezTo>
                      <a:pt x="55880" y="1500310"/>
                      <a:pt x="0" y="1444430"/>
                      <a:pt x="0" y="1375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40528" y="0"/>
                    </a:lnTo>
                    <a:cubicBezTo>
                      <a:pt x="1409108" y="0"/>
                      <a:pt x="1464988" y="55880"/>
                      <a:pt x="1464988" y="124460"/>
                    </a:cubicBezTo>
                    <a:lnTo>
                      <a:pt x="1464988" y="1375850"/>
                    </a:lnTo>
                    <a:cubicBezTo>
                      <a:pt x="1464988" y="1444430"/>
                      <a:pt x="1409108" y="1500310"/>
                      <a:pt x="1340528" y="1500310"/>
                    </a:cubicBezTo>
                    <a:close/>
                  </a:path>
                </a:pathLst>
              </a:custGeom>
              <a:solidFill>
                <a:srgbClr val="003E52"/>
              </a:solidFill>
            </p:spPr>
          </p:sp>
        </p:grp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id="{FC38FC9A-B06E-9150-C32B-EFC5BC8B9966}"/>
                </a:ext>
              </a:extLst>
            </p:cNvPr>
            <p:cNvSpPr txBox="1"/>
            <p:nvPr/>
          </p:nvSpPr>
          <p:spPr>
            <a:xfrm>
              <a:off x="6694763" y="3805300"/>
              <a:ext cx="1726534" cy="57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>
                  <a:solidFill>
                    <a:srgbClr val="FFFFFF"/>
                  </a:solidFill>
                  <a:latin typeface="Source Sans Pro" panose="020B0503030403020204" pitchFamily="34" charset="0"/>
                </a:rPr>
                <a:t>CONTINUED CLASSES</a:t>
              </a:r>
            </a:p>
          </p:txBody>
        </p:sp>
        <p:grpSp>
          <p:nvGrpSpPr>
            <p:cNvPr id="24" name="Group 34">
              <a:extLst>
                <a:ext uri="{FF2B5EF4-FFF2-40B4-BE49-F238E27FC236}">
                  <a16:creationId xmlns:a16="http://schemas.microsoft.com/office/drawing/2014/main" id="{CC85D329-6F7E-46F1-FC89-01731CF1F72B}"/>
                </a:ext>
              </a:extLst>
            </p:cNvPr>
            <p:cNvGrpSpPr/>
            <p:nvPr/>
          </p:nvGrpSpPr>
          <p:grpSpPr>
            <a:xfrm>
              <a:off x="8535340" y="3183563"/>
              <a:ext cx="1756453" cy="1798802"/>
              <a:chOff x="0" y="0"/>
              <a:chExt cx="1464988" cy="1500310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B5C3C2B-3287-A78D-5866-A3F880225C86}"/>
                  </a:ext>
                </a:extLst>
              </p:cNvPr>
              <p:cNvSpPr/>
              <p:nvPr/>
            </p:nvSpPr>
            <p:spPr>
              <a:xfrm>
                <a:off x="0" y="0"/>
                <a:ext cx="1464988" cy="1500310"/>
              </a:xfrm>
              <a:custGeom>
                <a:avLst/>
                <a:gdLst/>
                <a:ahLst/>
                <a:cxnLst/>
                <a:rect l="l" t="t" r="r" b="b"/>
                <a:pathLst>
                  <a:path w="1464988" h="1500310">
                    <a:moveTo>
                      <a:pt x="1340528" y="1500310"/>
                    </a:moveTo>
                    <a:lnTo>
                      <a:pt x="124460" y="1500310"/>
                    </a:lnTo>
                    <a:cubicBezTo>
                      <a:pt x="55880" y="1500310"/>
                      <a:pt x="0" y="1444430"/>
                      <a:pt x="0" y="1375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40528" y="0"/>
                    </a:lnTo>
                    <a:cubicBezTo>
                      <a:pt x="1409108" y="0"/>
                      <a:pt x="1464988" y="55880"/>
                      <a:pt x="1464988" y="124460"/>
                    </a:cubicBezTo>
                    <a:lnTo>
                      <a:pt x="1464988" y="1375850"/>
                    </a:lnTo>
                    <a:cubicBezTo>
                      <a:pt x="1464988" y="1444430"/>
                      <a:pt x="1409108" y="1500310"/>
                      <a:pt x="1340528" y="1500310"/>
                    </a:cubicBezTo>
                    <a:close/>
                  </a:path>
                </a:pathLst>
              </a:custGeom>
              <a:solidFill>
                <a:srgbClr val="003E52"/>
              </a:solidFill>
            </p:spPr>
          </p:sp>
        </p:grpSp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3D0728A8-90FD-C31C-AE46-B67C7C25FC2B}"/>
                </a:ext>
              </a:extLst>
            </p:cNvPr>
            <p:cNvSpPr txBox="1"/>
            <p:nvPr/>
          </p:nvSpPr>
          <p:spPr>
            <a:xfrm>
              <a:off x="8565260" y="3805300"/>
              <a:ext cx="1726534" cy="57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>
                  <a:solidFill>
                    <a:srgbClr val="FFFFFF"/>
                  </a:solidFill>
                  <a:latin typeface="Source Sans Pro" panose="020B0503030403020204" pitchFamily="34" charset="0"/>
                </a:rPr>
                <a:t>CONTINUED CLASSES</a:t>
              </a:r>
            </a:p>
          </p:txBody>
        </p:sp>
        <p:grpSp>
          <p:nvGrpSpPr>
            <p:cNvPr id="26" name="Group 37">
              <a:extLst>
                <a:ext uri="{FF2B5EF4-FFF2-40B4-BE49-F238E27FC236}">
                  <a16:creationId xmlns:a16="http://schemas.microsoft.com/office/drawing/2014/main" id="{007091E1-E896-77FC-FE33-4D784A34ECBA}"/>
                </a:ext>
              </a:extLst>
            </p:cNvPr>
            <p:cNvGrpSpPr/>
            <p:nvPr/>
          </p:nvGrpSpPr>
          <p:grpSpPr>
            <a:xfrm>
              <a:off x="1818582" y="3183563"/>
              <a:ext cx="1679565" cy="1798802"/>
              <a:chOff x="0" y="0"/>
              <a:chExt cx="1400859" cy="1500310"/>
            </a:xfrm>
          </p:grpSpPr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B99988EC-8BEF-BBA1-A092-204DC3E0E9F9}"/>
                  </a:ext>
                </a:extLst>
              </p:cNvPr>
              <p:cNvSpPr/>
              <p:nvPr/>
            </p:nvSpPr>
            <p:spPr>
              <a:xfrm>
                <a:off x="0" y="0"/>
                <a:ext cx="1400859" cy="1500310"/>
              </a:xfrm>
              <a:custGeom>
                <a:avLst/>
                <a:gdLst/>
                <a:ahLst/>
                <a:cxnLst/>
                <a:rect l="l" t="t" r="r" b="b"/>
                <a:pathLst>
                  <a:path w="1400859" h="1500310">
                    <a:moveTo>
                      <a:pt x="1276399" y="1500310"/>
                    </a:moveTo>
                    <a:lnTo>
                      <a:pt x="124460" y="1500310"/>
                    </a:lnTo>
                    <a:cubicBezTo>
                      <a:pt x="55880" y="1500310"/>
                      <a:pt x="0" y="1444430"/>
                      <a:pt x="0" y="137585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76399" y="0"/>
                    </a:lnTo>
                    <a:cubicBezTo>
                      <a:pt x="1344979" y="0"/>
                      <a:pt x="1400859" y="55880"/>
                      <a:pt x="1400859" y="124460"/>
                    </a:cubicBezTo>
                    <a:lnTo>
                      <a:pt x="1400859" y="1375850"/>
                    </a:lnTo>
                    <a:cubicBezTo>
                      <a:pt x="1400859" y="1444430"/>
                      <a:pt x="1344979" y="1500310"/>
                      <a:pt x="1276399" y="1500310"/>
                    </a:cubicBezTo>
                    <a:close/>
                  </a:path>
                </a:pathLst>
              </a:custGeom>
              <a:solidFill>
                <a:srgbClr val="99DAEA"/>
              </a:solidFill>
            </p:spPr>
          </p:sp>
        </p:grpSp>
        <p:sp>
          <p:nvSpPr>
            <p:cNvPr id="27" name="TextBox 40">
              <a:extLst>
                <a:ext uri="{FF2B5EF4-FFF2-40B4-BE49-F238E27FC236}">
                  <a16:creationId xmlns:a16="http://schemas.microsoft.com/office/drawing/2014/main" id="{C6F3DAAC-EC75-05FD-B62B-FF4B085766E8}"/>
                </a:ext>
              </a:extLst>
            </p:cNvPr>
            <p:cNvSpPr txBox="1"/>
            <p:nvPr/>
          </p:nvSpPr>
          <p:spPr>
            <a:xfrm>
              <a:off x="2104160" y="5119108"/>
              <a:ext cx="1108410" cy="13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"/>
                </a:lnSpc>
              </a:pPr>
              <a:r>
                <a:rPr lang="en-US" sz="2400" b="1" spc="51">
                  <a:solidFill>
                    <a:srgbClr val="003E52"/>
                  </a:solidFill>
                  <a:latin typeface="Source Sans Pro" panose="020B0503030403020204" pitchFamily="34" charset="0"/>
                </a:rPr>
                <a:t>SPRING</a:t>
              </a:r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852E4B76-ACBE-A327-2BF1-CEA6738AFE9A}"/>
                </a:ext>
              </a:extLst>
            </p:cNvPr>
            <p:cNvSpPr txBox="1"/>
            <p:nvPr/>
          </p:nvSpPr>
          <p:spPr>
            <a:xfrm>
              <a:off x="5082563" y="5119108"/>
              <a:ext cx="1269784" cy="13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"/>
                </a:lnSpc>
              </a:pPr>
              <a:r>
                <a:rPr lang="en-US" sz="2400" b="1" spc="51">
                  <a:solidFill>
                    <a:srgbClr val="003E52"/>
                  </a:solidFill>
                  <a:latin typeface="Source Sans Pro" panose="020B0503030403020204" pitchFamily="34" charset="0"/>
                </a:rPr>
                <a:t>SUMMER</a:t>
              </a:r>
            </a:p>
          </p:txBody>
        </p:sp>
        <p:sp>
          <p:nvSpPr>
            <p:cNvPr id="29" name="TextBox 42">
              <a:extLst>
                <a:ext uri="{FF2B5EF4-FFF2-40B4-BE49-F238E27FC236}">
                  <a16:creationId xmlns:a16="http://schemas.microsoft.com/office/drawing/2014/main" id="{943AA2E4-736C-AEE2-0CA1-58D831487D1F}"/>
                </a:ext>
              </a:extLst>
            </p:cNvPr>
            <p:cNvSpPr txBox="1"/>
            <p:nvPr/>
          </p:nvSpPr>
          <p:spPr>
            <a:xfrm>
              <a:off x="8881007" y="5119108"/>
              <a:ext cx="1065122" cy="13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"/>
                </a:lnSpc>
              </a:pPr>
              <a:r>
                <a:rPr lang="en-US" sz="2400" b="1" spc="51">
                  <a:solidFill>
                    <a:srgbClr val="003E52"/>
                  </a:solidFill>
                  <a:latin typeface="Source Sans Pro" panose="020B0503030403020204" pitchFamily="34" charset="0"/>
                </a:rPr>
                <a:t>SPRING</a:t>
              </a:r>
            </a:p>
          </p:txBody>
        </p:sp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2FF19089-0A9D-2281-8B27-0243B0C97FE2}"/>
                </a:ext>
              </a:extLst>
            </p:cNvPr>
            <p:cNvSpPr txBox="1"/>
            <p:nvPr/>
          </p:nvSpPr>
          <p:spPr>
            <a:xfrm>
              <a:off x="7003829" y="5119108"/>
              <a:ext cx="1108410" cy="136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"/>
                </a:lnSpc>
              </a:pPr>
              <a:r>
                <a:rPr lang="en-US" sz="2400" b="1" spc="51">
                  <a:solidFill>
                    <a:srgbClr val="003E52"/>
                  </a:solidFill>
                  <a:latin typeface="Source Sans Pro" panose="020B0503030403020204" pitchFamily="34" charset="0"/>
                </a:rPr>
                <a:t>AUTUMN</a:t>
              </a:r>
            </a:p>
          </p:txBody>
        </p:sp>
        <p:grpSp>
          <p:nvGrpSpPr>
            <p:cNvPr id="31" name="Group 44">
              <a:extLst>
                <a:ext uri="{FF2B5EF4-FFF2-40B4-BE49-F238E27FC236}">
                  <a16:creationId xmlns:a16="http://schemas.microsoft.com/office/drawing/2014/main" id="{125A78A2-E860-BC10-6892-97CBD27AB22F}"/>
                </a:ext>
              </a:extLst>
            </p:cNvPr>
            <p:cNvGrpSpPr/>
            <p:nvPr/>
          </p:nvGrpSpPr>
          <p:grpSpPr>
            <a:xfrm>
              <a:off x="3717540" y="0"/>
              <a:ext cx="901066" cy="4982365"/>
              <a:chOff x="0" y="0"/>
              <a:chExt cx="751544" cy="4155594"/>
            </a:xfrm>
          </p:grpSpPr>
          <p:sp>
            <p:nvSpPr>
              <p:cNvPr id="34" name="Freeform 45">
                <a:extLst>
                  <a:ext uri="{FF2B5EF4-FFF2-40B4-BE49-F238E27FC236}">
                    <a16:creationId xmlns:a16="http://schemas.microsoft.com/office/drawing/2014/main" id="{9A85903F-E8BE-2EC7-92C3-C84A05CB4825}"/>
                  </a:ext>
                </a:extLst>
              </p:cNvPr>
              <p:cNvSpPr/>
              <p:nvPr/>
            </p:nvSpPr>
            <p:spPr>
              <a:xfrm>
                <a:off x="0" y="0"/>
                <a:ext cx="751544" cy="4155594"/>
              </a:xfrm>
              <a:custGeom>
                <a:avLst/>
                <a:gdLst/>
                <a:ahLst/>
                <a:cxnLst/>
                <a:rect l="l" t="t" r="r" b="b"/>
                <a:pathLst>
                  <a:path w="751544" h="4155594">
                    <a:moveTo>
                      <a:pt x="627084" y="4155594"/>
                    </a:moveTo>
                    <a:lnTo>
                      <a:pt x="124460" y="4155594"/>
                    </a:lnTo>
                    <a:cubicBezTo>
                      <a:pt x="55880" y="4155594"/>
                      <a:pt x="0" y="4099714"/>
                      <a:pt x="0" y="40311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7084" y="0"/>
                    </a:lnTo>
                    <a:cubicBezTo>
                      <a:pt x="695664" y="0"/>
                      <a:pt x="751544" y="55880"/>
                      <a:pt x="751544" y="124460"/>
                    </a:cubicBezTo>
                    <a:lnTo>
                      <a:pt x="751544" y="4031134"/>
                    </a:lnTo>
                    <a:cubicBezTo>
                      <a:pt x="751544" y="4099714"/>
                      <a:pt x="695664" y="4155594"/>
                      <a:pt x="627084" y="4155594"/>
                    </a:cubicBezTo>
                    <a:close/>
                  </a:path>
                </a:pathLst>
              </a:custGeom>
              <a:solidFill>
                <a:srgbClr val="99DAEA"/>
              </a:solidFill>
            </p:spPr>
          </p:sp>
        </p:grpSp>
        <p:sp>
          <p:nvSpPr>
            <p:cNvPr id="32" name="TextBox 46">
              <a:extLst>
                <a:ext uri="{FF2B5EF4-FFF2-40B4-BE49-F238E27FC236}">
                  <a16:creationId xmlns:a16="http://schemas.microsoft.com/office/drawing/2014/main" id="{40A2EC35-7DFC-65C2-E1A2-44BD84BA983C}"/>
                </a:ext>
              </a:extLst>
            </p:cNvPr>
            <p:cNvSpPr txBox="1"/>
            <p:nvPr/>
          </p:nvSpPr>
          <p:spPr>
            <a:xfrm rot="16200000">
              <a:off x="1804736" y="2411160"/>
              <a:ext cx="4717148" cy="160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2400" b="1" spc="105">
                  <a:solidFill>
                    <a:srgbClr val="003E52"/>
                  </a:solidFill>
                  <a:latin typeface="Source Sans Pro" panose="020B0503030403020204" pitchFamily="34" charset="0"/>
                </a:rPr>
                <a:t>INTERVIEWS</a:t>
              </a:r>
            </a:p>
          </p:txBody>
        </p: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F45604E-ABB3-84CA-7484-A34A02015DB7}"/>
                </a:ext>
              </a:extLst>
            </p:cNvPr>
            <p:cNvSpPr txBox="1"/>
            <p:nvPr/>
          </p:nvSpPr>
          <p:spPr>
            <a:xfrm>
              <a:off x="1808916" y="3772576"/>
              <a:ext cx="1619728" cy="28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 spc="87">
                  <a:solidFill>
                    <a:srgbClr val="003E52"/>
                  </a:solidFill>
                  <a:latin typeface="Source Sans Pro" panose="020B0503030403020204" pitchFamily="34" charset="0"/>
                </a:rPr>
                <a:t>CAREER PREP</a:t>
              </a:r>
            </a:p>
          </p:txBody>
        </p:sp>
      </p:grp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Career READY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graphicFrame>
        <p:nvGraphicFramePr>
          <p:cNvPr id="50" name="TextBox 7">
            <a:extLst>
              <a:ext uri="{FF2B5EF4-FFF2-40B4-BE49-F238E27FC236}">
                <a16:creationId xmlns:a16="http://schemas.microsoft.com/office/drawing/2014/main" id="{0528FF64-DC7B-D1C1-EF7D-29AF6B3B5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5883893"/>
              </p:ext>
            </p:extLst>
          </p:nvPr>
        </p:nvGraphicFramePr>
        <p:xfrm>
          <a:off x="2209800" y="1891221"/>
          <a:ext cx="14732000" cy="7059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6149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NACE Career Competencies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E33236-FA7C-26C5-4BED-8AAC5695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20" y="2628900"/>
            <a:ext cx="1498855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3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507" y="581824"/>
            <a:ext cx="16488986" cy="130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3"/>
              </a:lnSpc>
            </a:pPr>
            <a:r>
              <a:rPr lang="en-US" sz="7809">
                <a:solidFill>
                  <a:srgbClr val="FFB81C"/>
                </a:solidFill>
                <a:latin typeface="Source Sans Pro 2"/>
              </a:rPr>
              <a:t>Diverse Talent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41005BC6-78B1-CF9E-3D20-A7B143776A87}"/>
              </a:ext>
            </a:extLst>
          </p:cNvPr>
          <p:cNvSpPr/>
          <p:nvPr/>
        </p:nvSpPr>
        <p:spPr>
          <a:xfrm>
            <a:off x="0" y="0"/>
            <a:ext cx="831691" cy="10287000"/>
          </a:xfrm>
          <a:prstGeom prst="rect">
            <a:avLst/>
          </a:prstGeom>
          <a:solidFill>
            <a:srgbClr val="003E52"/>
          </a:solidFill>
        </p:spPr>
      </p: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CAF23-FC58-BC59-226D-4B2942E95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42" y="9372053"/>
            <a:ext cx="2551847" cy="918667"/>
          </a:xfrm>
          <a:prstGeom prst="rect">
            <a:avLst/>
          </a:prstGeom>
        </p:spPr>
      </p:pic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9B93FE2-D441-0046-E185-9FAF2A34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2741002"/>
            <a:ext cx="8592980" cy="5162025"/>
          </a:xfrm>
          <a:prstGeom prst="rect">
            <a:avLst/>
          </a:prstGeo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2626725E-97C4-0D9D-1E3D-C786D079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63" y="2741003"/>
            <a:ext cx="8592981" cy="51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4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1171</Words>
  <Application>Microsoft Office PowerPoint</Application>
  <PresentationFormat>Custom</PresentationFormat>
  <Paragraphs>206</Paragraphs>
  <Slides>28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Source Sans Pro</vt:lpstr>
      <vt:lpstr>Calibri</vt:lpstr>
      <vt:lpstr>Segoe UI</vt:lpstr>
      <vt:lpstr>Source Sans Pro 2</vt:lpstr>
      <vt:lpstr>Calibri Light</vt:lpstr>
      <vt:lpstr>Chronicle Display</vt:lpstr>
      <vt:lpstr>Source Sans Pro 3</vt:lpstr>
      <vt:lpstr>Arial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Biotechnology Pathways Integration</vt:lpstr>
      <vt:lpstr>Background: Booming Industry, Few Training Providers </vt:lpstr>
      <vt:lpstr>PowerPoint Presentation</vt:lpstr>
      <vt:lpstr>The Solution- Cross Collaboration and Innovative Programming </vt:lpstr>
      <vt:lpstr>PowerPoint Presentation</vt:lpstr>
      <vt:lpstr>Where we are NOW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SuccessBound Conference Slides</dc:title>
  <dc:creator>Scot McLemore</dc:creator>
  <cp:lastModifiedBy>Scot McLemore</cp:lastModifiedBy>
  <cp:revision>241</cp:revision>
  <cp:lastPrinted>2023-04-19T11:17:57Z</cp:lastPrinted>
  <dcterms:created xsi:type="dcterms:W3CDTF">2006-08-16T00:00:00Z</dcterms:created>
  <dcterms:modified xsi:type="dcterms:W3CDTF">2023-04-19T16:15:24Z</dcterms:modified>
  <dc:identifier>DAFfWqvOJ2w</dc:identifier>
</cp:coreProperties>
</file>