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Nunito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695069488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695069488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a6aafd800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a6aafd80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bee16b3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bee16b3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Guidelines</a:t>
            </a:r>
            <a:r>
              <a:rPr lang="en"/>
              <a:t> adopted from Ohio Department of Education on Work-Based Learning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8e1b0cf2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8e1b0cf2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c0f401b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c0f401b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Guidelines adopted from Ohio Department of Education on Work-Based Learning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a6aafd800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a6aafd80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a6ac0ee7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a6ac0ee7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Guidelines adopted from Ohio Department of Education on Work-Based Learning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95069488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695069488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695069488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695069488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a8651ee7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a8651ee7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a6aafd800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a6aafd800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a6aafd80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a6aafd80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a6aafd8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a6aafd8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a6aafd80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a6aafd80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a6aafd80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a6aafd80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a6aafd80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a6aafd80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48be430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48be430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a6aafd80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a6aafd80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a6aafd80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a6aafd80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ducation.ohio.gov/getattachment/Topics/New-Skills-for-Youth/SuccessBound/OhioMeansJobs-Readiness-Seal/OMJ-Readiness-Seal-Validation-Form.pdf.aspx?lang=en-US" TargetMode="External"/><Relationship Id="rId4" Type="http://schemas.openxmlformats.org/officeDocument/2006/relationships/image" Target="../media/image37.jpg"/><Relationship Id="rId5" Type="http://schemas.openxmlformats.org/officeDocument/2006/relationships/image" Target="../media/image3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49.jpg"/><Relationship Id="rId5" Type="http://schemas.openxmlformats.org/officeDocument/2006/relationships/image" Target="../media/image43.jpg"/><Relationship Id="rId6" Type="http://schemas.openxmlformats.org/officeDocument/2006/relationships/image" Target="../media/image4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adeccousa.com/about-adecco-staffing/adecco-programs-partnerships/work-based-learning/" TargetMode="External"/><Relationship Id="rId4" Type="http://schemas.openxmlformats.org/officeDocument/2006/relationships/image" Target="../media/image46.jpg"/><Relationship Id="rId5" Type="http://schemas.openxmlformats.org/officeDocument/2006/relationships/image" Target="../media/image38.png"/><Relationship Id="rId6" Type="http://schemas.openxmlformats.org/officeDocument/2006/relationships/hyperlink" Target="https://www.com.ohio.gov/documents/laws_mllposter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Relationship Id="rId4" Type="http://schemas.openxmlformats.org/officeDocument/2006/relationships/hyperlink" Target="https://www.madeinmarion.org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png"/><Relationship Id="rId4" Type="http://schemas.openxmlformats.org/officeDocument/2006/relationships/hyperlink" Target="https://youtu.be/8NmLq2chJSA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9.png"/><Relationship Id="rId22" Type="http://schemas.openxmlformats.org/officeDocument/2006/relationships/image" Target="../media/image23.png"/><Relationship Id="rId21" Type="http://schemas.openxmlformats.org/officeDocument/2006/relationships/image" Target="../media/image20.png"/><Relationship Id="rId24" Type="http://schemas.openxmlformats.org/officeDocument/2006/relationships/image" Target="../media/image22.jpg"/><Relationship Id="rId23" Type="http://schemas.openxmlformats.org/officeDocument/2006/relationships/image" Target="../media/image2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1.jpg"/><Relationship Id="rId26" Type="http://schemas.openxmlformats.org/officeDocument/2006/relationships/image" Target="../media/image50.png"/><Relationship Id="rId25" Type="http://schemas.openxmlformats.org/officeDocument/2006/relationships/image" Target="../media/image31.jpg"/><Relationship Id="rId27" Type="http://schemas.openxmlformats.org/officeDocument/2006/relationships/image" Target="../media/image30.jpg"/><Relationship Id="rId5" Type="http://schemas.openxmlformats.org/officeDocument/2006/relationships/image" Target="../media/image5.png"/><Relationship Id="rId6" Type="http://schemas.openxmlformats.org/officeDocument/2006/relationships/image" Target="../media/image2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1" Type="http://schemas.openxmlformats.org/officeDocument/2006/relationships/image" Target="../media/image24.png"/><Relationship Id="rId10" Type="http://schemas.openxmlformats.org/officeDocument/2006/relationships/image" Target="../media/image13.jp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5" Type="http://schemas.openxmlformats.org/officeDocument/2006/relationships/image" Target="../media/image19.jpg"/><Relationship Id="rId14" Type="http://schemas.openxmlformats.org/officeDocument/2006/relationships/image" Target="../media/image16.png"/><Relationship Id="rId17" Type="http://schemas.openxmlformats.org/officeDocument/2006/relationships/image" Target="../media/image25.png"/><Relationship Id="rId16" Type="http://schemas.openxmlformats.org/officeDocument/2006/relationships/image" Target="../media/image17.jpg"/><Relationship Id="rId19" Type="http://schemas.openxmlformats.org/officeDocument/2006/relationships/image" Target="../media/image21.jpg"/><Relationship Id="rId18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hyperlink" Target="https://ohiohighered.org/ccp" TargetMode="External"/><Relationship Id="rId9" Type="http://schemas.openxmlformats.org/officeDocument/2006/relationships/hyperlink" Target="http://education.ohio.gov/getattachment/Topics/Ohio-s-Graduation-Requirements/Earning-an-Ohio-High-School-Diploma-for-the-Cl-1/Work-and-Community-Service-Experience-and-Capstone/Capstone-Toolkit.docx.aspx?lang=en-US" TargetMode="External"/><Relationship Id="rId5" Type="http://schemas.openxmlformats.org/officeDocument/2006/relationships/hyperlink" Target="http://education.ohio.gov/Topics/Career-Tech/Career-Connections/Career-Pathways" TargetMode="External"/><Relationship Id="rId6" Type="http://schemas.openxmlformats.org/officeDocument/2006/relationships/hyperlink" Target="http://education.ohio.gov/Topics/Ohio-Graduation-Requirements/Graduation-Requirements/Industry-Recognized-Credentials-and-WorkKeys" TargetMode="External"/><Relationship Id="rId7" Type="http://schemas.openxmlformats.org/officeDocument/2006/relationships/hyperlink" Target="http://education.ohio.gov/Topics/Career-Tech/Career-Connections/Work-Based-Learning" TargetMode="External"/><Relationship Id="rId8" Type="http://schemas.openxmlformats.org/officeDocument/2006/relationships/hyperlink" Target="http://education.ohio.gov/Topics/Career-Tech/Apprenticeships-and-Internships" TargetMode="External"/><Relationship Id="rId10" Type="http://schemas.openxmlformats.org/officeDocument/2006/relationships/hyperlink" Target="https://jobseeker.k-12.ohiomeansjobs.monster.com/seeker.aspx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urveymonkey.com/r/MAWACpartnershipfor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150" y="278300"/>
            <a:ext cx="6657776" cy="47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650" y="3124200"/>
            <a:ext cx="998525" cy="9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6225" y="3089275"/>
            <a:ext cx="1047033" cy="10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3125" y="2668350"/>
            <a:ext cx="1373850" cy="14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213" y="481500"/>
            <a:ext cx="7221573" cy="409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236550" y="4326700"/>
            <a:ext cx="867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/>
        </p:nvSpPr>
        <p:spPr>
          <a:xfrm>
            <a:off x="470150" y="423150"/>
            <a:ext cx="83595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Partnership Guidelines for WBL 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Business/mentor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Partnership agreement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Program coordinator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Learning/training plan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Description of experience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Competencies performed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Evaluation/assessment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n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Student OMJ Readiness Seal Validation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300" y="1103175"/>
            <a:ext cx="2635950" cy="172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6550" y="2963000"/>
            <a:ext cx="19431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95206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/>
        </p:nvSpPr>
        <p:spPr>
          <a:xfrm>
            <a:off x="432525" y="310300"/>
            <a:ext cx="83595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Promote Learning &amp; Engagement for Students 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Connecting school and work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Introduce students to variety of careers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Share about the uniqueness of the workplace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Practice soft skills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Encouraging productivity &amp; accountability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425" y="2980041"/>
            <a:ext cx="2471575" cy="170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75" y="2980900"/>
            <a:ext cx="2471578" cy="17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9900" y="1071750"/>
            <a:ext cx="2072624" cy="155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6775" y="2838012"/>
            <a:ext cx="1751000" cy="185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203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40994"/>
            <a:ext cx="8839200" cy="1927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/>
        </p:nvSpPr>
        <p:spPr>
          <a:xfrm>
            <a:off x="700050" y="3495475"/>
            <a:ext cx="7743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The Ohio Department of Education encourages companies to contact The Adecco Group if they are interested in offering work-based learning opportunities or enhancing their current training programs and want to minimize their youth-employment risks.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Resources: 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Adecco – Work-Based Learning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675" y="900450"/>
            <a:ext cx="2952025" cy="15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4575" y="30022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/>
        </p:nvSpPr>
        <p:spPr>
          <a:xfrm>
            <a:off x="4754425" y="2643550"/>
            <a:ext cx="358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Minor Labor Laws: Prohibited Occupations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2831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/>
        </p:nvSpPr>
        <p:spPr>
          <a:xfrm>
            <a:off x="3740700" y="322850"/>
            <a:ext cx="5188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What: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47 Agencies/Resources In One Place!</a:t>
            </a:r>
            <a:endParaRPr b="1"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3874325" y="1313725"/>
            <a:ext cx="51882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Who: </a:t>
            </a:r>
            <a:r>
              <a:rPr b="1" lang="en" sz="2300">
                <a:latin typeface="Nunito"/>
                <a:ea typeface="Nunito"/>
                <a:cs typeface="Nunito"/>
                <a:sym typeface="Nunito"/>
              </a:rPr>
              <a:t> Students/Families   with Disabilities</a:t>
            </a:r>
            <a:endParaRPr b="1" sz="2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Where:</a:t>
            </a:r>
            <a:r>
              <a:rPr b="1" lang="en" sz="2300">
                <a:latin typeface="Nunito"/>
                <a:ea typeface="Nunito"/>
                <a:cs typeface="Nunito"/>
                <a:sym typeface="Nunito"/>
              </a:rPr>
              <a:t> TRCC of Marion- 3 Counties</a:t>
            </a:r>
            <a:endParaRPr b="1" sz="2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When:</a:t>
            </a:r>
            <a:r>
              <a:rPr b="1" lang="en" sz="2300">
                <a:latin typeface="Nunito"/>
                <a:ea typeface="Nunito"/>
                <a:cs typeface="Nunito"/>
                <a:sym typeface="Nunito"/>
              </a:rPr>
              <a:t> 9/27/22 at 5:30-7:30pm</a:t>
            </a:r>
            <a:endParaRPr b="1" sz="2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Why: </a:t>
            </a:r>
            <a:r>
              <a:rPr b="1" lang="en" sz="2300">
                <a:latin typeface="Nunito"/>
                <a:ea typeface="Nunito"/>
                <a:cs typeface="Nunito"/>
                <a:sym typeface="Nunito"/>
              </a:rPr>
              <a:t>Transition focus on Vocational, Educational, and Independent Living Skills.</a:t>
            </a:r>
            <a:endParaRPr b="1" sz="23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200" y="52200"/>
            <a:ext cx="7573977" cy="425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 txBox="1"/>
          <p:nvPr/>
        </p:nvSpPr>
        <p:spPr>
          <a:xfrm>
            <a:off x="2916875" y="4386450"/>
            <a:ext cx="453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Made In Marion Expo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420209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/>
        </p:nvSpPr>
        <p:spPr>
          <a:xfrm>
            <a:off x="2319025" y="4667800"/>
            <a:ext cx="54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Manufacturing Bootcamp Video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725" y="190500"/>
            <a:ext cx="496812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 txBox="1"/>
          <p:nvPr/>
        </p:nvSpPr>
        <p:spPr>
          <a:xfrm>
            <a:off x="257175" y="3752850"/>
            <a:ext cx="8810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Nunito"/>
                <a:ea typeface="Nunito"/>
                <a:cs typeface="Nunito"/>
                <a:sym typeface="Nunito"/>
              </a:rPr>
              <a:t>Interested in becoming a </a:t>
            </a:r>
            <a:r>
              <a:rPr b="1" lang="en" sz="2000">
                <a:latin typeface="Nunito"/>
                <a:ea typeface="Nunito"/>
                <a:cs typeface="Nunito"/>
                <a:sym typeface="Nunito"/>
              </a:rPr>
              <a:t>Work Based</a:t>
            </a:r>
            <a:r>
              <a:rPr b="1" lang="en" sz="2000">
                <a:latin typeface="Nunito"/>
                <a:ea typeface="Nunito"/>
                <a:cs typeface="Nunito"/>
                <a:sym typeface="Nunito"/>
              </a:rPr>
              <a:t> Learning (WBL) site and or want more information on joining the MAWAC  School/Business Advisory Council? 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Nunito"/>
                <a:ea typeface="Nunito"/>
                <a:cs typeface="Nunito"/>
                <a:sym typeface="Nunito"/>
              </a:rPr>
              <a:t>Contact:  Marcia Pitts and Dr. Shelly Dason : MAWACMade@gmail.com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 rot="-407">
            <a:off x="2498300" y="1699300"/>
            <a:ext cx="2536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Nunito"/>
                <a:ea typeface="Nunito"/>
                <a:cs typeface="Nunito"/>
                <a:sym typeface="Nunito"/>
              </a:rPr>
              <a:t>MAWAC</a:t>
            </a:r>
            <a:endParaRPr b="1" sz="4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619200" y="238125"/>
            <a:ext cx="8105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Nunito"/>
                <a:ea typeface="Nunito"/>
                <a:cs typeface="Nunito"/>
                <a:sym typeface="Nunito"/>
              </a:rPr>
              <a:t>Marion Area Workforce Acceleration </a:t>
            </a:r>
            <a:r>
              <a:rPr b="1" lang="en" sz="2100">
                <a:latin typeface="Nunito"/>
                <a:ea typeface="Nunito"/>
                <a:cs typeface="Nunito"/>
                <a:sym typeface="Nunito"/>
              </a:rPr>
              <a:t>Collaborative</a:t>
            </a:r>
            <a:endParaRPr b="1" sz="21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Nunito"/>
                <a:ea typeface="Nunito"/>
                <a:cs typeface="Nunito"/>
                <a:sym typeface="Nunito"/>
              </a:rPr>
              <a:t>MAWAC</a:t>
            </a:r>
            <a:endParaRPr sz="4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914400" y="1666875"/>
            <a:ext cx="7810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en" sz="2100"/>
              <a:t>Develop Professional Skills for Future Careers </a:t>
            </a:r>
            <a:r>
              <a:rPr lang="en" sz="2100"/>
              <a:t>– Work together to delineate key professionals skills that will be needed for the future job market.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en" sz="2100"/>
              <a:t>Build Partnerships-</a:t>
            </a:r>
            <a:r>
              <a:rPr lang="en" sz="2100"/>
              <a:t> Develop a working relationship between industry and education personnel.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en" sz="2100"/>
              <a:t>Coordinate Experiences - </a:t>
            </a:r>
            <a:r>
              <a:rPr lang="en" sz="2100"/>
              <a:t>Create environments that allow students to demonstrate proficiency in critical professional and specialized skills that will aid in future employment. </a:t>
            </a:r>
            <a:endParaRPr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40725" y="4043375"/>
            <a:ext cx="8346000" cy="55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City and Townships of Marion, Ohio</a:t>
            </a:r>
            <a:endParaRPr sz="31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4247375" y="3293975"/>
            <a:ext cx="3681300" cy="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550" y="416950"/>
            <a:ext cx="4944900" cy="34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900" y="41200"/>
            <a:ext cx="7527113" cy="501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 rot="10800000">
            <a:off x="3457050" y="1675003"/>
            <a:ext cx="2229900" cy="1474800"/>
          </a:xfrm>
          <a:prstGeom prst="blockArc">
            <a:avLst>
              <a:gd fmla="val 10686024" name="adj1"/>
              <a:gd fmla="val 0" name="adj2"/>
              <a:gd fmla="val 25000" name="adj3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4097438" y="2844275"/>
            <a:ext cx="1100052" cy="198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22222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66666"/>
                </a:solidFill>
                <a:latin typeface="Arial"/>
              </a:rPr>
              <a:t>MAWAC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4356">
            <a:off x="5894020" y="1263679"/>
            <a:ext cx="826513" cy="83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31513"/>
            <a:ext cx="2033126" cy="73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1050" y="88438"/>
            <a:ext cx="1398250" cy="91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5575" y="110402"/>
            <a:ext cx="874754" cy="8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225" y="2313825"/>
            <a:ext cx="975900" cy="1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95738" y="3475702"/>
            <a:ext cx="1136750" cy="80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144875"/>
            <a:ext cx="1513806" cy="76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96375" y="2386025"/>
            <a:ext cx="874750" cy="8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39521" y="3565833"/>
            <a:ext cx="725275" cy="62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57924" y="4132338"/>
            <a:ext cx="1905050" cy="4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52150" y="51047"/>
            <a:ext cx="725264" cy="9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459250" y="59850"/>
            <a:ext cx="975900" cy="9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76546" y="3344638"/>
            <a:ext cx="2241013" cy="4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35425" y="2482787"/>
            <a:ext cx="1513800" cy="4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143516" y="1351237"/>
            <a:ext cx="1788634" cy="64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67300" y="1310104"/>
            <a:ext cx="975900" cy="75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94775" y="2442900"/>
            <a:ext cx="874750" cy="8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878298" y="121825"/>
            <a:ext cx="1398250" cy="80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689980" y="3503825"/>
            <a:ext cx="1319245" cy="73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410850" y="2516475"/>
            <a:ext cx="1398250" cy="75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815100" y="1269425"/>
            <a:ext cx="1513800" cy="89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94775" y="3618300"/>
            <a:ext cx="1649225" cy="75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332925" y="2380525"/>
            <a:ext cx="1649225" cy="860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26">
            <a:alphaModFix/>
          </a:blip>
          <a:srcRect b="482420" l="-73180" r="73180" t="-482420"/>
          <a:stretch/>
        </p:blipFill>
        <p:spPr>
          <a:xfrm>
            <a:off x="0" y="1421481"/>
            <a:ext cx="2493732" cy="62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633975" y="4498299"/>
            <a:ext cx="1905049" cy="479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410850" y="4297740"/>
            <a:ext cx="2493724" cy="68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75" y="152400"/>
            <a:ext cx="8549124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279375" y="1849325"/>
            <a:ext cx="2114700" cy="2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Workplace visits with career interviews</a:t>
            </a:r>
            <a:endParaRPr b="1" sz="1000"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Career connections learning strategies</a:t>
            </a:r>
            <a:endParaRPr b="1" sz="1000"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Classroom career speakers</a:t>
            </a:r>
            <a:endParaRPr b="1" sz="1000"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Introduction to Ohio career fields and pathways</a:t>
            </a:r>
            <a:endParaRPr b="1" sz="1000">
              <a:highlight>
                <a:srgbClr val="FFFFFF"/>
              </a:highlight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3133725" y="1849325"/>
            <a:ext cx="21909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Workplace visits with career interviews</a:t>
            </a:r>
            <a:endParaRPr b="1" sz="1000"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Career courses</a:t>
            </a:r>
            <a:endParaRPr b="1" sz="1000"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Career mentorships</a:t>
            </a:r>
            <a:endParaRPr b="1" sz="1000"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Career research</a:t>
            </a:r>
            <a:endParaRPr b="1" sz="1000"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Service learning</a:t>
            </a:r>
            <a:endParaRPr b="1" sz="1000"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 sz="1000">
                <a:highlight>
                  <a:srgbClr val="FFFFFF"/>
                </a:highlight>
              </a:rPr>
              <a:t>Career Portfolio- OMJ Backpack</a:t>
            </a:r>
            <a:endParaRPr b="1" sz="1000">
              <a:highlight>
                <a:srgbClr val="FFFFFF"/>
              </a:highlight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5959400" y="1813200"/>
            <a:ext cx="21147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Technical education</a:t>
            </a:r>
            <a:endParaRPr b="1" sz="1000"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solidFill>
                  <a:srgbClr val="2D81C2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College Credit Plus</a:t>
            </a:r>
            <a:endParaRPr b="1" sz="1000">
              <a:solidFill>
                <a:srgbClr val="2D81C2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solidFill>
                  <a:srgbClr val="2D81C2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Career pathways</a:t>
            </a:r>
            <a:endParaRPr b="1" sz="1000">
              <a:solidFill>
                <a:srgbClr val="2D81C2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solidFill>
                  <a:srgbClr val="2D81C2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Industry-recognized credentials</a:t>
            </a:r>
            <a:endParaRPr b="1" sz="1000">
              <a:solidFill>
                <a:srgbClr val="2D81C2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Student Success Plan</a:t>
            </a:r>
            <a:endParaRPr b="1" sz="1000"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solidFill>
                  <a:srgbClr val="2D81C2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Work-based Learning</a:t>
            </a:r>
            <a:endParaRPr b="1" sz="1000">
              <a:solidFill>
                <a:srgbClr val="2D81C2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highlight>
                  <a:srgbClr val="FFFFFF"/>
                </a:highlight>
              </a:rPr>
              <a:t>Career mentorships</a:t>
            </a:r>
            <a:endParaRPr b="1" sz="1000"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solidFill>
                  <a:srgbClr val="2D81C2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Pre-apprenticeship programs</a:t>
            </a:r>
            <a:endParaRPr b="1" sz="1000">
              <a:solidFill>
                <a:srgbClr val="2D81C2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solidFill>
                  <a:srgbClr val="2D81C2"/>
                </a:solidFill>
                <a:highlight>
                  <a:srgbClr val="FFFFFF"/>
                </a:highlight>
              </a:rPr>
              <a:t>Job</a:t>
            </a:r>
            <a:r>
              <a:rPr b="1" lang="en" sz="1000">
                <a:solidFill>
                  <a:srgbClr val="2D81C2"/>
                </a:solidFill>
                <a:highlight>
                  <a:srgbClr val="FFFFFF"/>
                </a:highlight>
              </a:rPr>
              <a:t> Shadowing</a:t>
            </a:r>
            <a:endParaRPr b="1" sz="1000">
              <a:solidFill>
                <a:srgbClr val="2D81C2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solidFill>
                  <a:srgbClr val="2D81C2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Service learning</a:t>
            </a:r>
            <a:endParaRPr b="1" sz="1000">
              <a:solidFill>
                <a:srgbClr val="2D81C2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b="1" lang="en" sz="1000">
                <a:solidFill>
                  <a:srgbClr val="2D81C2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OhioMeansJobs K-12</a:t>
            </a:r>
            <a:endParaRPr b="1" sz="1000">
              <a:solidFill>
                <a:srgbClr val="2D81C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/>
        </p:nvSpPr>
        <p:spPr>
          <a:xfrm>
            <a:off x="1288100" y="413475"/>
            <a:ext cx="629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Nunito"/>
                <a:ea typeface="Nunito"/>
                <a:cs typeface="Nunito"/>
                <a:sym typeface="Nunito"/>
              </a:rPr>
              <a:t>Partnership Survey</a:t>
            </a:r>
            <a:endParaRPr b="1" sz="2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1093775" y="1088575"/>
            <a:ext cx="5859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hlink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  <a:hlinkClick r:id="rId3"/>
              </a:rPr>
              <a:t>MAWAC Partnership Survey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Worked with members of advisory council to develop questions for the survey in order to streamline communication between educational partners and industry partners.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Sample Responses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174" y="747425"/>
            <a:ext cx="5995674" cy="410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695325" y="104775"/>
            <a:ext cx="7686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Nunito"/>
                <a:ea typeface="Nunito"/>
                <a:cs typeface="Nunito"/>
                <a:sym typeface="Nunito"/>
              </a:rPr>
              <a:t>Graduation Requirements</a:t>
            </a:r>
            <a:endParaRPr b="1" sz="2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" name="Google Shape;161;p20"/>
          <p:cNvSpPr/>
          <p:nvPr/>
        </p:nvSpPr>
        <p:spPr>
          <a:xfrm rot="1232753">
            <a:off x="1175431" y="3526602"/>
            <a:ext cx="1187324" cy="4001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228600" y="747425"/>
            <a:ext cx="1876500" cy="2591100"/>
          </a:xfrm>
          <a:prstGeom prst="wedgeRect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BUSINESS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unito"/>
                <a:ea typeface="Nunito"/>
                <a:cs typeface="Nunito"/>
                <a:sym typeface="Nunito"/>
              </a:rPr>
              <a:t>PARTNERSHIPS NEEDED FOR OPTION 1- HOWEVER BEST PRACTICE IS FOR ALL STUDENTS!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575" y="320800"/>
            <a:ext cx="4516792" cy="414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390525" y="4572000"/>
            <a:ext cx="8315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Nunito"/>
                <a:ea typeface="Nunito"/>
                <a:cs typeface="Nunito"/>
                <a:sym typeface="Nunito"/>
              </a:rPr>
              <a:t>ALL CAREER PATHS HAVE SEVERAL “AVENUES” TO EXPLORE!</a:t>
            </a:r>
            <a:endParaRPr b="1" sz="1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