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19"/>
  </p:notesMasterIdLst>
  <p:sldIdLst>
    <p:sldId id="256" r:id="rId5"/>
    <p:sldId id="257" r:id="rId6"/>
    <p:sldId id="258" r:id="rId7"/>
    <p:sldId id="259" r:id="rId8"/>
    <p:sldId id="260" r:id="rId9"/>
    <p:sldId id="270" r:id="rId10"/>
    <p:sldId id="261" r:id="rId11"/>
    <p:sldId id="262" r:id="rId12"/>
    <p:sldId id="263" r:id="rId13"/>
    <p:sldId id="264" r:id="rId14"/>
    <p:sldId id="265" r:id="rId15"/>
    <p:sldId id="266" r:id="rId16"/>
    <p:sldId id="268" r:id="rId17"/>
    <p:sldId id="269" r:id="rId18"/>
  </p:sldIdLst>
  <p:sldSz cx="12192000" cy="6858000"/>
  <p:notesSz cx="6858000" cy="9144000"/>
  <p:embeddedFontLs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Ubuntu" panose="020B060402020202020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h1v5mM8udPHbzlI6muHbOu5uOH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0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7.fntdata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" name="Google Shape;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0" name="Google Shape;4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7" name="Google Shape;5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7" name="Google Shape;61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55" name="Google Shape;75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93" name="Google Shape;79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2" name="Google Shape;1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0" name="Google Shape;2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1" name="Google Shape;2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3" name="Google Shape;3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3" name="Google Shape;3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87261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76" name="Google Shape;37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1" name="Google Shape;42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4" name="Google Shape;44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>
            <a:spLocks noGrp="1"/>
          </p:cNvSpPr>
          <p:nvPr>
            <p:ph type="pic" idx="2"/>
          </p:nvPr>
        </p:nvSpPr>
        <p:spPr>
          <a:xfrm>
            <a:off x="1057244" y="1931831"/>
            <a:ext cx="5038757" cy="2627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body" idx="1"/>
          </p:nvPr>
        </p:nvSpPr>
        <p:spPr>
          <a:xfrm>
            <a:off x="1456268" y="407988"/>
            <a:ext cx="9279466" cy="1041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6"/>
          <p:cNvSpPr>
            <a:spLocks noGrp="1"/>
          </p:cNvSpPr>
          <p:nvPr>
            <p:ph type="pic" idx="2"/>
          </p:nvPr>
        </p:nvSpPr>
        <p:spPr>
          <a:xfrm>
            <a:off x="1" y="0"/>
            <a:ext cx="12191999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4" name="Google Shape;44;p26"/>
          <p:cNvSpPr>
            <a:spLocks noGrp="1"/>
          </p:cNvSpPr>
          <p:nvPr>
            <p:ph type="pic" idx="3"/>
          </p:nvPr>
        </p:nvSpPr>
        <p:spPr>
          <a:xfrm>
            <a:off x="4947138" y="351692"/>
            <a:ext cx="2297724" cy="2297724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body" idx="1"/>
          </p:nvPr>
        </p:nvSpPr>
        <p:spPr>
          <a:xfrm>
            <a:off x="2746015" y="407988"/>
            <a:ext cx="6699971" cy="1041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" name="Google Shape;53;p30"/>
          <p:cNvSpPr txBox="1">
            <a:spLocks noGrp="1"/>
          </p:cNvSpPr>
          <p:nvPr>
            <p:ph type="body" idx="1"/>
          </p:nvPr>
        </p:nvSpPr>
        <p:spPr>
          <a:xfrm>
            <a:off x="490538" y="407988"/>
            <a:ext cx="5894387" cy="199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>
            <a:spLocks noGrp="1"/>
          </p:cNvSpPr>
          <p:nvPr>
            <p:ph type="pic" idx="2"/>
          </p:nvPr>
        </p:nvSpPr>
        <p:spPr>
          <a:xfrm>
            <a:off x="6095998" y="0"/>
            <a:ext cx="6096001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6" name="Google Shape;56;p31"/>
          <p:cNvSpPr txBox="1">
            <a:spLocks noGrp="1"/>
          </p:cNvSpPr>
          <p:nvPr>
            <p:ph type="body" idx="1"/>
          </p:nvPr>
        </p:nvSpPr>
        <p:spPr>
          <a:xfrm>
            <a:off x="490538" y="407988"/>
            <a:ext cx="5894387" cy="199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1"/>
          <p:cNvSpPr>
            <a:spLocks noGrp="1"/>
          </p:cNvSpPr>
          <p:nvPr>
            <p:ph type="pic" idx="3"/>
          </p:nvPr>
        </p:nvSpPr>
        <p:spPr>
          <a:xfrm>
            <a:off x="609806" y="2470436"/>
            <a:ext cx="7010670" cy="1916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2"/>
          <p:cNvSpPr txBox="1">
            <a:spLocks noGrp="1"/>
          </p:cNvSpPr>
          <p:nvPr>
            <p:ph type="body" idx="1"/>
          </p:nvPr>
        </p:nvSpPr>
        <p:spPr>
          <a:xfrm>
            <a:off x="490538" y="407988"/>
            <a:ext cx="5894387" cy="199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>
            <a:spLocks noGrp="1"/>
          </p:cNvSpPr>
          <p:nvPr>
            <p:ph type="pic" idx="2"/>
          </p:nvPr>
        </p:nvSpPr>
        <p:spPr>
          <a:xfrm>
            <a:off x="7157544" y="2073982"/>
            <a:ext cx="4120006" cy="3523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>
            <a:spLocks noGrp="1"/>
          </p:cNvSpPr>
          <p:nvPr>
            <p:ph type="body" idx="1"/>
          </p:nvPr>
        </p:nvSpPr>
        <p:spPr>
          <a:xfrm>
            <a:off x="490538" y="407988"/>
            <a:ext cx="5894387" cy="199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33"/>
          <p:cNvSpPr>
            <a:spLocks noGrp="1"/>
          </p:cNvSpPr>
          <p:nvPr>
            <p:ph type="pic" idx="2"/>
          </p:nvPr>
        </p:nvSpPr>
        <p:spPr>
          <a:xfrm>
            <a:off x="6773863" y="1863725"/>
            <a:ext cx="2743200" cy="36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4" name="Google Shape;64;p33"/>
          <p:cNvSpPr>
            <a:spLocks noGrp="1"/>
          </p:cNvSpPr>
          <p:nvPr>
            <p:ph type="pic" idx="3"/>
          </p:nvPr>
        </p:nvSpPr>
        <p:spPr>
          <a:xfrm>
            <a:off x="9973652" y="2529097"/>
            <a:ext cx="1342606" cy="23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4"/>
          <p:cNvSpPr>
            <a:spLocks noGrp="1"/>
          </p:cNvSpPr>
          <p:nvPr>
            <p:ph type="pic" idx="2"/>
          </p:nvPr>
        </p:nvSpPr>
        <p:spPr>
          <a:xfrm>
            <a:off x="4056156" y="2613049"/>
            <a:ext cx="3972161" cy="250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7" name="Google Shape;67;p34"/>
          <p:cNvSpPr>
            <a:spLocks noGrp="1"/>
          </p:cNvSpPr>
          <p:nvPr>
            <p:ph type="pic" idx="3"/>
          </p:nvPr>
        </p:nvSpPr>
        <p:spPr>
          <a:xfrm>
            <a:off x="8847571" y="3197036"/>
            <a:ext cx="2207116" cy="1332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body" idx="1"/>
          </p:nvPr>
        </p:nvSpPr>
        <p:spPr>
          <a:xfrm>
            <a:off x="1456268" y="407988"/>
            <a:ext cx="9279466" cy="1041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>
            <a:off x="490538" y="407988"/>
            <a:ext cx="5894387" cy="1099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7"/>
          <p:cNvSpPr txBox="1">
            <a:spLocks noGrp="1"/>
          </p:cNvSpPr>
          <p:nvPr>
            <p:ph type="body" idx="1"/>
          </p:nvPr>
        </p:nvSpPr>
        <p:spPr>
          <a:xfrm>
            <a:off x="490538" y="407988"/>
            <a:ext cx="5894387" cy="199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6"/>
          <p:cNvSpPr txBox="1">
            <a:spLocks noGrp="1"/>
          </p:cNvSpPr>
          <p:nvPr>
            <p:ph type="body" idx="1"/>
          </p:nvPr>
        </p:nvSpPr>
        <p:spPr>
          <a:xfrm>
            <a:off x="490538" y="407988"/>
            <a:ext cx="5894387" cy="199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>
            <a:spLocks noGrp="1"/>
          </p:cNvSpPr>
          <p:nvPr>
            <p:ph type="pic" idx="2"/>
          </p:nvPr>
        </p:nvSpPr>
        <p:spPr>
          <a:xfrm>
            <a:off x="556379" y="2650965"/>
            <a:ext cx="5539621" cy="2967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body" idx="1"/>
          </p:nvPr>
        </p:nvSpPr>
        <p:spPr>
          <a:xfrm>
            <a:off x="2746015" y="407988"/>
            <a:ext cx="6699971" cy="1041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>
            <a:spLocks noGrp="1"/>
          </p:cNvSpPr>
          <p:nvPr>
            <p:ph type="pic" idx="2"/>
          </p:nvPr>
        </p:nvSpPr>
        <p:spPr>
          <a:xfrm>
            <a:off x="4485366" y="4826832"/>
            <a:ext cx="989352" cy="989352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Custom Layout">
  <p:cSld name="20_Custom Layou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8"/>
          <p:cNvSpPr>
            <a:spLocks noGrp="1"/>
          </p:cNvSpPr>
          <p:nvPr>
            <p:ph type="pic" idx="2"/>
          </p:nvPr>
        </p:nvSpPr>
        <p:spPr>
          <a:xfrm>
            <a:off x="6096001" y="0"/>
            <a:ext cx="4953224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" name="Google Shape;18;p18"/>
          <p:cNvSpPr txBox="1">
            <a:spLocks noGrp="1"/>
          </p:cNvSpPr>
          <p:nvPr>
            <p:ph type="body" idx="1"/>
          </p:nvPr>
        </p:nvSpPr>
        <p:spPr>
          <a:xfrm>
            <a:off x="490538" y="407988"/>
            <a:ext cx="5894387" cy="1099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9"/>
          <p:cNvSpPr>
            <a:spLocks noGrp="1"/>
          </p:cNvSpPr>
          <p:nvPr>
            <p:ph type="pic" idx="2"/>
          </p:nvPr>
        </p:nvSpPr>
        <p:spPr>
          <a:xfrm>
            <a:off x="521077" y="511072"/>
            <a:ext cx="11149845" cy="3577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" name="Google Shape;21;p19"/>
          <p:cNvSpPr>
            <a:spLocks noGrp="1"/>
          </p:cNvSpPr>
          <p:nvPr>
            <p:ph type="pic" idx="3"/>
          </p:nvPr>
        </p:nvSpPr>
        <p:spPr>
          <a:xfrm>
            <a:off x="7812505" y="3098067"/>
            <a:ext cx="2775283" cy="2659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body" idx="1"/>
          </p:nvPr>
        </p:nvSpPr>
        <p:spPr>
          <a:xfrm>
            <a:off x="1260559" y="1303610"/>
            <a:ext cx="5749841" cy="199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>
            <a:spLocks noGrp="1"/>
          </p:cNvSpPr>
          <p:nvPr>
            <p:ph type="pic" idx="2"/>
          </p:nvPr>
        </p:nvSpPr>
        <p:spPr>
          <a:xfrm>
            <a:off x="4026568" y="641684"/>
            <a:ext cx="7539790" cy="44917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490538" y="407988"/>
            <a:ext cx="6699971" cy="199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1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body" idx="1"/>
          </p:nvPr>
        </p:nvSpPr>
        <p:spPr>
          <a:xfrm>
            <a:off x="490538" y="407988"/>
            <a:ext cx="5894387" cy="199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>
            <a:spLocks noGrp="1"/>
          </p:cNvSpPr>
          <p:nvPr>
            <p:ph type="pic" idx="3"/>
          </p:nvPr>
        </p:nvSpPr>
        <p:spPr>
          <a:xfrm>
            <a:off x="7635240" y="0"/>
            <a:ext cx="3461658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2"/>
          <p:cNvSpPr txBox="1">
            <a:spLocks noGrp="1"/>
          </p:cNvSpPr>
          <p:nvPr>
            <p:ph type="body" idx="1"/>
          </p:nvPr>
        </p:nvSpPr>
        <p:spPr>
          <a:xfrm>
            <a:off x="1456268" y="407988"/>
            <a:ext cx="9279466" cy="1041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3"/>
          <p:cNvSpPr txBox="1">
            <a:spLocks noGrp="1"/>
          </p:cNvSpPr>
          <p:nvPr>
            <p:ph type="body" idx="1"/>
          </p:nvPr>
        </p:nvSpPr>
        <p:spPr>
          <a:xfrm>
            <a:off x="490538" y="407988"/>
            <a:ext cx="5894387" cy="199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>
            <a:spLocks noGrp="1"/>
          </p:cNvSpPr>
          <p:nvPr>
            <p:ph type="pic" idx="2"/>
          </p:nvPr>
        </p:nvSpPr>
        <p:spPr>
          <a:xfrm>
            <a:off x="6240379" y="1042737"/>
            <a:ext cx="3801979" cy="5197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5" name="Google Shape;35;p23"/>
          <p:cNvSpPr>
            <a:spLocks noGrp="1"/>
          </p:cNvSpPr>
          <p:nvPr>
            <p:ph type="pic" idx="3"/>
          </p:nvPr>
        </p:nvSpPr>
        <p:spPr>
          <a:xfrm>
            <a:off x="7462996" y="1507958"/>
            <a:ext cx="3121378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6" name="Google Shape;36;p23"/>
          <p:cNvSpPr>
            <a:spLocks noGrp="1"/>
          </p:cNvSpPr>
          <p:nvPr>
            <p:ph type="pic" idx="4"/>
          </p:nvPr>
        </p:nvSpPr>
        <p:spPr>
          <a:xfrm>
            <a:off x="8548066" y="1885456"/>
            <a:ext cx="2569112" cy="3512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>
            <a:spLocks noGrp="1"/>
          </p:cNvSpPr>
          <p:nvPr>
            <p:ph type="pic" idx="2"/>
          </p:nvPr>
        </p:nvSpPr>
        <p:spPr>
          <a:xfrm>
            <a:off x="1" y="0"/>
            <a:ext cx="12191999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•"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B8B8B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3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pn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"/>
          <p:cNvGrpSpPr/>
          <p:nvPr/>
        </p:nvGrpSpPr>
        <p:grpSpPr>
          <a:xfrm>
            <a:off x="15728" y="-60675"/>
            <a:ext cx="12317133" cy="6937062"/>
            <a:chOff x="8393113" y="0"/>
            <a:chExt cx="9017001" cy="5078413"/>
          </a:xfrm>
        </p:grpSpPr>
        <p:sp>
          <p:nvSpPr>
            <p:cNvPr id="82" name="Google Shape;82;p1"/>
            <p:cNvSpPr/>
            <p:nvPr/>
          </p:nvSpPr>
          <p:spPr>
            <a:xfrm>
              <a:off x="10317163" y="1016000"/>
              <a:ext cx="2432050" cy="2425700"/>
            </a:xfrm>
            <a:custGeom>
              <a:avLst/>
              <a:gdLst/>
              <a:ahLst/>
              <a:cxnLst/>
              <a:rect l="l" t="t" r="r" b="b"/>
              <a:pathLst>
                <a:path w="1532" h="1528" extrusionOk="0">
                  <a:moveTo>
                    <a:pt x="766" y="1528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28"/>
                  </a:lnTo>
                  <a:close/>
                  <a:moveTo>
                    <a:pt x="194" y="765"/>
                  </a:moveTo>
                  <a:lnTo>
                    <a:pt x="766" y="1336"/>
                  </a:lnTo>
                  <a:lnTo>
                    <a:pt x="1338" y="765"/>
                  </a:lnTo>
                  <a:lnTo>
                    <a:pt x="766" y="192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9017001" y="2314575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3"/>
                  </a:lnTo>
                  <a:lnTo>
                    <a:pt x="766" y="0"/>
                  </a:lnTo>
                  <a:lnTo>
                    <a:pt x="1532" y="763"/>
                  </a:lnTo>
                  <a:lnTo>
                    <a:pt x="766" y="1529"/>
                  </a:lnTo>
                  <a:close/>
                  <a:moveTo>
                    <a:pt x="194" y="763"/>
                  </a:moveTo>
                  <a:lnTo>
                    <a:pt x="766" y="1336"/>
                  </a:lnTo>
                  <a:lnTo>
                    <a:pt x="1338" y="763"/>
                  </a:lnTo>
                  <a:lnTo>
                    <a:pt x="766" y="192"/>
                  </a:lnTo>
                  <a:lnTo>
                    <a:pt x="194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12915901" y="1012825"/>
              <a:ext cx="2430463" cy="2428875"/>
            </a:xfrm>
            <a:custGeom>
              <a:avLst/>
              <a:gdLst/>
              <a:ahLst/>
              <a:cxnLst/>
              <a:rect l="l" t="t" r="r" b="b"/>
              <a:pathLst>
                <a:path w="1531" h="1530" extrusionOk="0">
                  <a:moveTo>
                    <a:pt x="765" y="1530"/>
                  </a:moveTo>
                  <a:lnTo>
                    <a:pt x="0" y="765"/>
                  </a:lnTo>
                  <a:lnTo>
                    <a:pt x="765" y="0"/>
                  </a:lnTo>
                  <a:lnTo>
                    <a:pt x="1531" y="765"/>
                  </a:lnTo>
                  <a:lnTo>
                    <a:pt x="765" y="1530"/>
                  </a:lnTo>
                  <a:close/>
                  <a:moveTo>
                    <a:pt x="194" y="765"/>
                  </a:moveTo>
                  <a:lnTo>
                    <a:pt x="765" y="1338"/>
                  </a:lnTo>
                  <a:lnTo>
                    <a:pt x="1337" y="765"/>
                  </a:lnTo>
                  <a:lnTo>
                    <a:pt x="765" y="194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11614151" y="2311400"/>
              <a:ext cx="2432050" cy="2430463"/>
            </a:xfrm>
            <a:custGeom>
              <a:avLst/>
              <a:gdLst/>
              <a:ahLst/>
              <a:cxnLst/>
              <a:rect l="l" t="t" r="r" b="b"/>
              <a:pathLst>
                <a:path w="1532" h="1531" extrusionOk="0">
                  <a:moveTo>
                    <a:pt x="766" y="1531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31"/>
                  </a:lnTo>
                  <a:close/>
                  <a:moveTo>
                    <a:pt x="195" y="765"/>
                  </a:moveTo>
                  <a:lnTo>
                    <a:pt x="766" y="1337"/>
                  </a:lnTo>
                  <a:lnTo>
                    <a:pt x="1338" y="765"/>
                  </a:lnTo>
                  <a:lnTo>
                    <a:pt x="766" y="194"/>
                  </a:lnTo>
                  <a:lnTo>
                    <a:pt x="195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14212888" y="2311400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4"/>
                  </a:lnTo>
                  <a:lnTo>
                    <a:pt x="766" y="0"/>
                  </a:lnTo>
                  <a:lnTo>
                    <a:pt x="1532" y="764"/>
                  </a:lnTo>
                  <a:lnTo>
                    <a:pt x="766" y="1529"/>
                  </a:lnTo>
                  <a:close/>
                  <a:moveTo>
                    <a:pt x="194" y="764"/>
                  </a:moveTo>
                  <a:lnTo>
                    <a:pt x="766" y="1337"/>
                  </a:lnTo>
                  <a:lnTo>
                    <a:pt x="1338" y="764"/>
                  </a:lnTo>
                  <a:lnTo>
                    <a:pt x="766" y="193"/>
                  </a:lnTo>
                  <a:lnTo>
                    <a:pt x="194" y="76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15886113" y="3175"/>
              <a:ext cx="1490663" cy="841375"/>
            </a:xfrm>
            <a:custGeom>
              <a:avLst/>
              <a:gdLst/>
              <a:ahLst/>
              <a:cxnLst/>
              <a:rect l="l" t="t" r="r" b="b"/>
              <a:pathLst>
                <a:path w="939" h="530" extrusionOk="0">
                  <a:moveTo>
                    <a:pt x="869" y="0"/>
                  </a:moveTo>
                  <a:lnTo>
                    <a:pt x="531" y="338"/>
                  </a:lnTo>
                  <a:lnTo>
                    <a:pt x="194" y="0"/>
                  </a:lnTo>
                  <a:lnTo>
                    <a:pt x="0" y="0"/>
                  </a:lnTo>
                  <a:lnTo>
                    <a:pt x="531" y="530"/>
                  </a:lnTo>
                  <a:lnTo>
                    <a:pt x="939" y="123"/>
                  </a:lnTo>
                  <a:lnTo>
                    <a:pt x="939" y="0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16813213" y="365125"/>
              <a:ext cx="563563" cy="1127125"/>
            </a:xfrm>
            <a:custGeom>
              <a:avLst/>
              <a:gdLst/>
              <a:ahLst/>
              <a:cxnLst/>
              <a:rect l="l" t="t" r="r" b="b"/>
              <a:pathLst>
                <a:path w="355" h="710" extrusionOk="0">
                  <a:moveTo>
                    <a:pt x="192" y="355"/>
                  </a:moveTo>
                  <a:lnTo>
                    <a:pt x="355" y="192"/>
                  </a:lnTo>
                  <a:lnTo>
                    <a:pt x="355" y="0"/>
                  </a:lnTo>
                  <a:lnTo>
                    <a:pt x="0" y="355"/>
                  </a:lnTo>
                  <a:lnTo>
                    <a:pt x="355" y="710"/>
                  </a:lnTo>
                  <a:lnTo>
                    <a:pt x="355" y="518"/>
                  </a:lnTo>
                  <a:lnTo>
                    <a:pt x="192" y="35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15513052" y="1012825"/>
              <a:ext cx="1863725" cy="2428875"/>
            </a:xfrm>
            <a:custGeom>
              <a:avLst/>
              <a:gdLst/>
              <a:ahLst/>
              <a:cxnLst/>
              <a:rect l="l" t="t" r="r" b="b"/>
              <a:pathLst>
                <a:path w="1174" h="1530" extrusionOk="0">
                  <a:moveTo>
                    <a:pt x="766" y="1336"/>
                  </a:moveTo>
                  <a:lnTo>
                    <a:pt x="192" y="765"/>
                  </a:lnTo>
                  <a:lnTo>
                    <a:pt x="766" y="192"/>
                  </a:lnTo>
                  <a:lnTo>
                    <a:pt x="1174" y="602"/>
                  </a:lnTo>
                  <a:lnTo>
                    <a:pt x="1174" y="408"/>
                  </a:lnTo>
                  <a:lnTo>
                    <a:pt x="766" y="0"/>
                  </a:lnTo>
                  <a:lnTo>
                    <a:pt x="0" y="765"/>
                  </a:lnTo>
                  <a:lnTo>
                    <a:pt x="766" y="1530"/>
                  </a:lnTo>
                  <a:lnTo>
                    <a:pt x="1174" y="1120"/>
                  </a:lnTo>
                  <a:lnTo>
                    <a:pt x="1174" y="928"/>
                  </a:lnTo>
                  <a:lnTo>
                    <a:pt x="766" y="1336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16810038" y="2957513"/>
              <a:ext cx="566738" cy="1133475"/>
            </a:xfrm>
            <a:custGeom>
              <a:avLst/>
              <a:gdLst/>
              <a:ahLst/>
              <a:cxnLst/>
              <a:rect l="l" t="t" r="r" b="b"/>
              <a:pathLst>
                <a:path w="357" h="714" extrusionOk="0">
                  <a:moveTo>
                    <a:pt x="194" y="357"/>
                  </a:moveTo>
                  <a:lnTo>
                    <a:pt x="357" y="194"/>
                  </a:lnTo>
                  <a:lnTo>
                    <a:pt x="357" y="0"/>
                  </a:lnTo>
                  <a:lnTo>
                    <a:pt x="0" y="357"/>
                  </a:lnTo>
                  <a:lnTo>
                    <a:pt x="357" y="714"/>
                  </a:lnTo>
                  <a:lnTo>
                    <a:pt x="357" y="520"/>
                  </a:lnTo>
                  <a:lnTo>
                    <a:pt x="194" y="357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15513052" y="3608388"/>
              <a:ext cx="1863725" cy="1438275"/>
            </a:xfrm>
            <a:custGeom>
              <a:avLst/>
              <a:gdLst/>
              <a:ahLst/>
              <a:cxnLst/>
              <a:rect l="l" t="t" r="r" b="b"/>
              <a:pathLst>
                <a:path w="1174" h="906" extrusionOk="0">
                  <a:moveTo>
                    <a:pt x="192" y="763"/>
                  </a:moveTo>
                  <a:lnTo>
                    <a:pt x="764" y="192"/>
                  </a:lnTo>
                  <a:lnTo>
                    <a:pt x="1174" y="602"/>
                  </a:lnTo>
                  <a:lnTo>
                    <a:pt x="1174" y="410"/>
                  </a:lnTo>
                  <a:lnTo>
                    <a:pt x="764" y="0"/>
                  </a:lnTo>
                  <a:lnTo>
                    <a:pt x="0" y="763"/>
                  </a:lnTo>
                  <a:lnTo>
                    <a:pt x="141" y="906"/>
                  </a:lnTo>
                  <a:lnTo>
                    <a:pt x="335" y="906"/>
                  </a:lnTo>
                  <a:lnTo>
                    <a:pt x="192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8393113" y="474663"/>
              <a:ext cx="460375" cy="917575"/>
            </a:xfrm>
            <a:custGeom>
              <a:avLst/>
              <a:gdLst/>
              <a:ahLst/>
              <a:cxnLst/>
              <a:rect l="l" t="t" r="r" b="b"/>
              <a:pathLst>
                <a:path w="290" h="578" extrusionOk="0">
                  <a:moveTo>
                    <a:pt x="96" y="289"/>
                  </a:moveTo>
                  <a:lnTo>
                    <a:pt x="0" y="385"/>
                  </a:lnTo>
                  <a:lnTo>
                    <a:pt x="0" y="578"/>
                  </a:lnTo>
                  <a:lnTo>
                    <a:pt x="290" y="289"/>
                  </a:lnTo>
                  <a:lnTo>
                    <a:pt x="0" y="0"/>
                  </a:lnTo>
                  <a:lnTo>
                    <a:pt x="0" y="193"/>
                  </a:lnTo>
                  <a:lnTo>
                    <a:pt x="96" y="28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8393113" y="1016000"/>
              <a:ext cx="1757363" cy="2428875"/>
            </a:xfrm>
            <a:custGeom>
              <a:avLst/>
              <a:gdLst/>
              <a:ahLst/>
              <a:cxnLst/>
              <a:rect l="l" t="t" r="r" b="b"/>
              <a:pathLst>
                <a:path w="1107" h="1530" extrusionOk="0">
                  <a:moveTo>
                    <a:pt x="342" y="194"/>
                  </a:moveTo>
                  <a:lnTo>
                    <a:pt x="913" y="765"/>
                  </a:lnTo>
                  <a:lnTo>
                    <a:pt x="342" y="1336"/>
                  </a:lnTo>
                  <a:lnTo>
                    <a:pt x="0" y="995"/>
                  </a:lnTo>
                  <a:lnTo>
                    <a:pt x="0" y="1189"/>
                  </a:lnTo>
                  <a:lnTo>
                    <a:pt x="342" y="1530"/>
                  </a:lnTo>
                  <a:lnTo>
                    <a:pt x="1107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5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8393113" y="3071813"/>
              <a:ext cx="457200" cy="914400"/>
            </a:xfrm>
            <a:custGeom>
              <a:avLst/>
              <a:gdLst/>
              <a:ahLst/>
              <a:cxnLst/>
              <a:rect l="l" t="t" r="r" b="b"/>
              <a:pathLst>
                <a:path w="288" h="576" extrusionOk="0">
                  <a:moveTo>
                    <a:pt x="96" y="288"/>
                  </a:moveTo>
                  <a:lnTo>
                    <a:pt x="0" y="383"/>
                  </a:lnTo>
                  <a:lnTo>
                    <a:pt x="0" y="576"/>
                  </a:lnTo>
                  <a:lnTo>
                    <a:pt x="288" y="288"/>
                  </a:lnTo>
                  <a:lnTo>
                    <a:pt x="0" y="0"/>
                  </a:lnTo>
                  <a:lnTo>
                    <a:pt x="0" y="192"/>
                  </a:lnTo>
                  <a:lnTo>
                    <a:pt x="96" y="288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10688638" y="3175"/>
              <a:ext cx="1692275" cy="844550"/>
            </a:xfrm>
            <a:custGeom>
              <a:avLst/>
              <a:gdLst/>
              <a:ahLst/>
              <a:cxnLst/>
              <a:rect l="l" t="t" r="r" b="b"/>
              <a:pathLst>
                <a:path w="1066" h="532" extrusionOk="0">
                  <a:moveTo>
                    <a:pt x="532" y="339"/>
                  </a:moveTo>
                  <a:lnTo>
                    <a:pt x="192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6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13285788" y="3175"/>
              <a:ext cx="1690688" cy="844550"/>
            </a:xfrm>
            <a:custGeom>
              <a:avLst/>
              <a:gdLst/>
              <a:ahLst/>
              <a:cxnLst/>
              <a:rect l="l" t="t" r="r" b="b"/>
              <a:pathLst>
                <a:path w="1065" h="532" extrusionOk="0">
                  <a:moveTo>
                    <a:pt x="532" y="339"/>
                  </a:moveTo>
                  <a:lnTo>
                    <a:pt x="194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5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8393113" y="3175"/>
              <a:ext cx="1390650" cy="846138"/>
            </a:xfrm>
            <a:custGeom>
              <a:avLst/>
              <a:gdLst/>
              <a:ahLst/>
              <a:cxnLst/>
              <a:rect l="l" t="t" r="r" b="b"/>
              <a:pathLst>
                <a:path w="876" h="533" extrusionOk="0">
                  <a:moveTo>
                    <a:pt x="342" y="339"/>
                  </a:moveTo>
                  <a:lnTo>
                    <a:pt x="342" y="339"/>
                  </a:lnTo>
                  <a:lnTo>
                    <a:pt x="342" y="33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90"/>
                  </a:lnTo>
                  <a:lnTo>
                    <a:pt x="342" y="533"/>
                  </a:lnTo>
                  <a:lnTo>
                    <a:pt x="876" y="0"/>
                  </a:lnTo>
                  <a:lnTo>
                    <a:pt x="683" y="0"/>
                  </a:lnTo>
                  <a:lnTo>
                    <a:pt x="34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8396288" y="3175"/>
              <a:ext cx="539750" cy="538163"/>
            </a:xfrm>
            <a:custGeom>
              <a:avLst/>
              <a:gdLst/>
              <a:ahLst/>
              <a:cxnLst/>
              <a:rect l="l" t="t" r="r" b="b"/>
              <a:pathLst>
                <a:path w="340" h="339" extrusionOk="0">
                  <a:moveTo>
                    <a:pt x="0" y="0"/>
                  </a:moveTo>
                  <a:lnTo>
                    <a:pt x="340" y="339"/>
                  </a:lnTo>
                  <a:lnTo>
                    <a:pt x="340" y="3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8393113" y="3611563"/>
              <a:ext cx="1755775" cy="1435100"/>
            </a:xfrm>
            <a:custGeom>
              <a:avLst/>
              <a:gdLst/>
              <a:ahLst/>
              <a:cxnLst/>
              <a:rect l="l" t="t" r="r" b="b"/>
              <a:pathLst>
                <a:path w="1106" h="904" extrusionOk="0">
                  <a:moveTo>
                    <a:pt x="342" y="194"/>
                  </a:moveTo>
                  <a:lnTo>
                    <a:pt x="913" y="765"/>
                  </a:lnTo>
                  <a:lnTo>
                    <a:pt x="774" y="904"/>
                  </a:lnTo>
                  <a:lnTo>
                    <a:pt x="967" y="904"/>
                  </a:lnTo>
                  <a:lnTo>
                    <a:pt x="1106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3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10317163" y="3611563"/>
              <a:ext cx="2428875" cy="1435100"/>
            </a:xfrm>
            <a:custGeom>
              <a:avLst/>
              <a:gdLst/>
              <a:ahLst/>
              <a:cxnLst/>
              <a:rect l="l" t="t" r="r" b="b"/>
              <a:pathLst>
                <a:path w="1530" h="904" extrusionOk="0">
                  <a:moveTo>
                    <a:pt x="192" y="765"/>
                  </a:moveTo>
                  <a:lnTo>
                    <a:pt x="764" y="192"/>
                  </a:lnTo>
                  <a:lnTo>
                    <a:pt x="1338" y="765"/>
                  </a:lnTo>
                  <a:lnTo>
                    <a:pt x="1197" y="904"/>
                  </a:lnTo>
                  <a:lnTo>
                    <a:pt x="1391" y="904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4"/>
                  </a:lnTo>
                  <a:lnTo>
                    <a:pt x="332" y="904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10093326" y="4910138"/>
              <a:ext cx="276225" cy="136525"/>
            </a:xfrm>
            <a:custGeom>
              <a:avLst/>
              <a:gdLst/>
              <a:ahLst/>
              <a:cxnLst/>
              <a:rect l="l" t="t" r="r" b="b"/>
              <a:pathLst>
                <a:path w="174" h="86" extrusionOk="0">
                  <a:moveTo>
                    <a:pt x="88" y="0"/>
                  </a:moveTo>
                  <a:lnTo>
                    <a:pt x="0" y="86"/>
                  </a:lnTo>
                  <a:lnTo>
                    <a:pt x="174" y="8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12915901" y="3608388"/>
              <a:ext cx="2428875" cy="1438275"/>
            </a:xfrm>
            <a:custGeom>
              <a:avLst/>
              <a:gdLst/>
              <a:ahLst/>
              <a:cxnLst/>
              <a:rect l="l" t="t" r="r" b="b"/>
              <a:pathLst>
                <a:path w="1530" h="906" extrusionOk="0">
                  <a:moveTo>
                    <a:pt x="192" y="765"/>
                  </a:moveTo>
                  <a:lnTo>
                    <a:pt x="764" y="194"/>
                  </a:lnTo>
                  <a:lnTo>
                    <a:pt x="1337" y="765"/>
                  </a:lnTo>
                  <a:lnTo>
                    <a:pt x="1196" y="906"/>
                  </a:lnTo>
                  <a:lnTo>
                    <a:pt x="1389" y="906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6"/>
                  </a:lnTo>
                  <a:lnTo>
                    <a:pt x="333" y="906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12692063" y="4906963"/>
              <a:ext cx="277813" cy="139700"/>
            </a:xfrm>
            <a:custGeom>
              <a:avLst/>
              <a:gdLst/>
              <a:ahLst/>
              <a:cxnLst/>
              <a:rect l="l" t="t" r="r" b="b"/>
              <a:pathLst>
                <a:path w="175" h="88" extrusionOk="0">
                  <a:moveTo>
                    <a:pt x="87" y="0"/>
                  </a:moveTo>
                  <a:lnTo>
                    <a:pt x="0" y="88"/>
                  </a:lnTo>
                  <a:lnTo>
                    <a:pt x="175" y="8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15286038" y="4906963"/>
              <a:ext cx="280988" cy="139700"/>
            </a:xfrm>
            <a:custGeom>
              <a:avLst/>
              <a:gdLst/>
              <a:ahLst/>
              <a:cxnLst/>
              <a:rect l="l" t="t" r="r" b="b"/>
              <a:pathLst>
                <a:path w="177" h="88" extrusionOk="0">
                  <a:moveTo>
                    <a:pt x="90" y="0"/>
                  </a:moveTo>
                  <a:lnTo>
                    <a:pt x="0" y="88"/>
                  </a:lnTo>
                  <a:lnTo>
                    <a:pt x="177" y="88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17376777" y="5046663"/>
              <a:ext cx="33338" cy="31750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0" y="0"/>
                  </a:moveTo>
                  <a:lnTo>
                    <a:pt x="0" y="20"/>
                  </a:ln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14235113" y="3175"/>
              <a:ext cx="2430463" cy="2120900"/>
            </a:xfrm>
            <a:custGeom>
              <a:avLst/>
              <a:gdLst/>
              <a:ahLst/>
              <a:cxnLst/>
              <a:rect l="l" t="t" r="r" b="b"/>
              <a:pathLst>
                <a:path w="1531" h="1336" extrusionOk="0">
                  <a:moveTo>
                    <a:pt x="0" y="571"/>
                  </a:moveTo>
                  <a:lnTo>
                    <a:pt x="765" y="1336"/>
                  </a:lnTo>
                  <a:lnTo>
                    <a:pt x="1531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5" y="1142"/>
                  </a:moveTo>
                  <a:lnTo>
                    <a:pt x="194" y="571"/>
                  </a:lnTo>
                  <a:lnTo>
                    <a:pt x="765" y="0"/>
                  </a:lnTo>
                  <a:lnTo>
                    <a:pt x="1339" y="571"/>
                  </a:lnTo>
                  <a:lnTo>
                    <a:pt x="765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11669713" y="3175"/>
              <a:ext cx="2432050" cy="2120900"/>
            </a:xfrm>
            <a:custGeom>
              <a:avLst/>
              <a:gdLst/>
              <a:ahLst/>
              <a:cxnLst/>
              <a:rect l="l" t="t" r="r" b="b"/>
              <a:pathLst>
                <a:path w="1532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2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4" y="571"/>
                  </a:lnTo>
                  <a:lnTo>
                    <a:pt x="766" y="0"/>
                  </a:lnTo>
                  <a:lnTo>
                    <a:pt x="1337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9104313" y="3175"/>
              <a:ext cx="2428875" cy="2120900"/>
            </a:xfrm>
            <a:custGeom>
              <a:avLst/>
              <a:gdLst/>
              <a:ahLst/>
              <a:cxnLst/>
              <a:rect l="l" t="t" r="r" b="b"/>
              <a:pathLst>
                <a:path w="1530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0" y="573"/>
                  </a:lnTo>
                  <a:lnTo>
                    <a:pt x="958" y="0"/>
                  </a:lnTo>
                  <a:lnTo>
                    <a:pt x="574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2" y="571"/>
                  </a:lnTo>
                  <a:lnTo>
                    <a:pt x="766" y="0"/>
                  </a:lnTo>
                  <a:lnTo>
                    <a:pt x="1338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11" name="Google Shape;111;p1"/>
          <p:cNvSpPr/>
          <p:nvPr/>
        </p:nvSpPr>
        <p:spPr>
          <a:xfrm>
            <a:off x="534880" y="818034"/>
            <a:ext cx="4890083" cy="205703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12" name="Google Shape;112;p1"/>
          <p:cNvGrpSpPr/>
          <p:nvPr/>
        </p:nvGrpSpPr>
        <p:grpSpPr>
          <a:xfrm>
            <a:off x="624531" y="697870"/>
            <a:ext cx="4635736" cy="2037506"/>
            <a:chOff x="1112038" y="1392183"/>
            <a:chExt cx="7206006" cy="3107621"/>
          </a:xfrm>
        </p:grpSpPr>
        <p:sp>
          <p:nvSpPr>
            <p:cNvPr id="113" name="Google Shape;113;p1"/>
            <p:cNvSpPr/>
            <p:nvPr/>
          </p:nvSpPr>
          <p:spPr>
            <a:xfrm>
              <a:off x="2686925" y="2038399"/>
              <a:ext cx="4172211" cy="735770"/>
            </a:xfrm>
            <a:prstGeom prst="rect">
              <a:avLst/>
            </a:prstGeom>
            <a:noFill/>
            <a:ln w="12700" cap="flat" cmpd="sng">
              <a:solidFill>
                <a:srgbClr val="4E772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14" name="Google Shape;114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74803" y="3005545"/>
              <a:ext cx="1441143" cy="12267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" name="Google Shape;115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86989" y="3036179"/>
              <a:ext cx="2061205" cy="12267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Google Shape;116;p1"/>
            <p:cNvSpPr/>
            <p:nvPr/>
          </p:nvSpPr>
          <p:spPr>
            <a:xfrm>
              <a:off x="1112038" y="2774170"/>
              <a:ext cx="7206006" cy="1725634"/>
            </a:xfrm>
            <a:prstGeom prst="rect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135664" y="1747003"/>
              <a:ext cx="3116150" cy="73577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118" name="Google Shape;118;p1"/>
            <p:cNvPicPr preferRelativeResize="0"/>
            <p:nvPr/>
          </p:nvPicPr>
          <p:blipFill rotWithShape="1">
            <a:blip r:embed="rId5">
              <a:alphaModFix/>
            </a:blip>
            <a:srcRect t="33369" r="5946" b="36260"/>
            <a:stretch/>
          </p:blipFill>
          <p:spPr>
            <a:xfrm>
              <a:off x="2875586" y="1392183"/>
              <a:ext cx="3559222" cy="114931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9" name="Google Shape;119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32957" t="-36" r="15873" b="5936"/>
          <a:stretch/>
        </p:blipFill>
        <p:spPr>
          <a:xfrm>
            <a:off x="5917358" y="0"/>
            <a:ext cx="5851387" cy="686867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5869509" y="-17973"/>
            <a:ext cx="5911233" cy="6858000"/>
          </a:xfrm>
          <a:prstGeom prst="rect">
            <a:avLst/>
          </a:prstGeom>
          <a:solidFill>
            <a:schemeClr val="dk2">
              <a:alpha val="81568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1" name="Google Shape;121;p1"/>
          <p:cNvCxnSpPr/>
          <p:nvPr/>
        </p:nvCxnSpPr>
        <p:spPr>
          <a:xfrm flipH="1">
            <a:off x="3710561" y="5111502"/>
            <a:ext cx="3238765" cy="14324"/>
          </a:xfrm>
          <a:prstGeom prst="straightConnector1">
            <a:avLst/>
          </a:prstGeom>
          <a:noFill/>
          <a:ln w="12700" cap="flat" cmpd="sng">
            <a:solidFill>
              <a:srgbClr val="507B2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22" name="Google Shape;122;p1"/>
          <p:cNvCxnSpPr/>
          <p:nvPr/>
        </p:nvCxnSpPr>
        <p:spPr>
          <a:xfrm rot="10800000">
            <a:off x="3742890" y="4473553"/>
            <a:ext cx="5067162" cy="0"/>
          </a:xfrm>
          <a:prstGeom prst="straightConnector1">
            <a:avLst/>
          </a:prstGeom>
          <a:noFill/>
          <a:ln w="12700" cap="flat" cmpd="sng">
            <a:solidFill>
              <a:srgbClr val="507B20"/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123" name="Google Shape;123;p1"/>
          <p:cNvCxnSpPr/>
          <p:nvPr/>
        </p:nvCxnSpPr>
        <p:spPr>
          <a:xfrm rot="10800000">
            <a:off x="3710561" y="3839942"/>
            <a:ext cx="6050117" cy="20373"/>
          </a:xfrm>
          <a:prstGeom prst="straightConnector1">
            <a:avLst/>
          </a:prstGeom>
          <a:noFill/>
          <a:ln w="12700" cap="flat" cmpd="sng">
            <a:solidFill>
              <a:srgbClr val="507B20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124" name="Google Shape;12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979009" y="4913334"/>
            <a:ext cx="4318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81599" y="4261349"/>
            <a:ext cx="431800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725764" y="3678861"/>
            <a:ext cx="431800" cy="4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"/>
          <p:cNvSpPr/>
          <p:nvPr/>
        </p:nvSpPr>
        <p:spPr>
          <a:xfrm rot="10800000">
            <a:off x="8306122" y="-30004"/>
            <a:ext cx="3911796" cy="1553829"/>
          </a:xfrm>
          <a:custGeom>
            <a:avLst/>
            <a:gdLst/>
            <a:ahLst/>
            <a:cxnLst/>
            <a:rect l="l" t="t" r="r" b="b"/>
            <a:pathLst>
              <a:path w="4863" h="2397" extrusionOk="0">
                <a:moveTo>
                  <a:pt x="4863" y="2397"/>
                </a:moveTo>
                <a:lnTo>
                  <a:pt x="1641" y="0"/>
                </a:lnTo>
                <a:lnTo>
                  <a:pt x="0" y="2200"/>
                </a:lnTo>
                <a:lnTo>
                  <a:pt x="0" y="2397"/>
                </a:lnTo>
                <a:lnTo>
                  <a:pt x="4863" y="2397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8" name="Google Shape;128;p1"/>
          <p:cNvSpPr/>
          <p:nvPr/>
        </p:nvSpPr>
        <p:spPr>
          <a:xfrm>
            <a:off x="0" y="5524421"/>
            <a:ext cx="3053964" cy="1370964"/>
          </a:xfrm>
          <a:custGeom>
            <a:avLst/>
            <a:gdLst/>
            <a:ahLst/>
            <a:cxnLst/>
            <a:rect l="l" t="t" r="r" b="b"/>
            <a:pathLst>
              <a:path w="4863" h="2397" extrusionOk="0">
                <a:moveTo>
                  <a:pt x="4863" y="2397"/>
                </a:moveTo>
                <a:lnTo>
                  <a:pt x="1641" y="0"/>
                </a:lnTo>
                <a:lnTo>
                  <a:pt x="0" y="2200"/>
                </a:lnTo>
                <a:lnTo>
                  <a:pt x="0" y="2397"/>
                </a:lnTo>
                <a:lnTo>
                  <a:pt x="4863" y="2397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9" name="Google Shape;129;p1"/>
          <p:cNvSpPr/>
          <p:nvPr/>
        </p:nvSpPr>
        <p:spPr>
          <a:xfrm>
            <a:off x="163799" y="4924861"/>
            <a:ext cx="3248084" cy="348806"/>
          </a:xfrm>
          <a:prstGeom prst="roundRect">
            <a:avLst>
              <a:gd name="adj" fmla="val 488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0" name="Google Shape;130;p1"/>
          <p:cNvSpPr/>
          <p:nvPr/>
        </p:nvSpPr>
        <p:spPr>
          <a:xfrm>
            <a:off x="478697" y="4274638"/>
            <a:ext cx="2917696" cy="348806"/>
          </a:xfrm>
          <a:prstGeom prst="roundRect">
            <a:avLst>
              <a:gd name="adj" fmla="val 488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" name="Google Shape;131;p1"/>
          <p:cNvSpPr/>
          <p:nvPr/>
        </p:nvSpPr>
        <p:spPr>
          <a:xfrm>
            <a:off x="1029214" y="3685950"/>
            <a:ext cx="2343364" cy="348806"/>
          </a:xfrm>
          <a:prstGeom prst="roundRect">
            <a:avLst>
              <a:gd name="adj" fmla="val 488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32" name="Google Shape;132;p1"/>
          <p:cNvCxnSpPr>
            <a:stCxn id="133" idx="1"/>
          </p:cNvCxnSpPr>
          <p:nvPr/>
        </p:nvCxnSpPr>
        <p:spPr>
          <a:xfrm rot="10800000">
            <a:off x="3618512" y="3295834"/>
            <a:ext cx="4587900" cy="30600"/>
          </a:xfrm>
          <a:prstGeom prst="straightConnector1">
            <a:avLst/>
          </a:prstGeom>
          <a:noFill/>
          <a:ln w="12700" cap="flat" cmpd="sng">
            <a:solidFill>
              <a:srgbClr val="507B20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34" name="Google Shape;134;p1"/>
          <p:cNvSpPr/>
          <p:nvPr/>
        </p:nvSpPr>
        <p:spPr>
          <a:xfrm>
            <a:off x="1337725" y="3134242"/>
            <a:ext cx="2047435" cy="348806"/>
          </a:xfrm>
          <a:prstGeom prst="roundRect">
            <a:avLst>
              <a:gd name="adj" fmla="val 488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3" name="Google Shape;133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06412" y="3104184"/>
            <a:ext cx="431800" cy="444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"/>
          <p:cNvSpPr txBox="1"/>
          <p:nvPr/>
        </p:nvSpPr>
        <p:spPr>
          <a:xfrm>
            <a:off x="161550" y="4976585"/>
            <a:ext cx="331783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25 YEARS OF COMMUNITY ENGAGEMENT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1"/>
          <p:cNvSpPr txBox="1"/>
          <p:nvPr/>
        </p:nvSpPr>
        <p:spPr>
          <a:xfrm>
            <a:off x="498786" y="4327436"/>
            <a:ext cx="285116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AWARDED BEST PRACTICE MODEL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"/>
          <p:cNvSpPr txBox="1"/>
          <p:nvPr/>
        </p:nvSpPr>
        <p:spPr>
          <a:xfrm>
            <a:off x="1102577" y="3732700"/>
            <a:ext cx="2793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NATIONALLY RECOGNIZED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1"/>
          <p:cNvSpPr txBox="1"/>
          <p:nvPr/>
        </p:nvSpPr>
        <p:spPr>
          <a:xfrm>
            <a:off x="1632486" y="3178570"/>
            <a:ext cx="152477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FOUNDED IN 1993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34269" y="1769807"/>
            <a:ext cx="808856" cy="808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oogle Shape;492;p9"/>
          <p:cNvGrpSpPr/>
          <p:nvPr/>
        </p:nvGrpSpPr>
        <p:grpSpPr>
          <a:xfrm>
            <a:off x="1" y="-77900"/>
            <a:ext cx="12317224" cy="6937112"/>
            <a:chOff x="8393113" y="0"/>
            <a:chExt cx="9017001" cy="5078413"/>
          </a:xfrm>
        </p:grpSpPr>
        <p:sp>
          <p:nvSpPr>
            <p:cNvPr id="493" name="Google Shape;493;p9"/>
            <p:cNvSpPr/>
            <p:nvPr/>
          </p:nvSpPr>
          <p:spPr>
            <a:xfrm>
              <a:off x="10317163" y="1016000"/>
              <a:ext cx="2432050" cy="2425700"/>
            </a:xfrm>
            <a:custGeom>
              <a:avLst/>
              <a:gdLst/>
              <a:ahLst/>
              <a:cxnLst/>
              <a:rect l="l" t="t" r="r" b="b"/>
              <a:pathLst>
                <a:path w="1532" h="1528" extrusionOk="0">
                  <a:moveTo>
                    <a:pt x="766" y="1528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28"/>
                  </a:lnTo>
                  <a:close/>
                  <a:moveTo>
                    <a:pt x="194" y="765"/>
                  </a:moveTo>
                  <a:lnTo>
                    <a:pt x="766" y="1336"/>
                  </a:lnTo>
                  <a:lnTo>
                    <a:pt x="1338" y="765"/>
                  </a:lnTo>
                  <a:lnTo>
                    <a:pt x="766" y="192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4" name="Google Shape;494;p9"/>
            <p:cNvSpPr/>
            <p:nvPr/>
          </p:nvSpPr>
          <p:spPr>
            <a:xfrm>
              <a:off x="9017001" y="2314575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3"/>
                  </a:lnTo>
                  <a:lnTo>
                    <a:pt x="766" y="0"/>
                  </a:lnTo>
                  <a:lnTo>
                    <a:pt x="1532" y="763"/>
                  </a:lnTo>
                  <a:lnTo>
                    <a:pt x="766" y="1529"/>
                  </a:lnTo>
                  <a:close/>
                  <a:moveTo>
                    <a:pt x="194" y="763"/>
                  </a:moveTo>
                  <a:lnTo>
                    <a:pt x="766" y="1336"/>
                  </a:lnTo>
                  <a:lnTo>
                    <a:pt x="1338" y="763"/>
                  </a:lnTo>
                  <a:lnTo>
                    <a:pt x="766" y="192"/>
                  </a:lnTo>
                  <a:lnTo>
                    <a:pt x="194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5" name="Google Shape;495;p9"/>
            <p:cNvSpPr/>
            <p:nvPr/>
          </p:nvSpPr>
          <p:spPr>
            <a:xfrm>
              <a:off x="12915901" y="1012825"/>
              <a:ext cx="2430463" cy="2428875"/>
            </a:xfrm>
            <a:custGeom>
              <a:avLst/>
              <a:gdLst/>
              <a:ahLst/>
              <a:cxnLst/>
              <a:rect l="l" t="t" r="r" b="b"/>
              <a:pathLst>
                <a:path w="1531" h="1530" extrusionOk="0">
                  <a:moveTo>
                    <a:pt x="765" y="1530"/>
                  </a:moveTo>
                  <a:lnTo>
                    <a:pt x="0" y="765"/>
                  </a:lnTo>
                  <a:lnTo>
                    <a:pt x="765" y="0"/>
                  </a:lnTo>
                  <a:lnTo>
                    <a:pt x="1531" y="765"/>
                  </a:lnTo>
                  <a:lnTo>
                    <a:pt x="765" y="1530"/>
                  </a:lnTo>
                  <a:close/>
                  <a:moveTo>
                    <a:pt x="194" y="765"/>
                  </a:moveTo>
                  <a:lnTo>
                    <a:pt x="765" y="1338"/>
                  </a:lnTo>
                  <a:lnTo>
                    <a:pt x="1337" y="765"/>
                  </a:lnTo>
                  <a:lnTo>
                    <a:pt x="765" y="194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6" name="Google Shape;496;p9"/>
            <p:cNvSpPr/>
            <p:nvPr/>
          </p:nvSpPr>
          <p:spPr>
            <a:xfrm>
              <a:off x="11614151" y="2311400"/>
              <a:ext cx="2432050" cy="2430463"/>
            </a:xfrm>
            <a:custGeom>
              <a:avLst/>
              <a:gdLst/>
              <a:ahLst/>
              <a:cxnLst/>
              <a:rect l="l" t="t" r="r" b="b"/>
              <a:pathLst>
                <a:path w="1532" h="1531" extrusionOk="0">
                  <a:moveTo>
                    <a:pt x="766" y="1531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31"/>
                  </a:lnTo>
                  <a:close/>
                  <a:moveTo>
                    <a:pt x="195" y="765"/>
                  </a:moveTo>
                  <a:lnTo>
                    <a:pt x="766" y="1337"/>
                  </a:lnTo>
                  <a:lnTo>
                    <a:pt x="1338" y="765"/>
                  </a:lnTo>
                  <a:lnTo>
                    <a:pt x="766" y="194"/>
                  </a:lnTo>
                  <a:lnTo>
                    <a:pt x="195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7" name="Google Shape;497;p9"/>
            <p:cNvSpPr/>
            <p:nvPr/>
          </p:nvSpPr>
          <p:spPr>
            <a:xfrm>
              <a:off x="14212888" y="2311400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4"/>
                  </a:lnTo>
                  <a:lnTo>
                    <a:pt x="766" y="0"/>
                  </a:lnTo>
                  <a:lnTo>
                    <a:pt x="1532" y="764"/>
                  </a:lnTo>
                  <a:lnTo>
                    <a:pt x="766" y="1529"/>
                  </a:lnTo>
                  <a:close/>
                  <a:moveTo>
                    <a:pt x="194" y="764"/>
                  </a:moveTo>
                  <a:lnTo>
                    <a:pt x="766" y="1337"/>
                  </a:lnTo>
                  <a:lnTo>
                    <a:pt x="1338" y="764"/>
                  </a:lnTo>
                  <a:lnTo>
                    <a:pt x="766" y="193"/>
                  </a:lnTo>
                  <a:lnTo>
                    <a:pt x="194" y="76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15886113" y="3175"/>
              <a:ext cx="1490663" cy="841375"/>
            </a:xfrm>
            <a:custGeom>
              <a:avLst/>
              <a:gdLst/>
              <a:ahLst/>
              <a:cxnLst/>
              <a:rect l="l" t="t" r="r" b="b"/>
              <a:pathLst>
                <a:path w="939" h="530" extrusionOk="0">
                  <a:moveTo>
                    <a:pt x="869" y="0"/>
                  </a:moveTo>
                  <a:lnTo>
                    <a:pt x="531" y="338"/>
                  </a:lnTo>
                  <a:lnTo>
                    <a:pt x="194" y="0"/>
                  </a:lnTo>
                  <a:lnTo>
                    <a:pt x="0" y="0"/>
                  </a:lnTo>
                  <a:lnTo>
                    <a:pt x="531" y="530"/>
                  </a:lnTo>
                  <a:lnTo>
                    <a:pt x="939" y="123"/>
                  </a:lnTo>
                  <a:lnTo>
                    <a:pt x="939" y="0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16813213" y="365125"/>
              <a:ext cx="563563" cy="1127125"/>
            </a:xfrm>
            <a:custGeom>
              <a:avLst/>
              <a:gdLst/>
              <a:ahLst/>
              <a:cxnLst/>
              <a:rect l="l" t="t" r="r" b="b"/>
              <a:pathLst>
                <a:path w="355" h="710" extrusionOk="0">
                  <a:moveTo>
                    <a:pt x="192" y="355"/>
                  </a:moveTo>
                  <a:lnTo>
                    <a:pt x="355" y="192"/>
                  </a:lnTo>
                  <a:lnTo>
                    <a:pt x="355" y="0"/>
                  </a:lnTo>
                  <a:lnTo>
                    <a:pt x="0" y="355"/>
                  </a:lnTo>
                  <a:lnTo>
                    <a:pt x="355" y="710"/>
                  </a:lnTo>
                  <a:lnTo>
                    <a:pt x="355" y="518"/>
                  </a:lnTo>
                  <a:lnTo>
                    <a:pt x="192" y="35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0" name="Google Shape;500;p9"/>
            <p:cNvSpPr/>
            <p:nvPr/>
          </p:nvSpPr>
          <p:spPr>
            <a:xfrm>
              <a:off x="15513052" y="1012825"/>
              <a:ext cx="1863725" cy="2428875"/>
            </a:xfrm>
            <a:custGeom>
              <a:avLst/>
              <a:gdLst/>
              <a:ahLst/>
              <a:cxnLst/>
              <a:rect l="l" t="t" r="r" b="b"/>
              <a:pathLst>
                <a:path w="1174" h="1530" extrusionOk="0">
                  <a:moveTo>
                    <a:pt x="766" y="1336"/>
                  </a:moveTo>
                  <a:lnTo>
                    <a:pt x="192" y="765"/>
                  </a:lnTo>
                  <a:lnTo>
                    <a:pt x="766" y="192"/>
                  </a:lnTo>
                  <a:lnTo>
                    <a:pt x="1174" y="602"/>
                  </a:lnTo>
                  <a:lnTo>
                    <a:pt x="1174" y="408"/>
                  </a:lnTo>
                  <a:lnTo>
                    <a:pt x="766" y="0"/>
                  </a:lnTo>
                  <a:lnTo>
                    <a:pt x="0" y="765"/>
                  </a:lnTo>
                  <a:lnTo>
                    <a:pt x="766" y="1530"/>
                  </a:lnTo>
                  <a:lnTo>
                    <a:pt x="1174" y="1120"/>
                  </a:lnTo>
                  <a:lnTo>
                    <a:pt x="1174" y="928"/>
                  </a:lnTo>
                  <a:lnTo>
                    <a:pt x="766" y="1336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1" name="Google Shape;501;p9"/>
            <p:cNvSpPr/>
            <p:nvPr/>
          </p:nvSpPr>
          <p:spPr>
            <a:xfrm>
              <a:off x="16810038" y="2957513"/>
              <a:ext cx="566738" cy="1133475"/>
            </a:xfrm>
            <a:custGeom>
              <a:avLst/>
              <a:gdLst/>
              <a:ahLst/>
              <a:cxnLst/>
              <a:rect l="l" t="t" r="r" b="b"/>
              <a:pathLst>
                <a:path w="357" h="714" extrusionOk="0">
                  <a:moveTo>
                    <a:pt x="194" y="357"/>
                  </a:moveTo>
                  <a:lnTo>
                    <a:pt x="357" y="194"/>
                  </a:lnTo>
                  <a:lnTo>
                    <a:pt x="357" y="0"/>
                  </a:lnTo>
                  <a:lnTo>
                    <a:pt x="0" y="357"/>
                  </a:lnTo>
                  <a:lnTo>
                    <a:pt x="357" y="714"/>
                  </a:lnTo>
                  <a:lnTo>
                    <a:pt x="357" y="520"/>
                  </a:lnTo>
                  <a:lnTo>
                    <a:pt x="194" y="357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15513052" y="3608388"/>
              <a:ext cx="1863725" cy="1438275"/>
            </a:xfrm>
            <a:custGeom>
              <a:avLst/>
              <a:gdLst/>
              <a:ahLst/>
              <a:cxnLst/>
              <a:rect l="l" t="t" r="r" b="b"/>
              <a:pathLst>
                <a:path w="1174" h="906" extrusionOk="0">
                  <a:moveTo>
                    <a:pt x="192" y="763"/>
                  </a:moveTo>
                  <a:lnTo>
                    <a:pt x="764" y="192"/>
                  </a:lnTo>
                  <a:lnTo>
                    <a:pt x="1174" y="602"/>
                  </a:lnTo>
                  <a:lnTo>
                    <a:pt x="1174" y="410"/>
                  </a:lnTo>
                  <a:lnTo>
                    <a:pt x="764" y="0"/>
                  </a:lnTo>
                  <a:lnTo>
                    <a:pt x="0" y="763"/>
                  </a:lnTo>
                  <a:lnTo>
                    <a:pt x="141" y="906"/>
                  </a:lnTo>
                  <a:lnTo>
                    <a:pt x="335" y="906"/>
                  </a:lnTo>
                  <a:lnTo>
                    <a:pt x="192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3" name="Google Shape;503;p9"/>
            <p:cNvSpPr/>
            <p:nvPr/>
          </p:nvSpPr>
          <p:spPr>
            <a:xfrm>
              <a:off x="8393113" y="474663"/>
              <a:ext cx="460375" cy="917575"/>
            </a:xfrm>
            <a:custGeom>
              <a:avLst/>
              <a:gdLst/>
              <a:ahLst/>
              <a:cxnLst/>
              <a:rect l="l" t="t" r="r" b="b"/>
              <a:pathLst>
                <a:path w="290" h="578" extrusionOk="0">
                  <a:moveTo>
                    <a:pt x="96" y="289"/>
                  </a:moveTo>
                  <a:lnTo>
                    <a:pt x="0" y="385"/>
                  </a:lnTo>
                  <a:lnTo>
                    <a:pt x="0" y="578"/>
                  </a:lnTo>
                  <a:lnTo>
                    <a:pt x="290" y="289"/>
                  </a:lnTo>
                  <a:lnTo>
                    <a:pt x="0" y="0"/>
                  </a:lnTo>
                  <a:lnTo>
                    <a:pt x="0" y="193"/>
                  </a:lnTo>
                  <a:lnTo>
                    <a:pt x="96" y="28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4" name="Google Shape;504;p9"/>
            <p:cNvSpPr/>
            <p:nvPr/>
          </p:nvSpPr>
          <p:spPr>
            <a:xfrm>
              <a:off x="8393113" y="1016000"/>
              <a:ext cx="1757363" cy="2428875"/>
            </a:xfrm>
            <a:custGeom>
              <a:avLst/>
              <a:gdLst/>
              <a:ahLst/>
              <a:cxnLst/>
              <a:rect l="l" t="t" r="r" b="b"/>
              <a:pathLst>
                <a:path w="1107" h="1530" extrusionOk="0">
                  <a:moveTo>
                    <a:pt x="342" y="194"/>
                  </a:moveTo>
                  <a:lnTo>
                    <a:pt x="913" y="765"/>
                  </a:lnTo>
                  <a:lnTo>
                    <a:pt x="342" y="1336"/>
                  </a:lnTo>
                  <a:lnTo>
                    <a:pt x="0" y="995"/>
                  </a:lnTo>
                  <a:lnTo>
                    <a:pt x="0" y="1189"/>
                  </a:lnTo>
                  <a:lnTo>
                    <a:pt x="342" y="1530"/>
                  </a:lnTo>
                  <a:lnTo>
                    <a:pt x="1107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5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5" name="Google Shape;505;p9"/>
            <p:cNvSpPr/>
            <p:nvPr/>
          </p:nvSpPr>
          <p:spPr>
            <a:xfrm>
              <a:off x="8393113" y="3071813"/>
              <a:ext cx="457200" cy="914400"/>
            </a:xfrm>
            <a:custGeom>
              <a:avLst/>
              <a:gdLst/>
              <a:ahLst/>
              <a:cxnLst/>
              <a:rect l="l" t="t" r="r" b="b"/>
              <a:pathLst>
                <a:path w="288" h="576" extrusionOk="0">
                  <a:moveTo>
                    <a:pt x="96" y="288"/>
                  </a:moveTo>
                  <a:lnTo>
                    <a:pt x="0" y="383"/>
                  </a:lnTo>
                  <a:lnTo>
                    <a:pt x="0" y="576"/>
                  </a:lnTo>
                  <a:lnTo>
                    <a:pt x="288" y="288"/>
                  </a:lnTo>
                  <a:lnTo>
                    <a:pt x="0" y="0"/>
                  </a:lnTo>
                  <a:lnTo>
                    <a:pt x="0" y="192"/>
                  </a:lnTo>
                  <a:lnTo>
                    <a:pt x="96" y="288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10688638" y="3175"/>
              <a:ext cx="1692275" cy="844550"/>
            </a:xfrm>
            <a:custGeom>
              <a:avLst/>
              <a:gdLst/>
              <a:ahLst/>
              <a:cxnLst/>
              <a:rect l="l" t="t" r="r" b="b"/>
              <a:pathLst>
                <a:path w="1066" h="532" extrusionOk="0">
                  <a:moveTo>
                    <a:pt x="532" y="339"/>
                  </a:moveTo>
                  <a:lnTo>
                    <a:pt x="192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6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13285788" y="3175"/>
              <a:ext cx="1690688" cy="844550"/>
            </a:xfrm>
            <a:custGeom>
              <a:avLst/>
              <a:gdLst/>
              <a:ahLst/>
              <a:cxnLst/>
              <a:rect l="l" t="t" r="r" b="b"/>
              <a:pathLst>
                <a:path w="1065" h="532" extrusionOk="0">
                  <a:moveTo>
                    <a:pt x="532" y="339"/>
                  </a:moveTo>
                  <a:lnTo>
                    <a:pt x="194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5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8393113" y="3175"/>
              <a:ext cx="1390650" cy="846138"/>
            </a:xfrm>
            <a:custGeom>
              <a:avLst/>
              <a:gdLst/>
              <a:ahLst/>
              <a:cxnLst/>
              <a:rect l="l" t="t" r="r" b="b"/>
              <a:pathLst>
                <a:path w="876" h="533" extrusionOk="0">
                  <a:moveTo>
                    <a:pt x="342" y="339"/>
                  </a:moveTo>
                  <a:lnTo>
                    <a:pt x="342" y="339"/>
                  </a:lnTo>
                  <a:lnTo>
                    <a:pt x="342" y="33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90"/>
                  </a:lnTo>
                  <a:lnTo>
                    <a:pt x="342" y="533"/>
                  </a:lnTo>
                  <a:lnTo>
                    <a:pt x="876" y="0"/>
                  </a:lnTo>
                  <a:lnTo>
                    <a:pt x="683" y="0"/>
                  </a:lnTo>
                  <a:lnTo>
                    <a:pt x="34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8396288" y="3175"/>
              <a:ext cx="539750" cy="538163"/>
            </a:xfrm>
            <a:custGeom>
              <a:avLst/>
              <a:gdLst/>
              <a:ahLst/>
              <a:cxnLst/>
              <a:rect l="l" t="t" r="r" b="b"/>
              <a:pathLst>
                <a:path w="340" h="339" extrusionOk="0">
                  <a:moveTo>
                    <a:pt x="0" y="0"/>
                  </a:moveTo>
                  <a:lnTo>
                    <a:pt x="340" y="339"/>
                  </a:lnTo>
                  <a:lnTo>
                    <a:pt x="340" y="3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8393113" y="3611563"/>
              <a:ext cx="1755775" cy="1435100"/>
            </a:xfrm>
            <a:custGeom>
              <a:avLst/>
              <a:gdLst/>
              <a:ahLst/>
              <a:cxnLst/>
              <a:rect l="l" t="t" r="r" b="b"/>
              <a:pathLst>
                <a:path w="1106" h="904" extrusionOk="0">
                  <a:moveTo>
                    <a:pt x="342" y="194"/>
                  </a:moveTo>
                  <a:lnTo>
                    <a:pt x="913" y="765"/>
                  </a:lnTo>
                  <a:lnTo>
                    <a:pt x="774" y="904"/>
                  </a:lnTo>
                  <a:lnTo>
                    <a:pt x="967" y="904"/>
                  </a:lnTo>
                  <a:lnTo>
                    <a:pt x="1106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3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10317163" y="3611563"/>
              <a:ext cx="2428875" cy="1435100"/>
            </a:xfrm>
            <a:custGeom>
              <a:avLst/>
              <a:gdLst/>
              <a:ahLst/>
              <a:cxnLst/>
              <a:rect l="l" t="t" r="r" b="b"/>
              <a:pathLst>
                <a:path w="1530" h="904" extrusionOk="0">
                  <a:moveTo>
                    <a:pt x="192" y="765"/>
                  </a:moveTo>
                  <a:lnTo>
                    <a:pt x="764" y="192"/>
                  </a:lnTo>
                  <a:lnTo>
                    <a:pt x="1338" y="765"/>
                  </a:lnTo>
                  <a:lnTo>
                    <a:pt x="1197" y="904"/>
                  </a:lnTo>
                  <a:lnTo>
                    <a:pt x="1391" y="904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4"/>
                  </a:lnTo>
                  <a:lnTo>
                    <a:pt x="332" y="904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10093326" y="4910138"/>
              <a:ext cx="276225" cy="136525"/>
            </a:xfrm>
            <a:custGeom>
              <a:avLst/>
              <a:gdLst/>
              <a:ahLst/>
              <a:cxnLst/>
              <a:rect l="l" t="t" r="r" b="b"/>
              <a:pathLst>
                <a:path w="174" h="86" extrusionOk="0">
                  <a:moveTo>
                    <a:pt x="88" y="0"/>
                  </a:moveTo>
                  <a:lnTo>
                    <a:pt x="0" y="86"/>
                  </a:lnTo>
                  <a:lnTo>
                    <a:pt x="174" y="8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12915901" y="3608388"/>
              <a:ext cx="2428875" cy="1438275"/>
            </a:xfrm>
            <a:custGeom>
              <a:avLst/>
              <a:gdLst/>
              <a:ahLst/>
              <a:cxnLst/>
              <a:rect l="l" t="t" r="r" b="b"/>
              <a:pathLst>
                <a:path w="1530" h="906" extrusionOk="0">
                  <a:moveTo>
                    <a:pt x="192" y="765"/>
                  </a:moveTo>
                  <a:lnTo>
                    <a:pt x="764" y="194"/>
                  </a:lnTo>
                  <a:lnTo>
                    <a:pt x="1337" y="765"/>
                  </a:lnTo>
                  <a:lnTo>
                    <a:pt x="1196" y="906"/>
                  </a:lnTo>
                  <a:lnTo>
                    <a:pt x="1389" y="906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6"/>
                  </a:lnTo>
                  <a:lnTo>
                    <a:pt x="333" y="906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12692063" y="4906963"/>
              <a:ext cx="277813" cy="139700"/>
            </a:xfrm>
            <a:custGeom>
              <a:avLst/>
              <a:gdLst/>
              <a:ahLst/>
              <a:cxnLst/>
              <a:rect l="l" t="t" r="r" b="b"/>
              <a:pathLst>
                <a:path w="175" h="88" extrusionOk="0">
                  <a:moveTo>
                    <a:pt x="87" y="0"/>
                  </a:moveTo>
                  <a:lnTo>
                    <a:pt x="0" y="88"/>
                  </a:lnTo>
                  <a:lnTo>
                    <a:pt x="175" y="8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15286038" y="4906963"/>
              <a:ext cx="280988" cy="139700"/>
            </a:xfrm>
            <a:custGeom>
              <a:avLst/>
              <a:gdLst/>
              <a:ahLst/>
              <a:cxnLst/>
              <a:rect l="l" t="t" r="r" b="b"/>
              <a:pathLst>
                <a:path w="177" h="88" extrusionOk="0">
                  <a:moveTo>
                    <a:pt x="90" y="0"/>
                  </a:moveTo>
                  <a:lnTo>
                    <a:pt x="0" y="88"/>
                  </a:lnTo>
                  <a:lnTo>
                    <a:pt x="177" y="88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17376777" y="5046663"/>
              <a:ext cx="33338" cy="31750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0" y="0"/>
                  </a:moveTo>
                  <a:lnTo>
                    <a:pt x="0" y="20"/>
                  </a:ln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14235113" y="3175"/>
              <a:ext cx="2430463" cy="2120900"/>
            </a:xfrm>
            <a:custGeom>
              <a:avLst/>
              <a:gdLst/>
              <a:ahLst/>
              <a:cxnLst/>
              <a:rect l="l" t="t" r="r" b="b"/>
              <a:pathLst>
                <a:path w="1531" h="1336" extrusionOk="0">
                  <a:moveTo>
                    <a:pt x="0" y="571"/>
                  </a:moveTo>
                  <a:lnTo>
                    <a:pt x="765" y="1336"/>
                  </a:lnTo>
                  <a:lnTo>
                    <a:pt x="1531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5" y="1142"/>
                  </a:moveTo>
                  <a:lnTo>
                    <a:pt x="194" y="571"/>
                  </a:lnTo>
                  <a:lnTo>
                    <a:pt x="765" y="0"/>
                  </a:lnTo>
                  <a:lnTo>
                    <a:pt x="1339" y="571"/>
                  </a:lnTo>
                  <a:lnTo>
                    <a:pt x="765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11669713" y="3175"/>
              <a:ext cx="2432050" cy="2120900"/>
            </a:xfrm>
            <a:custGeom>
              <a:avLst/>
              <a:gdLst/>
              <a:ahLst/>
              <a:cxnLst/>
              <a:rect l="l" t="t" r="r" b="b"/>
              <a:pathLst>
                <a:path w="1532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2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4" y="571"/>
                  </a:lnTo>
                  <a:lnTo>
                    <a:pt x="766" y="0"/>
                  </a:lnTo>
                  <a:lnTo>
                    <a:pt x="1337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9104313" y="3175"/>
              <a:ext cx="2428875" cy="2120900"/>
            </a:xfrm>
            <a:custGeom>
              <a:avLst/>
              <a:gdLst/>
              <a:ahLst/>
              <a:cxnLst/>
              <a:rect l="l" t="t" r="r" b="b"/>
              <a:pathLst>
                <a:path w="1530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0" y="573"/>
                  </a:lnTo>
                  <a:lnTo>
                    <a:pt x="958" y="0"/>
                  </a:lnTo>
                  <a:lnTo>
                    <a:pt x="574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2" y="571"/>
                  </a:lnTo>
                  <a:lnTo>
                    <a:pt x="766" y="0"/>
                  </a:lnTo>
                  <a:lnTo>
                    <a:pt x="1338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22" name="Google Shape;522;p9"/>
          <p:cNvSpPr txBox="1">
            <a:spLocks noGrp="1"/>
          </p:cNvSpPr>
          <p:nvPr>
            <p:ph type="body" idx="1"/>
          </p:nvPr>
        </p:nvSpPr>
        <p:spPr>
          <a:xfrm>
            <a:off x="233075" y="543423"/>
            <a:ext cx="3119400" cy="5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ct val="100000"/>
              <a:buNone/>
            </a:pPr>
            <a:r>
              <a:rPr lang="en-US" sz="4800" b="1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HEALTH</a:t>
            </a:r>
            <a:endParaRPr/>
          </a:p>
        </p:txBody>
      </p:sp>
      <p:grpSp>
        <p:nvGrpSpPr>
          <p:cNvPr id="523" name="Google Shape;523;p9"/>
          <p:cNvGrpSpPr/>
          <p:nvPr/>
        </p:nvGrpSpPr>
        <p:grpSpPr>
          <a:xfrm>
            <a:off x="385478" y="1583676"/>
            <a:ext cx="7026529" cy="738900"/>
            <a:chOff x="879788" y="2401597"/>
            <a:chExt cx="7026529" cy="738900"/>
          </a:xfrm>
        </p:grpSpPr>
        <p:sp>
          <p:nvSpPr>
            <p:cNvPr id="524" name="Google Shape;524;p9"/>
            <p:cNvSpPr txBox="1"/>
            <p:nvPr/>
          </p:nvSpPr>
          <p:spPr>
            <a:xfrm>
              <a:off x="1610817" y="2401597"/>
              <a:ext cx="62955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507B20"/>
                  </a:solidFill>
                  <a:latin typeface="Arial"/>
                  <a:ea typeface="Arial"/>
                  <a:cs typeface="Arial"/>
                  <a:sym typeface="Arial"/>
                </a:rPr>
                <a:t>150,000 </a:t>
              </a:r>
              <a:r>
                <a:rPr lang="en-US" sz="1800" b="1" i="0" u="none" strike="noStrike" cap="none">
                  <a:solidFill>
                    <a:srgbClr val="5B5B5B"/>
                  </a:solidFill>
                  <a:latin typeface="Arial"/>
                  <a:ea typeface="Arial"/>
                  <a:cs typeface="Arial"/>
                  <a:sym typeface="Arial"/>
                </a:rPr>
                <a:t>PARTICIPANTS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5B5B5B"/>
                  </a:solidFill>
                  <a:latin typeface="Arial"/>
                  <a:ea typeface="Arial"/>
                  <a:cs typeface="Arial"/>
                  <a:sym typeface="Arial"/>
                </a:rPr>
                <a:t>Engages over 150,000 individuals annually through the African American Male Wellness Walk and the agency’s programming </a:t>
              </a:r>
              <a:endParaRPr sz="12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879788" y="2575288"/>
              <a:ext cx="368400" cy="369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526" name="Google Shape;526;p9"/>
            <p:cNvCxnSpPr/>
            <p:nvPr/>
          </p:nvCxnSpPr>
          <p:spPr>
            <a:xfrm rot="10800000">
              <a:off x="1038538" y="2768963"/>
              <a:ext cx="5334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527" name="Google Shape;527;p9"/>
          <p:cNvGrpSpPr/>
          <p:nvPr/>
        </p:nvGrpSpPr>
        <p:grpSpPr>
          <a:xfrm>
            <a:off x="385473" y="2349365"/>
            <a:ext cx="7059649" cy="554100"/>
            <a:chOff x="915988" y="3549787"/>
            <a:chExt cx="7059649" cy="554100"/>
          </a:xfrm>
        </p:grpSpPr>
        <p:sp>
          <p:nvSpPr>
            <p:cNvPr id="528" name="Google Shape;528;p9"/>
            <p:cNvSpPr txBox="1"/>
            <p:nvPr/>
          </p:nvSpPr>
          <p:spPr>
            <a:xfrm>
              <a:off x="1608137" y="3549787"/>
              <a:ext cx="6367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507B20"/>
                  </a:solidFill>
                  <a:latin typeface="Arial"/>
                  <a:ea typeface="Arial"/>
                  <a:cs typeface="Arial"/>
                  <a:sym typeface="Arial"/>
                </a:rPr>
                <a:t>16 CITIES </a:t>
              </a:r>
              <a:r>
                <a:rPr lang="en-US" sz="1800" b="1" i="0" u="none" strike="noStrike" cap="none">
                  <a:solidFill>
                    <a:srgbClr val="666666"/>
                  </a:solidFill>
                  <a:latin typeface="Arial"/>
                  <a:ea typeface="Arial"/>
                  <a:cs typeface="Arial"/>
                  <a:sym typeface="Arial"/>
                </a:rPr>
                <a:t>NATIONALLY</a:t>
              </a:r>
              <a:endParaRPr sz="14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5B5B5B"/>
                  </a:solidFill>
                  <a:latin typeface="Arial"/>
                  <a:ea typeface="Arial"/>
                  <a:cs typeface="Arial"/>
                  <a:sym typeface="Arial"/>
                </a:rPr>
                <a:t>Has a presence in over 16 cities across the United States  </a:t>
              </a:r>
              <a:endParaRPr sz="10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915988" y="3571875"/>
              <a:ext cx="368400" cy="369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530" name="Google Shape;530;p9"/>
            <p:cNvCxnSpPr/>
            <p:nvPr/>
          </p:nvCxnSpPr>
          <p:spPr>
            <a:xfrm rot="10800000">
              <a:off x="1074738" y="3748088"/>
              <a:ext cx="5334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531" name="Google Shape;531;p9"/>
          <p:cNvGrpSpPr/>
          <p:nvPr/>
        </p:nvGrpSpPr>
        <p:grpSpPr>
          <a:xfrm>
            <a:off x="385486" y="2925944"/>
            <a:ext cx="7401062" cy="554100"/>
            <a:chOff x="877113" y="4677421"/>
            <a:chExt cx="7401062" cy="554100"/>
          </a:xfrm>
        </p:grpSpPr>
        <p:sp>
          <p:nvSpPr>
            <p:cNvPr id="532" name="Google Shape;532;p9"/>
            <p:cNvSpPr txBox="1"/>
            <p:nvPr/>
          </p:nvSpPr>
          <p:spPr>
            <a:xfrm>
              <a:off x="1629575" y="4677421"/>
              <a:ext cx="66486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1" i="0" u="none" strike="noStrike" cap="none">
                  <a:solidFill>
                    <a:srgbClr val="507B20"/>
                  </a:solidFill>
                  <a:latin typeface="Arial"/>
                  <a:ea typeface="Arial"/>
                  <a:cs typeface="Arial"/>
                  <a:sym typeface="Arial"/>
                </a:rPr>
                <a:t>10,000 </a:t>
              </a:r>
              <a:r>
                <a:rPr lang="en-US" sz="1800" b="1" i="0" u="none" strike="noStrike" cap="none">
                  <a:solidFill>
                    <a:srgbClr val="5B5B5B"/>
                  </a:solidFill>
                  <a:latin typeface="Arial"/>
                  <a:ea typeface="Arial"/>
                  <a:cs typeface="Arial"/>
                  <a:sym typeface="Arial"/>
                </a:rPr>
                <a:t>SCREENINGS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rgbClr val="5B5B5B"/>
                  </a:solidFill>
                  <a:latin typeface="Arial"/>
                  <a:ea typeface="Arial"/>
                  <a:cs typeface="Arial"/>
                  <a:sym typeface="Arial"/>
                </a:rPr>
                <a:t>Performs over 10,000 health screenings annually</a:t>
              </a:r>
              <a:endParaRPr sz="1200" b="1">
                <a:solidFill>
                  <a:srgbClr val="5B5B5B"/>
                </a:solidFill>
              </a:endParaRPr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877113" y="4757950"/>
              <a:ext cx="368400" cy="36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534" name="Google Shape;534;p9"/>
            <p:cNvCxnSpPr/>
            <p:nvPr/>
          </p:nvCxnSpPr>
          <p:spPr>
            <a:xfrm rot="10800000">
              <a:off x="1035863" y="4935750"/>
              <a:ext cx="5334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535" name="Google Shape;535;p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5163" r="5163"/>
          <a:stretch/>
        </p:blipFill>
        <p:spPr>
          <a:xfrm>
            <a:off x="8250900" y="902192"/>
            <a:ext cx="3640508" cy="4976896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9"/>
          <p:cNvSpPr/>
          <p:nvPr/>
        </p:nvSpPr>
        <p:spPr>
          <a:xfrm>
            <a:off x="11505646" y="893543"/>
            <a:ext cx="385762" cy="384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7" name="Google Shape;537;p9"/>
          <p:cNvSpPr/>
          <p:nvPr/>
        </p:nvSpPr>
        <p:spPr>
          <a:xfrm>
            <a:off x="10882984" y="3173853"/>
            <a:ext cx="252413" cy="250825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sx="99000" sy="99000" algn="ctr" rotWithShape="0">
              <a:srgbClr val="000000">
                <a:alpha val="1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38" name="Google Shape;538;p9"/>
          <p:cNvCxnSpPr/>
          <p:nvPr/>
        </p:nvCxnSpPr>
        <p:spPr>
          <a:xfrm flipH="1">
            <a:off x="10255181" y="3572998"/>
            <a:ext cx="640682" cy="2351906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539" name="Google Shape;539;p9"/>
          <p:cNvSpPr txBox="1"/>
          <p:nvPr/>
        </p:nvSpPr>
        <p:spPr>
          <a:xfrm>
            <a:off x="8573648" y="5985977"/>
            <a:ext cx="2787659" cy="29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COMMUNITY HEALTH SCREENINGS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0" name="Google Shape;540;p9"/>
          <p:cNvCxnSpPr/>
          <p:nvPr/>
        </p:nvCxnSpPr>
        <p:spPr>
          <a:xfrm flipH="1">
            <a:off x="10253012" y="5467721"/>
            <a:ext cx="145447" cy="518255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541" name="Google Shape;541;p9"/>
          <p:cNvSpPr txBox="1"/>
          <p:nvPr/>
        </p:nvSpPr>
        <p:spPr>
          <a:xfrm>
            <a:off x="256574" y="141573"/>
            <a:ext cx="4694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1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WE BUILD PEOPLE IN…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9"/>
          <p:cNvSpPr txBox="1"/>
          <p:nvPr/>
        </p:nvSpPr>
        <p:spPr>
          <a:xfrm>
            <a:off x="256576" y="1260927"/>
            <a:ext cx="469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800" b="1" i="1" u="none" strike="noStrike" cap="none">
                <a:solidFill>
                  <a:srgbClr val="3B3B3B"/>
                </a:solidFill>
                <a:latin typeface="Arial"/>
                <a:ea typeface="Arial"/>
                <a:cs typeface="Arial"/>
                <a:sym typeface="Arial"/>
              </a:rPr>
              <a:t>Our health initiatives </a:t>
            </a:r>
            <a:endParaRPr sz="1200" b="0" i="0" u="none" strike="noStrike" cap="none">
              <a:solidFill>
                <a:srgbClr val="3B3B3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3" name="Google Shape;543;p9"/>
          <p:cNvPicPr preferRelativeResize="0"/>
          <p:nvPr/>
        </p:nvPicPr>
        <p:blipFill rotWithShape="1">
          <a:blip r:embed="rId4">
            <a:alphaModFix/>
          </a:blip>
          <a:srcRect t="33369" r="5946" b="36260"/>
          <a:stretch/>
        </p:blipFill>
        <p:spPr>
          <a:xfrm>
            <a:off x="10432820" y="141564"/>
            <a:ext cx="1458569" cy="470988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9"/>
          <p:cNvSpPr/>
          <p:nvPr/>
        </p:nvSpPr>
        <p:spPr>
          <a:xfrm>
            <a:off x="93050" y="4994375"/>
            <a:ext cx="7715100" cy="1750500"/>
          </a:xfrm>
          <a:prstGeom prst="rect">
            <a:avLst/>
          </a:prstGeom>
          <a:gradFill>
            <a:gsLst>
              <a:gs pos="0">
                <a:srgbClr val="6BA42C">
                  <a:alpha val="16470"/>
                </a:srgbClr>
              </a:gs>
              <a:gs pos="100000">
                <a:schemeClr val="accent2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45" name="Google Shape;545;p9"/>
          <p:cNvSpPr txBox="1"/>
          <p:nvPr/>
        </p:nvSpPr>
        <p:spPr>
          <a:xfrm>
            <a:off x="80145" y="5064413"/>
            <a:ext cx="28425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KEY PARTNERS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Caresource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Abbott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Meijer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Wright Patt Credit Union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Franklin County Public </a:t>
            </a:r>
            <a:r>
              <a:rPr lang="en-US" sz="1200" b="1">
                <a:solidFill>
                  <a:schemeClr val="lt1"/>
                </a:solidFill>
              </a:rPr>
              <a:t>H</a:t>
            </a: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ealth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Franklin County Commissioners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9"/>
          <p:cNvSpPr/>
          <p:nvPr/>
        </p:nvSpPr>
        <p:spPr>
          <a:xfrm>
            <a:off x="2770253" y="5269480"/>
            <a:ext cx="6096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Equitas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Big Lots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Cigna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Covermymeds</a:t>
            </a: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Columbus Parks and Recreation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Franklin County Department of Jobs and </a:t>
            </a:r>
            <a:r>
              <a:rPr lang="en-US" sz="1200" b="1">
                <a:solidFill>
                  <a:schemeClr val="lt1"/>
                </a:solidFill>
              </a:rPr>
              <a:t>F</a:t>
            </a: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amily Services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7" name="Google Shape;547;p9"/>
          <p:cNvGrpSpPr/>
          <p:nvPr/>
        </p:nvGrpSpPr>
        <p:grpSpPr>
          <a:xfrm>
            <a:off x="385485" y="3617565"/>
            <a:ext cx="692150" cy="369900"/>
            <a:chOff x="915988" y="3800475"/>
            <a:chExt cx="692150" cy="369900"/>
          </a:xfrm>
        </p:grpSpPr>
        <p:sp>
          <p:nvSpPr>
            <p:cNvPr id="548" name="Google Shape;548;p9"/>
            <p:cNvSpPr/>
            <p:nvPr/>
          </p:nvSpPr>
          <p:spPr>
            <a:xfrm>
              <a:off x="915988" y="3800475"/>
              <a:ext cx="368400" cy="369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549" name="Google Shape;549;p9"/>
            <p:cNvCxnSpPr/>
            <p:nvPr/>
          </p:nvCxnSpPr>
          <p:spPr>
            <a:xfrm rot="10800000">
              <a:off x="1074738" y="3976688"/>
              <a:ext cx="5334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550" name="Google Shape;550;p9"/>
          <p:cNvGrpSpPr/>
          <p:nvPr/>
        </p:nvGrpSpPr>
        <p:grpSpPr>
          <a:xfrm>
            <a:off x="385485" y="4203928"/>
            <a:ext cx="692150" cy="369900"/>
            <a:chOff x="915988" y="3800475"/>
            <a:chExt cx="692150" cy="369900"/>
          </a:xfrm>
        </p:grpSpPr>
        <p:sp>
          <p:nvSpPr>
            <p:cNvPr id="551" name="Google Shape;551;p9"/>
            <p:cNvSpPr/>
            <p:nvPr/>
          </p:nvSpPr>
          <p:spPr>
            <a:xfrm>
              <a:off x="915988" y="3800475"/>
              <a:ext cx="368400" cy="369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552" name="Google Shape;552;p9"/>
            <p:cNvCxnSpPr/>
            <p:nvPr/>
          </p:nvCxnSpPr>
          <p:spPr>
            <a:xfrm rot="10800000">
              <a:off x="1074738" y="3976688"/>
              <a:ext cx="5334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553" name="Google Shape;553;p9"/>
          <p:cNvSpPr txBox="1"/>
          <p:nvPr/>
        </p:nvSpPr>
        <p:spPr>
          <a:xfrm>
            <a:off x="1109350" y="3981625"/>
            <a:ext cx="69732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F8626"/>
                </a:solidFill>
              </a:rPr>
              <a:t>15</a:t>
            </a:r>
            <a:r>
              <a:rPr lang="en-US" sz="1800" b="1">
                <a:solidFill>
                  <a:srgbClr val="666666"/>
                </a:solidFill>
              </a:rPr>
              <a:t> HOSPITAL NETWORKS</a:t>
            </a:r>
            <a:endParaRPr sz="1200" b="1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B5B5B"/>
                </a:solidFill>
              </a:rPr>
              <a:t>Works with 15 of the nation's largest hospital networks : New Orleans East Hospital  </a:t>
            </a:r>
            <a:endParaRPr sz="1200" b="1">
              <a:solidFill>
                <a:srgbClr val="5B5B5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5B5B5B"/>
                </a:solidFill>
              </a:rPr>
              <a:t>New Orleans , Novant Health Hospital - Charlotte, Howard University Hospital - DC , Wayne State University Hospital - Detroit , Mercy Health Hospital - Youngstown, Toledo, Cincinnati</a:t>
            </a:r>
            <a:endParaRPr sz="1200" b="1">
              <a:solidFill>
                <a:srgbClr val="5B5B5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4" name="Google Shape;554;p9"/>
          <p:cNvSpPr txBox="1"/>
          <p:nvPr/>
        </p:nvSpPr>
        <p:spPr>
          <a:xfrm>
            <a:off x="1116500" y="3440200"/>
            <a:ext cx="6691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800" b="1">
                <a:solidFill>
                  <a:schemeClr val="accent2"/>
                </a:solidFill>
              </a:rPr>
              <a:t>100 </a:t>
            </a:r>
            <a:r>
              <a:rPr lang="en-US" sz="1800" b="1">
                <a:solidFill>
                  <a:srgbClr val="666666"/>
                </a:solidFill>
              </a:rPr>
              <a:t>PHYSICIANS</a:t>
            </a:r>
            <a:r>
              <a:rPr lang="en-US" sz="1200" b="1">
                <a:solidFill>
                  <a:srgbClr val="666666"/>
                </a:solidFill>
              </a:rPr>
              <a:t> </a:t>
            </a:r>
            <a:endParaRPr sz="1200" b="1"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>
                <a:solidFill>
                  <a:srgbClr val="5B5B5B"/>
                </a:solidFill>
              </a:rPr>
              <a:t>Supported by over 100 African American physicians across the nation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" name="Google Shape;559;p10"/>
          <p:cNvGrpSpPr/>
          <p:nvPr/>
        </p:nvGrpSpPr>
        <p:grpSpPr>
          <a:xfrm>
            <a:off x="23391" y="-59975"/>
            <a:ext cx="12317133" cy="6937062"/>
            <a:chOff x="8393113" y="0"/>
            <a:chExt cx="9017001" cy="5078413"/>
          </a:xfrm>
        </p:grpSpPr>
        <p:sp>
          <p:nvSpPr>
            <p:cNvPr id="560" name="Google Shape;560;p10"/>
            <p:cNvSpPr/>
            <p:nvPr/>
          </p:nvSpPr>
          <p:spPr>
            <a:xfrm>
              <a:off x="10317163" y="1016000"/>
              <a:ext cx="2432050" cy="2425700"/>
            </a:xfrm>
            <a:custGeom>
              <a:avLst/>
              <a:gdLst/>
              <a:ahLst/>
              <a:cxnLst/>
              <a:rect l="l" t="t" r="r" b="b"/>
              <a:pathLst>
                <a:path w="1532" h="1528" extrusionOk="0">
                  <a:moveTo>
                    <a:pt x="766" y="1528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28"/>
                  </a:lnTo>
                  <a:close/>
                  <a:moveTo>
                    <a:pt x="194" y="765"/>
                  </a:moveTo>
                  <a:lnTo>
                    <a:pt x="766" y="1336"/>
                  </a:lnTo>
                  <a:lnTo>
                    <a:pt x="1338" y="765"/>
                  </a:lnTo>
                  <a:lnTo>
                    <a:pt x="766" y="192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9017001" y="2314575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3"/>
                  </a:lnTo>
                  <a:lnTo>
                    <a:pt x="766" y="0"/>
                  </a:lnTo>
                  <a:lnTo>
                    <a:pt x="1532" y="763"/>
                  </a:lnTo>
                  <a:lnTo>
                    <a:pt x="766" y="1529"/>
                  </a:lnTo>
                  <a:close/>
                  <a:moveTo>
                    <a:pt x="194" y="763"/>
                  </a:moveTo>
                  <a:lnTo>
                    <a:pt x="766" y="1336"/>
                  </a:lnTo>
                  <a:lnTo>
                    <a:pt x="1338" y="763"/>
                  </a:lnTo>
                  <a:lnTo>
                    <a:pt x="766" y="192"/>
                  </a:lnTo>
                  <a:lnTo>
                    <a:pt x="194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12915901" y="1012825"/>
              <a:ext cx="2430463" cy="2428875"/>
            </a:xfrm>
            <a:custGeom>
              <a:avLst/>
              <a:gdLst/>
              <a:ahLst/>
              <a:cxnLst/>
              <a:rect l="l" t="t" r="r" b="b"/>
              <a:pathLst>
                <a:path w="1531" h="1530" extrusionOk="0">
                  <a:moveTo>
                    <a:pt x="765" y="1530"/>
                  </a:moveTo>
                  <a:lnTo>
                    <a:pt x="0" y="765"/>
                  </a:lnTo>
                  <a:lnTo>
                    <a:pt x="765" y="0"/>
                  </a:lnTo>
                  <a:lnTo>
                    <a:pt x="1531" y="765"/>
                  </a:lnTo>
                  <a:lnTo>
                    <a:pt x="765" y="1530"/>
                  </a:lnTo>
                  <a:close/>
                  <a:moveTo>
                    <a:pt x="194" y="765"/>
                  </a:moveTo>
                  <a:lnTo>
                    <a:pt x="765" y="1338"/>
                  </a:lnTo>
                  <a:lnTo>
                    <a:pt x="1337" y="765"/>
                  </a:lnTo>
                  <a:lnTo>
                    <a:pt x="765" y="194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11614151" y="2311400"/>
              <a:ext cx="2432050" cy="2430463"/>
            </a:xfrm>
            <a:custGeom>
              <a:avLst/>
              <a:gdLst/>
              <a:ahLst/>
              <a:cxnLst/>
              <a:rect l="l" t="t" r="r" b="b"/>
              <a:pathLst>
                <a:path w="1532" h="1531" extrusionOk="0">
                  <a:moveTo>
                    <a:pt x="766" y="1531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31"/>
                  </a:lnTo>
                  <a:close/>
                  <a:moveTo>
                    <a:pt x="195" y="765"/>
                  </a:moveTo>
                  <a:lnTo>
                    <a:pt x="766" y="1337"/>
                  </a:lnTo>
                  <a:lnTo>
                    <a:pt x="1338" y="765"/>
                  </a:lnTo>
                  <a:lnTo>
                    <a:pt x="766" y="194"/>
                  </a:lnTo>
                  <a:lnTo>
                    <a:pt x="195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14212888" y="2311400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4"/>
                  </a:lnTo>
                  <a:lnTo>
                    <a:pt x="766" y="0"/>
                  </a:lnTo>
                  <a:lnTo>
                    <a:pt x="1532" y="764"/>
                  </a:lnTo>
                  <a:lnTo>
                    <a:pt x="766" y="1529"/>
                  </a:lnTo>
                  <a:close/>
                  <a:moveTo>
                    <a:pt x="194" y="764"/>
                  </a:moveTo>
                  <a:lnTo>
                    <a:pt x="766" y="1337"/>
                  </a:lnTo>
                  <a:lnTo>
                    <a:pt x="1338" y="764"/>
                  </a:lnTo>
                  <a:lnTo>
                    <a:pt x="766" y="193"/>
                  </a:lnTo>
                  <a:lnTo>
                    <a:pt x="194" y="76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15886113" y="3175"/>
              <a:ext cx="1490663" cy="841375"/>
            </a:xfrm>
            <a:custGeom>
              <a:avLst/>
              <a:gdLst/>
              <a:ahLst/>
              <a:cxnLst/>
              <a:rect l="l" t="t" r="r" b="b"/>
              <a:pathLst>
                <a:path w="939" h="530" extrusionOk="0">
                  <a:moveTo>
                    <a:pt x="869" y="0"/>
                  </a:moveTo>
                  <a:lnTo>
                    <a:pt x="531" y="338"/>
                  </a:lnTo>
                  <a:lnTo>
                    <a:pt x="194" y="0"/>
                  </a:lnTo>
                  <a:lnTo>
                    <a:pt x="0" y="0"/>
                  </a:lnTo>
                  <a:lnTo>
                    <a:pt x="531" y="530"/>
                  </a:lnTo>
                  <a:lnTo>
                    <a:pt x="939" y="123"/>
                  </a:lnTo>
                  <a:lnTo>
                    <a:pt x="939" y="0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16813213" y="365125"/>
              <a:ext cx="563563" cy="1127125"/>
            </a:xfrm>
            <a:custGeom>
              <a:avLst/>
              <a:gdLst/>
              <a:ahLst/>
              <a:cxnLst/>
              <a:rect l="l" t="t" r="r" b="b"/>
              <a:pathLst>
                <a:path w="355" h="710" extrusionOk="0">
                  <a:moveTo>
                    <a:pt x="192" y="355"/>
                  </a:moveTo>
                  <a:lnTo>
                    <a:pt x="355" y="192"/>
                  </a:lnTo>
                  <a:lnTo>
                    <a:pt x="355" y="0"/>
                  </a:lnTo>
                  <a:lnTo>
                    <a:pt x="0" y="355"/>
                  </a:lnTo>
                  <a:lnTo>
                    <a:pt x="355" y="710"/>
                  </a:lnTo>
                  <a:lnTo>
                    <a:pt x="355" y="518"/>
                  </a:lnTo>
                  <a:lnTo>
                    <a:pt x="192" y="35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15513052" y="1012825"/>
              <a:ext cx="1863725" cy="2428875"/>
            </a:xfrm>
            <a:custGeom>
              <a:avLst/>
              <a:gdLst/>
              <a:ahLst/>
              <a:cxnLst/>
              <a:rect l="l" t="t" r="r" b="b"/>
              <a:pathLst>
                <a:path w="1174" h="1530" extrusionOk="0">
                  <a:moveTo>
                    <a:pt x="766" y="1336"/>
                  </a:moveTo>
                  <a:lnTo>
                    <a:pt x="192" y="765"/>
                  </a:lnTo>
                  <a:lnTo>
                    <a:pt x="766" y="192"/>
                  </a:lnTo>
                  <a:lnTo>
                    <a:pt x="1174" y="602"/>
                  </a:lnTo>
                  <a:lnTo>
                    <a:pt x="1174" y="408"/>
                  </a:lnTo>
                  <a:lnTo>
                    <a:pt x="766" y="0"/>
                  </a:lnTo>
                  <a:lnTo>
                    <a:pt x="0" y="765"/>
                  </a:lnTo>
                  <a:lnTo>
                    <a:pt x="766" y="1530"/>
                  </a:lnTo>
                  <a:lnTo>
                    <a:pt x="1174" y="1120"/>
                  </a:lnTo>
                  <a:lnTo>
                    <a:pt x="1174" y="928"/>
                  </a:lnTo>
                  <a:lnTo>
                    <a:pt x="766" y="1336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16810038" y="2957513"/>
              <a:ext cx="566738" cy="1133475"/>
            </a:xfrm>
            <a:custGeom>
              <a:avLst/>
              <a:gdLst/>
              <a:ahLst/>
              <a:cxnLst/>
              <a:rect l="l" t="t" r="r" b="b"/>
              <a:pathLst>
                <a:path w="357" h="714" extrusionOk="0">
                  <a:moveTo>
                    <a:pt x="194" y="357"/>
                  </a:moveTo>
                  <a:lnTo>
                    <a:pt x="357" y="194"/>
                  </a:lnTo>
                  <a:lnTo>
                    <a:pt x="357" y="0"/>
                  </a:lnTo>
                  <a:lnTo>
                    <a:pt x="0" y="357"/>
                  </a:lnTo>
                  <a:lnTo>
                    <a:pt x="357" y="714"/>
                  </a:lnTo>
                  <a:lnTo>
                    <a:pt x="357" y="520"/>
                  </a:lnTo>
                  <a:lnTo>
                    <a:pt x="194" y="357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15513052" y="3608388"/>
              <a:ext cx="1863725" cy="1438275"/>
            </a:xfrm>
            <a:custGeom>
              <a:avLst/>
              <a:gdLst/>
              <a:ahLst/>
              <a:cxnLst/>
              <a:rect l="l" t="t" r="r" b="b"/>
              <a:pathLst>
                <a:path w="1174" h="906" extrusionOk="0">
                  <a:moveTo>
                    <a:pt x="192" y="763"/>
                  </a:moveTo>
                  <a:lnTo>
                    <a:pt x="764" y="192"/>
                  </a:lnTo>
                  <a:lnTo>
                    <a:pt x="1174" y="602"/>
                  </a:lnTo>
                  <a:lnTo>
                    <a:pt x="1174" y="410"/>
                  </a:lnTo>
                  <a:lnTo>
                    <a:pt x="764" y="0"/>
                  </a:lnTo>
                  <a:lnTo>
                    <a:pt x="0" y="763"/>
                  </a:lnTo>
                  <a:lnTo>
                    <a:pt x="141" y="906"/>
                  </a:lnTo>
                  <a:lnTo>
                    <a:pt x="335" y="906"/>
                  </a:lnTo>
                  <a:lnTo>
                    <a:pt x="192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8393113" y="474663"/>
              <a:ext cx="460375" cy="917575"/>
            </a:xfrm>
            <a:custGeom>
              <a:avLst/>
              <a:gdLst/>
              <a:ahLst/>
              <a:cxnLst/>
              <a:rect l="l" t="t" r="r" b="b"/>
              <a:pathLst>
                <a:path w="290" h="578" extrusionOk="0">
                  <a:moveTo>
                    <a:pt x="96" y="289"/>
                  </a:moveTo>
                  <a:lnTo>
                    <a:pt x="0" y="385"/>
                  </a:lnTo>
                  <a:lnTo>
                    <a:pt x="0" y="578"/>
                  </a:lnTo>
                  <a:lnTo>
                    <a:pt x="290" y="289"/>
                  </a:lnTo>
                  <a:lnTo>
                    <a:pt x="0" y="0"/>
                  </a:lnTo>
                  <a:lnTo>
                    <a:pt x="0" y="193"/>
                  </a:lnTo>
                  <a:lnTo>
                    <a:pt x="96" y="28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8393113" y="1016000"/>
              <a:ext cx="1757363" cy="2428875"/>
            </a:xfrm>
            <a:custGeom>
              <a:avLst/>
              <a:gdLst/>
              <a:ahLst/>
              <a:cxnLst/>
              <a:rect l="l" t="t" r="r" b="b"/>
              <a:pathLst>
                <a:path w="1107" h="1530" extrusionOk="0">
                  <a:moveTo>
                    <a:pt x="342" y="194"/>
                  </a:moveTo>
                  <a:lnTo>
                    <a:pt x="913" y="765"/>
                  </a:lnTo>
                  <a:lnTo>
                    <a:pt x="342" y="1336"/>
                  </a:lnTo>
                  <a:lnTo>
                    <a:pt x="0" y="995"/>
                  </a:lnTo>
                  <a:lnTo>
                    <a:pt x="0" y="1189"/>
                  </a:lnTo>
                  <a:lnTo>
                    <a:pt x="342" y="1530"/>
                  </a:lnTo>
                  <a:lnTo>
                    <a:pt x="1107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5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8393113" y="3071813"/>
              <a:ext cx="457200" cy="914400"/>
            </a:xfrm>
            <a:custGeom>
              <a:avLst/>
              <a:gdLst/>
              <a:ahLst/>
              <a:cxnLst/>
              <a:rect l="l" t="t" r="r" b="b"/>
              <a:pathLst>
                <a:path w="288" h="576" extrusionOk="0">
                  <a:moveTo>
                    <a:pt x="96" y="288"/>
                  </a:moveTo>
                  <a:lnTo>
                    <a:pt x="0" y="383"/>
                  </a:lnTo>
                  <a:lnTo>
                    <a:pt x="0" y="576"/>
                  </a:lnTo>
                  <a:lnTo>
                    <a:pt x="288" y="288"/>
                  </a:lnTo>
                  <a:lnTo>
                    <a:pt x="0" y="0"/>
                  </a:lnTo>
                  <a:lnTo>
                    <a:pt x="0" y="192"/>
                  </a:lnTo>
                  <a:lnTo>
                    <a:pt x="96" y="288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10688638" y="3175"/>
              <a:ext cx="1692275" cy="844550"/>
            </a:xfrm>
            <a:custGeom>
              <a:avLst/>
              <a:gdLst/>
              <a:ahLst/>
              <a:cxnLst/>
              <a:rect l="l" t="t" r="r" b="b"/>
              <a:pathLst>
                <a:path w="1066" h="532" extrusionOk="0">
                  <a:moveTo>
                    <a:pt x="532" y="339"/>
                  </a:moveTo>
                  <a:lnTo>
                    <a:pt x="192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6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13285788" y="3175"/>
              <a:ext cx="1690688" cy="844550"/>
            </a:xfrm>
            <a:custGeom>
              <a:avLst/>
              <a:gdLst/>
              <a:ahLst/>
              <a:cxnLst/>
              <a:rect l="l" t="t" r="r" b="b"/>
              <a:pathLst>
                <a:path w="1065" h="532" extrusionOk="0">
                  <a:moveTo>
                    <a:pt x="532" y="339"/>
                  </a:moveTo>
                  <a:lnTo>
                    <a:pt x="194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5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8393113" y="3175"/>
              <a:ext cx="1390650" cy="846138"/>
            </a:xfrm>
            <a:custGeom>
              <a:avLst/>
              <a:gdLst/>
              <a:ahLst/>
              <a:cxnLst/>
              <a:rect l="l" t="t" r="r" b="b"/>
              <a:pathLst>
                <a:path w="876" h="533" extrusionOk="0">
                  <a:moveTo>
                    <a:pt x="342" y="339"/>
                  </a:moveTo>
                  <a:lnTo>
                    <a:pt x="342" y="339"/>
                  </a:lnTo>
                  <a:lnTo>
                    <a:pt x="342" y="33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90"/>
                  </a:lnTo>
                  <a:lnTo>
                    <a:pt x="342" y="533"/>
                  </a:lnTo>
                  <a:lnTo>
                    <a:pt x="876" y="0"/>
                  </a:lnTo>
                  <a:lnTo>
                    <a:pt x="683" y="0"/>
                  </a:lnTo>
                  <a:lnTo>
                    <a:pt x="34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8396288" y="3175"/>
              <a:ext cx="539750" cy="538163"/>
            </a:xfrm>
            <a:custGeom>
              <a:avLst/>
              <a:gdLst/>
              <a:ahLst/>
              <a:cxnLst/>
              <a:rect l="l" t="t" r="r" b="b"/>
              <a:pathLst>
                <a:path w="340" h="339" extrusionOk="0">
                  <a:moveTo>
                    <a:pt x="0" y="0"/>
                  </a:moveTo>
                  <a:lnTo>
                    <a:pt x="340" y="339"/>
                  </a:lnTo>
                  <a:lnTo>
                    <a:pt x="340" y="3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8393113" y="3611563"/>
              <a:ext cx="1755775" cy="1435100"/>
            </a:xfrm>
            <a:custGeom>
              <a:avLst/>
              <a:gdLst/>
              <a:ahLst/>
              <a:cxnLst/>
              <a:rect l="l" t="t" r="r" b="b"/>
              <a:pathLst>
                <a:path w="1106" h="904" extrusionOk="0">
                  <a:moveTo>
                    <a:pt x="342" y="194"/>
                  </a:moveTo>
                  <a:lnTo>
                    <a:pt x="913" y="765"/>
                  </a:lnTo>
                  <a:lnTo>
                    <a:pt x="774" y="904"/>
                  </a:lnTo>
                  <a:lnTo>
                    <a:pt x="967" y="904"/>
                  </a:lnTo>
                  <a:lnTo>
                    <a:pt x="1106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3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10317163" y="3611563"/>
              <a:ext cx="2428875" cy="1435100"/>
            </a:xfrm>
            <a:custGeom>
              <a:avLst/>
              <a:gdLst/>
              <a:ahLst/>
              <a:cxnLst/>
              <a:rect l="l" t="t" r="r" b="b"/>
              <a:pathLst>
                <a:path w="1530" h="904" extrusionOk="0">
                  <a:moveTo>
                    <a:pt x="192" y="765"/>
                  </a:moveTo>
                  <a:lnTo>
                    <a:pt x="764" y="192"/>
                  </a:lnTo>
                  <a:lnTo>
                    <a:pt x="1338" y="765"/>
                  </a:lnTo>
                  <a:lnTo>
                    <a:pt x="1197" y="904"/>
                  </a:lnTo>
                  <a:lnTo>
                    <a:pt x="1391" y="904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4"/>
                  </a:lnTo>
                  <a:lnTo>
                    <a:pt x="332" y="904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10093326" y="4910138"/>
              <a:ext cx="276225" cy="136525"/>
            </a:xfrm>
            <a:custGeom>
              <a:avLst/>
              <a:gdLst/>
              <a:ahLst/>
              <a:cxnLst/>
              <a:rect l="l" t="t" r="r" b="b"/>
              <a:pathLst>
                <a:path w="174" h="86" extrusionOk="0">
                  <a:moveTo>
                    <a:pt x="88" y="0"/>
                  </a:moveTo>
                  <a:lnTo>
                    <a:pt x="0" y="86"/>
                  </a:lnTo>
                  <a:lnTo>
                    <a:pt x="174" y="8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12915901" y="3608388"/>
              <a:ext cx="2428875" cy="1438275"/>
            </a:xfrm>
            <a:custGeom>
              <a:avLst/>
              <a:gdLst/>
              <a:ahLst/>
              <a:cxnLst/>
              <a:rect l="l" t="t" r="r" b="b"/>
              <a:pathLst>
                <a:path w="1530" h="906" extrusionOk="0">
                  <a:moveTo>
                    <a:pt x="192" y="765"/>
                  </a:moveTo>
                  <a:lnTo>
                    <a:pt x="764" y="194"/>
                  </a:lnTo>
                  <a:lnTo>
                    <a:pt x="1337" y="765"/>
                  </a:lnTo>
                  <a:lnTo>
                    <a:pt x="1196" y="906"/>
                  </a:lnTo>
                  <a:lnTo>
                    <a:pt x="1389" y="906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6"/>
                  </a:lnTo>
                  <a:lnTo>
                    <a:pt x="333" y="906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12692063" y="4906963"/>
              <a:ext cx="277813" cy="139700"/>
            </a:xfrm>
            <a:custGeom>
              <a:avLst/>
              <a:gdLst/>
              <a:ahLst/>
              <a:cxnLst/>
              <a:rect l="l" t="t" r="r" b="b"/>
              <a:pathLst>
                <a:path w="175" h="88" extrusionOk="0">
                  <a:moveTo>
                    <a:pt x="87" y="0"/>
                  </a:moveTo>
                  <a:lnTo>
                    <a:pt x="0" y="88"/>
                  </a:lnTo>
                  <a:lnTo>
                    <a:pt x="175" y="8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15286038" y="4906963"/>
              <a:ext cx="280988" cy="139700"/>
            </a:xfrm>
            <a:custGeom>
              <a:avLst/>
              <a:gdLst/>
              <a:ahLst/>
              <a:cxnLst/>
              <a:rect l="l" t="t" r="r" b="b"/>
              <a:pathLst>
                <a:path w="177" h="88" extrusionOk="0">
                  <a:moveTo>
                    <a:pt x="90" y="0"/>
                  </a:moveTo>
                  <a:lnTo>
                    <a:pt x="0" y="88"/>
                  </a:lnTo>
                  <a:lnTo>
                    <a:pt x="177" y="88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17376777" y="5046663"/>
              <a:ext cx="33338" cy="31750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0" y="0"/>
                  </a:moveTo>
                  <a:lnTo>
                    <a:pt x="0" y="20"/>
                  </a:ln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14235113" y="3175"/>
              <a:ext cx="2430463" cy="2120900"/>
            </a:xfrm>
            <a:custGeom>
              <a:avLst/>
              <a:gdLst/>
              <a:ahLst/>
              <a:cxnLst/>
              <a:rect l="l" t="t" r="r" b="b"/>
              <a:pathLst>
                <a:path w="1531" h="1336" extrusionOk="0">
                  <a:moveTo>
                    <a:pt x="0" y="571"/>
                  </a:moveTo>
                  <a:lnTo>
                    <a:pt x="765" y="1336"/>
                  </a:lnTo>
                  <a:lnTo>
                    <a:pt x="1531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5" y="1142"/>
                  </a:moveTo>
                  <a:lnTo>
                    <a:pt x="194" y="571"/>
                  </a:lnTo>
                  <a:lnTo>
                    <a:pt x="765" y="0"/>
                  </a:lnTo>
                  <a:lnTo>
                    <a:pt x="1339" y="571"/>
                  </a:lnTo>
                  <a:lnTo>
                    <a:pt x="765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11669713" y="3175"/>
              <a:ext cx="2432050" cy="2120900"/>
            </a:xfrm>
            <a:custGeom>
              <a:avLst/>
              <a:gdLst/>
              <a:ahLst/>
              <a:cxnLst/>
              <a:rect l="l" t="t" r="r" b="b"/>
              <a:pathLst>
                <a:path w="1532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2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4" y="571"/>
                  </a:lnTo>
                  <a:lnTo>
                    <a:pt x="766" y="0"/>
                  </a:lnTo>
                  <a:lnTo>
                    <a:pt x="1337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8" name="Google Shape;588;p10"/>
            <p:cNvSpPr/>
            <p:nvPr/>
          </p:nvSpPr>
          <p:spPr>
            <a:xfrm>
              <a:off x="9104313" y="3175"/>
              <a:ext cx="2428875" cy="2120900"/>
            </a:xfrm>
            <a:custGeom>
              <a:avLst/>
              <a:gdLst/>
              <a:ahLst/>
              <a:cxnLst/>
              <a:rect l="l" t="t" r="r" b="b"/>
              <a:pathLst>
                <a:path w="1530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0" y="573"/>
                  </a:lnTo>
                  <a:lnTo>
                    <a:pt x="958" y="0"/>
                  </a:lnTo>
                  <a:lnTo>
                    <a:pt x="574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2" y="571"/>
                  </a:lnTo>
                  <a:lnTo>
                    <a:pt x="766" y="0"/>
                  </a:lnTo>
                  <a:lnTo>
                    <a:pt x="1338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589" name="Google Shape;589;p10"/>
          <p:cNvSpPr/>
          <p:nvPr/>
        </p:nvSpPr>
        <p:spPr>
          <a:xfrm>
            <a:off x="8855075" y="4152900"/>
            <a:ext cx="866775" cy="831850"/>
          </a:xfrm>
          <a:custGeom>
            <a:avLst/>
            <a:gdLst/>
            <a:ahLst/>
            <a:cxnLst/>
            <a:rect l="l" t="t" r="r" b="b"/>
            <a:pathLst>
              <a:path w="52" h="50" extrusionOk="0">
                <a:moveTo>
                  <a:pt x="4" y="4"/>
                </a:moveTo>
                <a:cubicBezTo>
                  <a:pt x="8" y="0"/>
                  <a:pt x="14" y="0"/>
                  <a:pt x="17" y="3"/>
                </a:cubicBezTo>
                <a:cubicBezTo>
                  <a:pt x="48" y="33"/>
                  <a:pt x="48" y="33"/>
                  <a:pt x="48" y="33"/>
                </a:cubicBezTo>
                <a:cubicBezTo>
                  <a:pt x="52" y="36"/>
                  <a:pt x="52" y="42"/>
                  <a:pt x="48" y="46"/>
                </a:cubicBezTo>
                <a:cubicBezTo>
                  <a:pt x="48" y="46"/>
                  <a:pt x="48" y="46"/>
                  <a:pt x="48" y="46"/>
                </a:cubicBezTo>
                <a:cubicBezTo>
                  <a:pt x="44" y="50"/>
                  <a:pt x="38" y="50"/>
                  <a:pt x="35" y="47"/>
                </a:cubicBezTo>
                <a:cubicBezTo>
                  <a:pt x="4" y="17"/>
                  <a:pt x="4" y="17"/>
                  <a:pt x="4" y="17"/>
                </a:cubicBezTo>
                <a:cubicBezTo>
                  <a:pt x="0" y="13"/>
                  <a:pt x="0" y="7"/>
                  <a:pt x="4" y="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0" name="Google Shape;590;p10"/>
          <p:cNvSpPr/>
          <p:nvPr/>
        </p:nvSpPr>
        <p:spPr>
          <a:xfrm>
            <a:off x="8840788" y="1966913"/>
            <a:ext cx="866775" cy="854075"/>
          </a:xfrm>
          <a:custGeom>
            <a:avLst/>
            <a:gdLst/>
            <a:ahLst/>
            <a:cxnLst/>
            <a:rect l="l" t="t" r="r" b="b"/>
            <a:pathLst>
              <a:path w="52" h="51" extrusionOk="0">
                <a:moveTo>
                  <a:pt x="4" y="4"/>
                </a:moveTo>
                <a:cubicBezTo>
                  <a:pt x="8" y="0"/>
                  <a:pt x="14" y="0"/>
                  <a:pt x="18" y="4"/>
                </a:cubicBezTo>
                <a:cubicBezTo>
                  <a:pt x="48" y="33"/>
                  <a:pt x="48" y="33"/>
                  <a:pt x="48" y="33"/>
                </a:cubicBezTo>
                <a:cubicBezTo>
                  <a:pt x="52" y="37"/>
                  <a:pt x="52" y="43"/>
                  <a:pt x="48" y="47"/>
                </a:cubicBezTo>
                <a:cubicBezTo>
                  <a:pt x="48" y="47"/>
                  <a:pt x="48" y="47"/>
                  <a:pt x="48" y="47"/>
                </a:cubicBezTo>
                <a:cubicBezTo>
                  <a:pt x="45" y="51"/>
                  <a:pt x="39" y="51"/>
                  <a:pt x="35" y="47"/>
                </a:cubicBezTo>
                <a:cubicBezTo>
                  <a:pt x="4" y="18"/>
                  <a:pt x="4" y="18"/>
                  <a:pt x="4" y="18"/>
                </a:cubicBezTo>
                <a:cubicBezTo>
                  <a:pt x="0" y="14"/>
                  <a:pt x="0" y="8"/>
                  <a:pt x="4" y="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1" name="Google Shape;591;p10"/>
          <p:cNvSpPr/>
          <p:nvPr/>
        </p:nvSpPr>
        <p:spPr>
          <a:xfrm>
            <a:off x="8991600" y="3057525"/>
            <a:ext cx="844550" cy="844550"/>
          </a:xfrm>
          <a:custGeom>
            <a:avLst/>
            <a:gdLst/>
            <a:ahLst/>
            <a:cxnLst/>
            <a:rect l="l" t="t" r="r" b="b"/>
            <a:pathLst>
              <a:path w="51" h="51" extrusionOk="0">
                <a:moveTo>
                  <a:pt x="47" y="3"/>
                </a:moveTo>
                <a:cubicBezTo>
                  <a:pt x="51" y="7"/>
                  <a:pt x="51" y="13"/>
                  <a:pt x="47" y="17"/>
                </a:cubicBezTo>
                <a:cubicBezTo>
                  <a:pt x="18" y="47"/>
                  <a:pt x="18" y="47"/>
                  <a:pt x="18" y="47"/>
                </a:cubicBezTo>
                <a:cubicBezTo>
                  <a:pt x="14" y="51"/>
                  <a:pt x="8" y="51"/>
                  <a:pt x="4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0" y="44"/>
                  <a:pt x="0" y="38"/>
                  <a:pt x="4" y="34"/>
                </a:cubicBezTo>
                <a:cubicBezTo>
                  <a:pt x="33" y="4"/>
                  <a:pt x="33" y="4"/>
                  <a:pt x="33" y="4"/>
                </a:cubicBezTo>
                <a:cubicBezTo>
                  <a:pt x="37" y="0"/>
                  <a:pt x="43" y="0"/>
                  <a:pt x="47" y="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2" name="Google Shape;592;p10"/>
          <p:cNvSpPr/>
          <p:nvPr/>
        </p:nvSpPr>
        <p:spPr>
          <a:xfrm>
            <a:off x="9205536" y="4533703"/>
            <a:ext cx="1504950" cy="1498600"/>
          </a:xfrm>
          <a:custGeom>
            <a:avLst/>
            <a:gdLst/>
            <a:ahLst/>
            <a:cxnLst/>
            <a:rect l="l" t="t" r="r" b="b"/>
            <a:pathLst>
              <a:path w="90" h="90" extrusionOk="0">
                <a:moveTo>
                  <a:pt x="86" y="38"/>
                </a:moveTo>
                <a:cubicBezTo>
                  <a:pt x="90" y="42"/>
                  <a:pt x="90" y="48"/>
                  <a:pt x="86" y="52"/>
                </a:cubicBezTo>
                <a:cubicBezTo>
                  <a:pt x="51" y="86"/>
                  <a:pt x="51" y="86"/>
                  <a:pt x="51" y="86"/>
                </a:cubicBezTo>
                <a:cubicBezTo>
                  <a:pt x="48" y="90"/>
                  <a:pt x="42" y="90"/>
                  <a:pt x="38" y="86"/>
                </a:cubicBezTo>
                <a:cubicBezTo>
                  <a:pt x="3" y="52"/>
                  <a:pt x="3" y="52"/>
                  <a:pt x="3" y="52"/>
                </a:cubicBezTo>
                <a:cubicBezTo>
                  <a:pt x="0" y="48"/>
                  <a:pt x="0" y="42"/>
                  <a:pt x="3" y="38"/>
                </a:cubicBezTo>
                <a:cubicBezTo>
                  <a:pt x="38" y="4"/>
                  <a:pt x="38" y="4"/>
                  <a:pt x="38" y="4"/>
                </a:cubicBezTo>
                <a:cubicBezTo>
                  <a:pt x="42" y="0"/>
                  <a:pt x="48" y="0"/>
                  <a:pt x="51" y="4"/>
                </a:cubicBezTo>
                <a:lnTo>
                  <a:pt x="86" y="3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3" name="Google Shape;593;p10"/>
          <p:cNvSpPr/>
          <p:nvPr/>
        </p:nvSpPr>
        <p:spPr>
          <a:xfrm>
            <a:off x="7994908" y="1027212"/>
            <a:ext cx="1497013" cy="1498600"/>
          </a:xfrm>
          <a:custGeom>
            <a:avLst/>
            <a:gdLst/>
            <a:ahLst/>
            <a:cxnLst/>
            <a:rect l="l" t="t" r="r" b="b"/>
            <a:pathLst>
              <a:path w="90" h="90" extrusionOk="0">
                <a:moveTo>
                  <a:pt x="86" y="38"/>
                </a:moveTo>
                <a:cubicBezTo>
                  <a:pt x="90" y="42"/>
                  <a:pt x="90" y="48"/>
                  <a:pt x="86" y="52"/>
                </a:cubicBezTo>
                <a:cubicBezTo>
                  <a:pt x="52" y="86"/>
                  <a:pt x="52" y="86"/>
                  <a:pt x="52" y="86"/>
                </a:cubicBezTo>
                <a:cubicBezTo>
                  <a:pt x="48" y="90"/>
                  <a:pt x="42" y="90"/>
                  <a:pt x="38" y="86"/>
                </a:cubicBezTo>
                <a:cubicBezTo>
                  <a:pt x="4" y="52"/>
                  <a:pt x="4" y="52"/>
                  <a:pt x="4" y="52"/>
                </a:cubicBezTo>
                <a:cubicBezTo>
                  <a:pt x="0" y="48"/>
                  <a:pt x="0" y="42"/>
                  <a:pt x="4" y="38"/>
                </a:cubicBezTo>
                <a:cubicBezTo>
                  <a:pt x="38" y="4"/>
                  <a:pt x="38" y="4"/>
                  <a:pt x="38" y="4"/>
                </a:cubicBezTo>
                <a:cubicBezTo>
                  <a:pt x="42" y="0"/>
                  <a:pt x="48" y="0"/>
                  <a:pt x="52" y="4"/>
                </a:cubicBezTo>
                <a:lnTo>
                  <a:pt x="86" y="3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4" name="Google Shape;594;p10"/>
          <p:cNvSpPr/>
          <p:nvPr/>
        </p:nvSpPr>
        <p:spPr>
          <a:xfrm>
            <a:off x="9010651" y="2230915"/>
            <a:ext cx="1504950" cy="1506537"/>
          </a:xfrm>
          <a:custGeom>
            <a:avLst/>
            <a:gdLst/>
            <a:ahLst/>
            <a:cxnLst/>
            <a:rect l="l" t="t" r="r" b="b"/>
            <a:pathLst>
              <a:path w="90" h="90" extrusionOk="0">
                <a:moveTo>
                  <a:pt x="86" y="38"/>
                </a:moveTo>
                <a:cubicBezTo>
                  <a:pt x="90" y="42"/>
                  <a:pt x="90" y="48"/>
                  <a:pt x="86" y="52"/>
                </a:cubicBezTo>
                <a:cubicBezTo>
                  <a:pt x="52" y="86"/>
                  <a:pt x="52" y="86"/>
                  <a:pt x="52" y="86"/>
                </a:cubicBezTo>
                <a:cubicBezTo>
                  <a:pt x="48" y="90"/>
                  <a:pt x="42" y="90"/>
                  <a:pt x="38" y="86"/>
                </a:cubicBezTo>
                <a:cubicBezTo>
                  <a:pt x="4" y="52"/>
                  <a:pt x="4" y="52"/>
                  <a:pt x="4" y="52"/>
                </a:cubicBezTo>
                <a:cubicBezTo>
                  <a:pt x="0" y="48"/>
                  <a:pt x="0" y="42"/>
                  <a:pt x="4" y="38"/>
                </a:cubicBezTo>
                <a:cubicBezTo>
                  <a:pt x="38" y="4"/>
                  <a:pt x="38" y="4"/>
                  <a:pt x="38" y="4"/>
                </a:cubicBezTo>
                <a:cubicBezTo>
                  <a:pt x="42" y="0"/>
                  <a:pt x="48" y="0"/>
                  <a:pt x="52" y="4"/>
                </a:cubicBezTo>
                <a:lnTo>
                  <a:pt x="86" y="3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5" name="Google Shape;595;p10"/>
          <p:cNvSpPr/>
          <p:nvPr/>
        </p:nvSpPr>
        <p:spPr>
          <a:xfrm>
            <a:off x="8166097" y="3386137"/>
            <a:ext cx="1497012" cy="1504950"/>
          </a:xfrm>
          <a:custGeom>
            <a:avLst/>
            <a:gdLst/>
            <a:ahLst/>
            <a:cxnLst/>
            <a:rect l="l" t="t" r="r" b="b"/>
            <a:pathLst>
              <a:path w="90" h="90" extrusionOk="0">
                <a:moveTo>
                  <a:pt x="86" y="38"/>
                </a:moveTo>
                <a:cubicBezTo>
                  <a:pt x="90" y="42"/>
                  <a:pt x="90" y="48"/>
                  <a:pt x="86" y="51"/>
                </a:cubicBezTo>
                <a:cubicBezTo>
                  <a:pt x="51" y="86"/>
                  <a:pt x="51" y="86"/>
                  <a:pt x="51" y="86"/>
                </a:cubicBezTo>
                <a:cubicBezTo>
                  <a:pt x="48" y="90"/>
                  <a:pt x="42" y="90"/>
                  <a:pt x="38" y="86"/>
                </a:cubicBezTo>
                <a:cubicBezTo>
                  <a:pt x="3" y="51"/>
                  <a:pt x="3" y="51"/>
                  <a:pt x="3" y="51"/>
                </a:cubicBezTo>
                <a:cubicBezTo>
                  <a:pt x="0" y="48"/>
                  <a:pt x="0" y="42"/>
                  <a:pt x="3" y="38"/>
                </a:cubicBezTo>
                <a:cubicBezTo>
                  <a:pt x="38" y="3"/>
                  <a:pt x="38" y="3"/>
                  <a:pt x="38" y="3"/>
                </a:cubicBezTo>
                <a:cubicBezTo>
                  <a:pt x="42" y="0"/>
                  <a:pt x="48" y="0"/>
                  <a:pt x="51" y="3"/>
                </a:cubicBezTo>
                <a:lnTo>
                  <a:pt x="86" y="38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6" name="Google Shape;596;p10"/>
          <p:cNvSpPr txBox="1"/>
          <p:nvPr/>
        </p:nvSpPr>
        <p:spPr>
          <a:xfrm>
            <a:off x="1244600" y="2751138"/>
            <a:ext cx="21018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Grassroots Outreach and Engagement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#1 Approach </a:t>
            </a:r>
            <a:endParaRPr sz="1050" b="1" i="0" u="none" strike="noStrike" cap="none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10"/>
          <p:cNvSpPr txBox="1"/>
          <p:nvPr/>
        </p:nvSpPr>
        <p:spPr>
          <a:xfrm>
            <a:off x="1255301" y="2442169"/>
            <a:ext cx="13350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ONE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0"/>
          <p:cNvSpPr txBox="1"/>
          <p:nvPr/>
        </p:nvSpPr>
        <p:spPr>
          <a:xfrm>
            <a:off x="1320800" y="4062413"/>
            <a:ext cx="2354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Economic Development  </a:t>
            </a:r>
            <a:endParaRPr sz="1050" b="1" i="0" u="none" strike="noStrike" cap="none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10"/>
          <p:cNvSpPr txBox="1"/>
          <p:nvPr/>
        </p:nvSpPr>
        <p:spPr>
          <a:xfrm>
            <a:off x="1320800" y="3770313"/>
            <a:ext cx="11874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THREE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10"/>
          <p:cNvSpPr txBox="1"/>
          <p:nvPr/>
        </p:nvSpPr>
        <p:spPr>
          <a:xfrm>
            <a:off x="4118500" y="2703450"/>
            <a:ext cx="268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Community Revitalization: Safety Planning  </a:t>
            </a:r>
            <a:endParaRPr sz="1050" b="1" i="0" u="none" strike="noStrike" cap="none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10"/>
          <p:cNvSpPr txBox="1"/>
          <p:nvPr/>
        </p:nvSpPr>
        <p:spPr>
          <a:xfrm>
            <a:off x="4102100" y="2459038"/>
            <a:ext cx="11874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TWO</a:t>
            </a:r>
            <a:endParaRPr sz="1800" b="1" i="0" u="none" strike="noStrike" cap="non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10"/>
          <p:cNvSpPr txBox="1">
            <a:spLocks noGrp="1"/>
          </p:cNvSpPr>
          <p:nvPr>
            <p:ph type="body" idx="1"/>
          </p:nvPr>
        </p:nvSpPr>
        <p:spPr>
          <a:xfrm>
            <a:off x="319055" y="-296146"/>
            <a:ext cx="5894400" cy="19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4800"/>
              <a:buNone/>
            </a:pPr>
            <a:r>
              <a:rPr lang="en-US" sz="4800" b="1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COMMUNITY </a:t>
            </a:r>
            <a:endParaRPr/>
          </a:p>
        </p:txBody>
      </p:sp>
      <p:pic>
        <p:nvPicPr>
          <p:cNvPr id="603" name="Google Shape;603;p10" descr="Meet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9705" y="239184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10" descr="Meet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22058" y="2493113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10" descr="Slipper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07774" y="2472698"/>
            <a:ext cx="828675" cy="82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10" descr="Slipper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57403" y="3566319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10" descr="Business Growth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5255" y="3632676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10" descr="Business Growth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56370" y="481469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10" descr="Circular flowchar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311893" y="1273276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10"/>
          <p:cNvSpPr/>
          <p:nvPr/>
        </p:nvSpPr>
        <p:spPr>
          <a:xfrm>
            <a:off x="395250" y="4697176"/>
            <a:ext cx="6920100" cy="1690500"/>
          </a:xfrm>
          <a:prstGeom prst="rect">
            <a:avLst/>
          </a:prstGeom>
          <a:gradFill>
            <a:gsLst>
              <a:gs pos="0">
                <a:srgbClr val="6BA42C">
                  <a:alpha val="16470"/>
                </a:srgbClr>
              </a:gs>
              <a:gs pos="100000">
                <a:schemeClr val="accent2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1" name="Google Shape;611;p10"/>
          <p:cNvSpPr txBox="1"/>
          <p:nvPr/>
        </p:nvSpPr>
        <p:spPr>
          <a:xfrm>
            <a:off x="490538" y="4700589"/>
            <a:ext cx="59403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KEY PROJECTS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oto Sans Symbols"/>
              <a:buChar char="▪"/>
            </a:pPr>
            <a:r>
              <a:rPr lang="en-US" sz="1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Partners Achieving Community Transformation (PACT)   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oto Sans Symbols"/>
              <a:buChar char="▪"/>
            </a:pPr>
            <a:r>
              <a:rPr lang="en-US" sz="1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City of Columbus WIFI Project (PACT)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oto Sans Symbols"/>
              <a:buChar char="▪"/>
            </a:pPr>
            <a:r>
              <a:rPr lang="en-US" sz="1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Walsh/Turner Joint Venture Construction and The Ohio State State University 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Noto Sans Symbols"/>
              <a:buChar char="▪"/>
            </a:pPr>
            <a:r>
              <a:rPr lang="en-US" sz="13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Weinland Park Collaborative </a:t>
            </a:r>
            <a:endParaRPr sz="13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▪"/>
            </a:pPr>
            <a:r>
              <a:rPr lang="en-US" sz="1300" b="1">
                <a:solidFill>
                  <a:schemeClr val="lt1"/>
                </a:solidFill>
              </a:rPr>
              <a:t>American Diabetes Association (Baxter &amp; Abbott)</a:t>
            </a:r>
            <a:endParaRPr sz="1300" b="1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10"/>
          <p:cNvPicPr preferRelativeResize="0"/>
          <p:nvPr/>
        </p:nvPicPr>
        <p:blipFill rotWithShape="1">
          <a:blip r:embed="rId10">
            <a:alphaModFix/>
          </a:blip>
          <a:srcRect t="33369" r="5946" b="36260"/>
          <a:stretch/>
        </p:blipFill>
        <p:spPr>
          <a:xfrm>
            <a:off x="10515601" y="153884"/>
            <a:ext cx="1458568" cy="470987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p10"/>
          <p:cNvSpPr/>
          <p:nvPr/>
        </p:nvSpPr>
        <p:spPr>
          <a:xfrm>
            <a:off x="352368" y="818902"/>
            <a:ext cx="45960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ENGAGEMENT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10"/>
          <p:cNvSpPr/>
          <p:nvPr/>
        </p:nvSpPr>
        <p:spPr>
          <a:xfrm>
            <a:off x="379250" y="1539225"/>
            <a:ext cx="7157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2000" b="1">
                <a:solidFill>
                  <a:srgbClr val="5B5B5B"/>
                </a:solidFill>
              </a:rPr>
              <a:t>WHEN  A COMPANY WANTS TO ENGAGE WITH THE AFRICAN AMERICAN COMMUNITY THEY CALL US....</a:t>
            </a:r>
            <a:endParaRPr sz="2000" b="0" i="0" u="none" strike="noStrike" cap="none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" name="Google Shape;619;p11"/>
          <p:cNvGrpSpPr/>
          <p:nvPr/>
        </p:nvGrpSpPr>
        <p:grpSpPr>
          <a:xfrm>
            <a:off x="4341" y="-79025"/>
            <a:ext cx="12317133" cy="6937062"/>
            <a:chOff x="8393113" y="0"/>
            <a:chExt cx="9017001" cy="5078413"/>
          </a:xfrm>
        </p:grpSpPr>
        <p:sp>
          <p:nvSpPr>
            <p:cNvPr id="620" name="Google Shape;620;p11"/>
            <p:cNvSpPr/>
            <p:nvPr/>
          </p:nvSpPr>
          <p:spPr>
            <a:xfrm>
              <a:off x="10317163" y="1016000"/>
              <a:ext cx="2432050" cy="2425700"/>
            </a:xfrm>
            <a:custGeom>
              <a:avLst/>
              <a:gdLst/>
              <a:ahLst/>
              <a:cxnLst/>
              <a:rect l="l" t="t" r="r" b="b"/>
              <a:pathLst>
                <a:path w="1532" h="1528" extrusionOk="0">
                  <a:moveTo>
                    <a:pt x="766" y="1528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28"/>
                  </a:lnTo>
                  <a:close/>
                  <a:moveTo>
                    <a:pt x="194" y="765"/>
                  </a:moveTo>
                  <a:lnTo>
                    <a:pt x="766" y="1336"/>
                  </a:lnTo>
                  <a:lnTo>
                    <a:pt x="1338" y="765"/>
                  </a:lnTo>
                  <a:lnTo>
                    <a:pt x="766" y="192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9017001" y="2314575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3"/>
                  </a:lnTo>
                  <a:lnTo>
                    <a:pt x="766" y="0"/>
                  </a:lnTo>
                  <a:lnTo>
                    <a:pt x="1532" y="763"/>
                  </a:lnTo>
                  <a:lnTo>
                    <a:pt x="766" y="1529"/>
                  </a:lnTo>
                  <a:close/>
                  <a:moveTo>
                    <a:pt x="194" y="763"/>
                  </a:moveTo>
                  <a:lnTo>
                    <a:pt x="766" y="1336"/>
                  </a:lnTo>
                  <a:lnTo>
                    <a:pt x="1338" y="763"/>
                  </a:lnTo>
                  <a:lnTo>
                    <a:pt x="766" y="192"/>
                  </a:lnTo>
                  <a:lnTo>
                    <a:pt x="194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12915901" y="1012825"/>
              <a:ext cx="2430463" cy="2428875"/>
            </a:xfrm>
            <a:custGeom>
              <a:avLst/>
              <a:gdLst/>
              <a:ahLst/>
              <a:cxnLst/>
              <a:rect l="l" t="t" r="r" b="b"/>
              <a:pathLst>
                <a:path w="1531" h="1530" extrusionOk="0">
                  <a:moveTo>
                    <a:pt x="765" y="1530"/>
                  </a:moveTo>
                  <a:lnTo>
                    <a:pt x="0" y="765"/>
                  </a:lnTo>
                  <a:lnTo>
                    <a:pt x="765" y="0"/>
                  </a:lnTo>
                  <a:lnTo>
                    <a:pt x="1531" y="765"/>
                  </a:lnTo>
                  <a:lnTo>
                    <a:pt x="765" y="1530"/>
                  </a:lnTo>
                  <a:close/>
                  <a:moveTo>
                    <a:pt x="194" y="765"/>
                  </a:moveTo>
                  <a:lnTo>
                    <a:pt x="765" y="1338"/>
                  </a:lnTo>
                  <a:lnTo>
                    <a:pt x="1337" y="765"/>
                  </a:lnTo>
                  <a:lnTo>
                    <a:pt x="765" y="194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11614151" y="2311400"/>
              <a:ext cx="2432050" cy="2430463"/>
            </a:xfrm>
            <a:custGeom>
              <a:avLst/>
              <a:gdLst/>
              <a:ahLst/>
              <a:cxnLst/>
              <a:rect l="l" t="t" r="r" b="b"/>
              <a:pathLst>
                <a:path w="1532" h="1531" extrusionOk="0">
                  <a:moveTo>
                    <a:pt x="766" y="1531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31"/>
                  </a:lnTo>
                  <a:close/>
                  <a:moveTo>
                    <a:pt x="195" y="765"/>
                  </a:moveTo>
                  <a:lnTo>
                    <a:pt x="766" y="1337"/>
                  </a:lnTo>
                  <a:lnTo>
                    <a:pt x="1338" y="765"/>
                  </a:lnTo>
                  <a:lnTo>
                    <a:pt x="766" y="194"/>
                  </a:lnTo>
                  <a:lnTo>
                    <a:pt x="195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14212888" y="2311400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4"/>
                  </a:lnTo>
                  <a:lnTo>
                    <a:pt x="766" y="0"/>
                  </a:lnTo>
                  <a:lnTo>
                    <a:pt x="1532" y="764"/>
                  </a:lnTo>
                  <a:lnTo>
                    <a:pt x="766" y="1529"/>
                  </a:lnTo>
                  <a:close/>
                  <a:moveTo>
                    <a:pt x="194" y="764"/>
                  </a:moveTo>
                  <a:lnTo>
                    <a:pt x="766" y="1337"/>
                  </a:lnTo>
                  <a:lnTo>
                    <a:pt x="1338" y="764"/>
                  </a:lnTo>
                  <a:lnTo>
                    <a:pt x="766" y="193"/>
                  </a:lnTo>
                  <a:lnTo>
                    <a:pt x="194" y="76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15886113" y="3175"/>
              <a:ext cx="1490663" cy="841375"/>
            </a:xfrm>
            <a:custGeom>
              <a:avLst/>
              <a:gdLst/>
              <a:ahLst/>
              <a:cxnLst/>
              <a:rect l="l" t="t" r="r" b="b"/>
              <a:pathLst>
                <a:path w="939" h="530" extrusionOk="0">
                  <a:moveTo>
                    <a:pt x="869" y="0"/>
                  </a:moveTo>
                  <a:lnTo>
                    <a:pt x="531" y="338"/>
                  </a:lnTo>
                  <a:lnTo>
                    <a:pt x="194" y="0"/>
                  </a:lnTo>
                  <a:lnTo>
                    <a:pt x="0" y="0"/>
                  </a:lnTo>
                  <a:lnTo>
                    <a:pt x="531" y="530"/>
                  </a:lnTo>
                  <a:lnTo>
                    <a:pt x="939" y="123"/>
                  </a:lnTo>
                  <a:lnTo>
                    <a:pt x="939" y="0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16813213" y="365125"/>
              <a:ext cx="563563" cy="1127125"/>
            </a:xfrm>
            <a:custGeom>
              <a:avLst/>
              <a:gdLst/>
              <a:ahLst/>
              <a:cxnLst/>
              <a:rect l="l" t="t" r="r" b="b"/>
              <a:pathLst>
                <a:path w="355" h="710" extrusionOk="0">
                  <a:moveTo>
                    <a:pt x="192" y="355"/>
                  </a:moveTo>
                  <a:lnTo>
                    <a:pt x="355" y="192"/>
                  </a:lnTo>
                  <a:lnTo>
                    <a:pt x="355" y="0"/>
                  </a:lnTo>
                  <a:lnTo>
                    <a:pt x="0" y="355"/>
                  </a:lnTo>
                  <a:lnTo>
                    <a:pt x="355" y="710"/>
                  </a:lnTo>
                  <a:lnTo>
                    <a:pt x="355" y="518"/>
                  </a:lnTo>
                  <a:lnTo>
                    <a:pt x="192" y="35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15513052" y="1012825"/>
              <a:ext cx="1863725" cy="2428875"/>
            </a:xfrm>
            <a:custGeom>
              <a:avLst/>
              <a:gdLst/>
              <a:ahLst/>
              <a:cxnLst/>
              <a:rect l="l" t="t" r="r" b="b"/>
              <a:pathLst>
                <a:path w="1174" h="1530" extrusionOk="0">
                  <a:moveTo>
                    <a:pt x="766" y="1336"/>
                  </a:moveTo>
                  <a:lnTo>
                    <a:pt x="192" y="765"/>
                  </a:lnTo>
                  <a:lnTo>
                    <a:pt x="766" y="192"/>
                  </a:lnTo>
                  <a:lnTo>
                    <a:pt x="1174" y="602"/>
                  </a:lnTo>
                  <a:lnTo>
                    <a:pt x="1174" y="408"/>
                  </a:lnTo>
                  <a:lnTo>
                    <a:pt x="766" y="0"/>
                  </a:lnTo>
                  <a:lnTo>
                    <a:pt x="0" y="765"/>
                  </a:lnTo>
                  <a:lnTo>
                    <a:pt x="766" y="1530"/>
                  </a:lnTo>
                  <a:lnTo>
                    <a:pt x="1174" y="1120"/>
                  </a:lnTo>
                  <a:lnTo>
                    <a:pt x="1174" y="928"/>
                  </a:lnTo>
                  <a:lnTo>
                    <a:pt x="766" y="1336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16810038" y="2957513"/>
              <a:ext cx="566738" cy="1133475"/>
            </a:xfrm>
            <a:custGeom>
              <a:avLst/>
              <a:gdLst/>
              <a:ahLst/>
              <a:cxnLst/>
              <a:rect l="l" t="t" r="r" b="b"/>
              <a:pathLst>
                <a:path w="357" h="714" extrusionOk="0">
                  <a:moveTo>
                    <a:pt x="194" y="357"/>
                  </a:moveTo>
                  <a:lnTo>
                    <a:pt x="357" y="194"/>
                  </a:lnTo>
                  <a:lnTo>
                    <a:pt x="357" y="0"/>
                  </a:lnTo>
                  <a:lnTo>
                    <a:pt x="0" y="357"/>
                  </a:lnTo>
                  <a:lnTo>
                    <a:pt x="357" y="714"/>
                  </a:lnTo>
                  <a:lnTo>
                    <a:pt x="357" y="520"/>
                  </a:lnTo>
                  <a:lnTo>
                    <a:pt x="194" y="357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15513052" y="3608388"/>
              <a:ext cx="1863725" cy="1438275"/>
            </a:xfrm>
            <a:custGeom>
              <a:avLst/>
              <a:gdLst/>
              <a:ahLst/>
              <a:cxnLst/>
              <a:rect l="l" t="t" r="r" b="b"/>
              <a:pathLst>
                <a:path w="1174" h="906" extrusionOk="0">
                  <a:moveTo>
                    <a:pt x="192" y="763"/>
                  </a:moveTo>
                  <a:lnTo>
                    <a:pt x="764" y="192"/>
                  </a:lnTo>
                  <a:lnTo>
                    <a:pt x="1174" y="602"/>
                  </a:lnTo>
                  <a:lnTo>
                    <a:pt x="1174" y="410"/>
                  </a:lnTo>
                  <a:lnTo>
                    <a:pt x="764" y="0"/>
                  </a:lnTo>
                  <a:lnTo>
                    <a:pt x="0" y="763"/>
                  </a:lnTo>
                  <a:lnTo>
                    <a:pt x="141" y="906"/>
                  </a:lnTo>
                  <a:lnTo>
                    <a:pt x="335" y="906"/>
                  </a:lnTo>
                  <a:lnTo>
                    <a:pt x="192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8393113" y="474663"/>
              <a:ext cx="460375" cy="917575"/>
            </a:xfrm>
            <a:custGeom>
              <a:avLst/>
              <a:gdLst/>
              <a:ahLst/>
              <a:cxnLst/>
              <a:rect l="l" t="t" r="r" b="b"/>
              <a:pathLst>
                <a:path w="290" h="578" extrusionOk="0">
                  <a:moveTo>
                    <a:pt x="96" y="289"/>
                  </a:moveTo>
                  <a:lnTo>
                    <a:pt x="0" y="385"/>
                  </a:lnTo>
                  <a:lnTo>
                    <a:pt x="0" y="578"/>
                  </a:lnTo>
                  <a:lnTo>
                    <a:pt x="290" y="289"/>
                  </a:lnTo>
                  <a:lnTo>
                    <a:pt x="0" y="0"/>
                  </a:lnTo>
                  <a:lnTo>
                    <a:pt x="0" y="193"/>
                  </a:lnTo>
                  <a:lnTo>
                    <a:pt x="96" y="28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8393113" y="1016000"/>
              <a:ext cx="1757363" cy="2428875"/>
            </a:xfrm>
            <a:custGeom>
              <a:avLst/>
              <a:gdLst/>
              <a:ahLst/>
              <a:cxnLst/>
              <a:rect l="l" t="t" r="r" b="b"/>
              <a:pathLst>
                <a:path w="1107" h="1530" extrusionOk="0">
                  <a:moveTo>
                    <a:pt x="342" y="194"/>
                  </a:moveTo>
                  <a:lnTo>
                    <a:pt x="913" y="765"/>
                  </a:lnTo>
                  <a:lnTo>
                    <a:pt x="342" y="1336"/>
                  </a:lnTo>
                  <a:lnTo>
                    <a:pt x="0" y="995"/>
                  </a:lnTo>
                  <a:lnTo>
                    <a:pt x="0" y="1189"/>
                  </a:lnTo>
                  <a:lnTo>
                    <a:pt x="342" y="1530"/>
                  </a:lnTo>
                  <a:lnTo>
                    <a:pt x="1107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5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8393113" y="3071813"/>
              <a:ext cx="457200" cy="914400"/>
            </a:xfrm>
            <a:custGeom>
              <a:avLst/>
              <a:gdLst/>
              <a:ahLst/>
              <a:cxnLst/>
              <a:rect l="l" t="t" r="r" b="b"/>
              <a:pathLst>
                <a:path w="288" h="576" extrusionOk="0">
                  <a:moveTo>
                    <a:pt x="96" y="288"/>
                  </a:moveTo>
                  <a:lnTo>
                    <a:pt x="0" y="383"/>
                  </a:lnTo>
                  <a:lnTo>
                    <a:pt x="0" y="576"/>
                  </a:lnTo>
                  <a:lnTo>
                    <a:pt x="288" y="288"/>
                  </a:lnTo>
                  <a:lnTo>
                    <a:pt x="0" y="0"/>
                  </a:lnTo>
                  <a:lnTo>
                    <a:pt x="0" y="192"/>
                  </a:lnTo>
                  <a:lnTo>
                    <a:pt x="96" y="288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10688638" y="3175"/>
              <a:ext cx="1692275" cy="844550"/>
            </a:xfrm>
            <a:custGeom>
              <a:avLst/>
              <a:gdLst/>
              <a:ahLst/>
              <a:cxnLst/>
              <a:rect l="l" t="t" r="r" b="b"/>
              <a:pathLst>
                <a:path w="1066" h="532" extrusionOk="0">
                  <a:moveTo>
                    <a:pt x="532" y="339"/>
                  </a:moveTo>
                  <a:lnTo>
                    <a:pt x="192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6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13285788" y="3175"/>
              <a:ext cx="1690688" cy="844550"/>
            </a:xfrm>
            <a:custGeom>
              <a:avLst/>
              <a:gdLst/>
              <a:ahLst/>
              <a:cxnLst/>
              <a:rect l="l" t="t" r="r" b="b"/>
              <a:pathLst>
                <a:path w="1065" h="532" extrusionOk="0">
                  <a:moveTo>
                    <a:pt x="532" y="339"/>
                  </a:moveTo>
                  <a:lnTo>
                    <a:pt x="194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5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8393113" y="3175"/>
              <a:ext cx="1390650" cy="846138"/>
            </a:xfrm>
            <a:custGeom>
              <a:avLst/>
              <a:gdLst/>
              <a:ahLst/>
              <a:cxnLst/>
              <a:rect l="l" t="t" r="r" b="b"/>
              <a:pathLst>
                <a:path w="876" h="533" extrusionOk="0">
                  <a:moveTo>
                    <a:pt x="342" y="339"/>
                  </a:moveTo>
                  <a:lnTo>
                    <a:pt x="342" y="339"/>
                  </a:lnTo>
                  <a:lnTo>
                    <a:pt x="342" y="33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90"/>
                  </a:lnTo>
                  <a:lnTo>
                    <a:pt x="342" y="533"/>
                  </a:lnTo>
                  <a:lnTo>
                    <a:pt x="876" y="0"/>
                  </a:lnTo>
                  <a:lnTo>
                    <a:pt x="683" y="0"/>
                  </a:lnTo>
                  <a:lnTo>
                    <a:pt x="34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8396288" y="3175"/>
              <a:ext cx="539750" cy="538163"/>
            </a:xfrm>
            <a:custGeom>
              <a:avLst/>
              <a:gdLst/>
              <a:ahLst/>
              <a:cxnLst/>
              <a:rect l="l" t="t" r="r" b="b"/>
              <a:pathLst>
                <a:path w="340" h="339" extrusionOk="0">
                  <a:moveTo>
                    <a:pt x="0" y="0"/>
                  </a:moveTo>
                  <a:lnTo>
                    <a:pt x="340" y="339"/>
                  </a:lnTo>
                  <a:lnTo>
                    <a:pt x="340" y="3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8393113" y="3611563"/>
              <a:ext cx="1755775" cy="1435100"/>
            </a:xfrm>
            <a:custGeom>
              <a:avLst/>
              <a:gdLst/>
              <a:ahLst/>
              <a:cxnLst/>
              <a:rect l="l" t="t" r="r" b="b"/>
              <a:pathLst>
                <a:path w="1106" h="904" extrusionOk="0">
                  <a:moveTo>
                    <a:pt x="342" y="194"/>
                  </a:moveTo>
                  <a:lnTo>
                    <a:pt x="913" y="765"/>
                  </a:lnTo>
                  <a:lnTo>
                    <a:pt x="774" y="904"/>
                  </a:lnTo>
                  <a:lnTo>
                    <a:pt x="967" y="904"/>
                  </a:lnTo>
                  <a:lnTo>
                    <a:pt x="1106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3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10317163" y="3611563"/>
              <a:ext cx="2428875" cy="1435100"/>
            </a:xfrm>
            <a:custGeom>
              <a:avLst/>
              <a:gdLst/>
              <a:ahLst/>
              <a:cxnLst/>
              <a:rect l="l" t="t" r="r" b="b"/>
              <a:pathLst>
                <a:path w="1530" h="904" extrusionOk="0">
                  <a:moveTo>
                    <a:pt x="192" y="765"/>
                  </a:moveTo>
                  <a:lnTo>
                    <a:pt x="764" y="192"/>
                  </a:lnTo>
                  <a:lnTo>
                    <a:pt x="1338" y="765"/>
                  </a:lnTo>
                  <a:lnTo>
                    <a:pt x="1197" y="904"/>
                  </a:lnTo>
                  <a:lnTo>
                    <a:pt x="1391" y="904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4"/>
                  </a:lnTo>
                  <a:lnTo>
                    <a:pt x="332" y="904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10093326" y="4910138"/>
              <a:ext cx="276225" cy="136525"/>
            </a:xfrm>
            <a:custGeom>
              <a:avLst/>
              <a:gdLst/>
              <a:ahLst/>
              <a:cxnLst/>
              <a:rect l="l" t="t" r="r" b="b"/>
              <a:pathLst>
                <a:path w="174" h="86" extrusionOk="0">
                  <a:moveTo>
                    <a:pt x="88" y="0"/>
                  </a:moveTo>
                  <a:lnTo>
                    <a:pt x="0" y="86"/>
                  </a:lnTo>
                  <a:lnTo>
                    <a:pt x="174" y="8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12915901" y="3608388"/>
              <a:ext cx="2428875" cy="1438275"/>
            </a:xfrm>
            <a:custGeom>
              <a:avLst/>
              <a:gdLst/>
              <a:ahLst/>
              <a:cxnLst/>
              <a:rect l="l" t="t" r="r" b="b"/>
              <a:pathLst>
                <a:path w="1530" h="906" extrusionOk="0">
                  <a:moveTo>
                    <a:pt x="192" y="765"/>
                  </a:moveTo>
                  <a:lnTo>
                    <a:pt x="764" y="194"/>
                  </a:lnTo>
                  <a:lnTo>
                    <a:pt x="1337" y="765"/>
                  </a:lnTo>
                  <a:lnTo>
                    <a:pt x="1196" y="906"/>
                  </a:lnTo>
                  <a:lnTo>
                    <a:pt x="1389" y="906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6"/>
                  </a:lnTo>
                  <a:lnTo>
                    <a:pt x="333" y="906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12692063" y="4906963"/>
              <a:ext cx="277813" cy="139700"/>
            </a:xfrm>
            <a:custGeom>
              <a:avLst/>
              <a:gdLst/>
              <a:ahLst/>
              <a:cxnLst/>
              <a:rect l="l" t="t" r="r" b="b"/>
              <a:pathLst>
                <a:path w="175" h="88" extrusionOk="0">
                  <a:moveTo>
                    <a:pt x="87" y="0"/>
                  </a:moveTo>
                  <a:lnTo>
                    <a:pt x="0" y="88"/>
                  </a:lnTo>
                  <a:lnTo>
                    <a:pt x="175" y="8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5286038" y="4906963"/>
              <a:ext cx="280988" cy="139700"/>
            </a:xfrm>
            <a:custGeom>
              <a:avLst/>
              <a:gdLst/>
              <a:ahLst/>
              <a:cxnLst/>
              <a:rect l="l" t="t" r="r" b="b"/>
              <a:pathLst>
                <a:path w="177" h="88" extrusionOk="0">
                  <a:moveTo>
                    <a:pt x="90" y="0"/>
                  </a:moveTo>
                  <a:lnTo>
                    <a:pt x="0" y="88"/>
                  </a:lnTo>
                  <a:lnTo>
                    <a:pt x="177" y="88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17376777" y="5046663"/>
              <a:ext cx="33338" cy="31750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0" y="0"/>
                  </a:moveTo>
                  <a:lnTo>
                    <a:pt x="0" y="20"/>
                  </a:ln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14235113" y="3175"/>
              <a:ext cx="2430463" cy="2120900"/>
            </a:xfrm>
            <a:custGeom>
              <a:avLst/>
              <a:gdLst/>
              <a:ahLst/>
              <a:cxnLst/>
              <a:rect l="l" t="t" r="r" b="b"/>
              <a:pathLst>
                <a:path w="1531" h="1336" extrusionOk="0">
                  <a:moveTo>
                    <a:pt x="0" y="571"/>
                  </a:moveTo>
                  <a:lnTo>
                    <a:pt x="765" y="1336"/>
                  </a:lnTo>
                  <a:lnTo>
                    <a:pt x="1531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5" y="1142"/>
                  </a:moveTo>
                  <a:lnTo>
                    <a:pt x="194" y="571"/>
                  </a:lnTo>
                  <a:lnTo>
                    <a:pt x="765" y="0"/>
                  </a:lnTo>
                  <a:lnTo>
                    <a:pt x="1339" y="571"/>
                  </a:lnTo>
                  <a:lnTo>
                    <a:pt x="765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11669713" y="3175"/>
              <a:ext cx="2432050" cy="2120900"/>
            </a:xfrm>
            <a:custGeom>
              <a:avLst/>
              <a:gdLst/>
              <a:ahLst/>
              <a:cxnLst/>
              <a:rect l="l" t="t" r="r" b="b"/>
              <a:pathLst>
                <a:path w="1532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2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4" y="571"/>
                  </a:lnTo>
                  <a:lnTo>
                    <a:pt x="766" y="0"/>
                  </a:lnTo>
                  <a:lnTo>
                    <a:pt x="1337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9104313" y="3175"/>
              <a:ext cx="2428875" cy="2120900"/>
            </a:xfrm>
            <a:custGeom>
              <a:avLst/>
              <a:gdLst/>
              <a:ahLst/>
              <a:cxnLst/>
              <a:rect l="l" t="t" r="r" b="b"/>
              <a:pathLst>
                <a:path w="1530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0" y="573"/>
                  </a:lnTo>
                  <a:lnTo>
                    <a:pt x="958" y="0"/>
                  </a:lnTo>
                  <a:lnTo>
                    <a:pt x="574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2" y="571"/>
                  </a:lnTo>
                  <a:lnTo>
                    <a:pt x="766" y="0"/>
                  </a:lnTo>
                  <a:lnTo>
                    <a:pt x="1338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649" name="Google Shape;649;p1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9644" b="39375"/>
          <a:stretch/>
        </p:blipFill>
        <p:spPr>
          <a:xfrm>
            <a:off x="34938" y="-1"/>
            <a:ext cx="12192000" cy="2661973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11"/>
          <p:cNvSpPr/>
          <p:nvPr/>
        </p:nvSpPr>
        <p:spPr>
          <a:xfrm>
            <a:off x="6842125" y="4371975"/>
            <a:ext cx="3878263" cy="1306513"/>
          </a:xfrm>
          <a:prstGeom prst="rect">
            <a:avLst/>
          </a:prstGeom>
          <a:solidFill>
            <a:srgbClr val="F2F2F2">
              <a:alpha val="254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51" name="Google Shape;651;p11"/>
          <p:cNvGrpSpPr/>
          <p:nvPr/>
        </p:nvGrpSpPr>
        <p:grpSpPr>
          <a:xfrm>
            <a:off x="5819414" y="734750"/>
            <a:ext cx="553172" cy="754063"/>
            <a:chOff x="-6350" y="-17463"/>
            <a:chExt cx="301625" cy="411164"/>
          </a:xfrm>
        </p:grpSpPr>
        <p:sp>
          <p:nvSpPr>
            <p:cNvPr id="652" name="Google Shape;652;p11"/>
            <p:cNvSpPr/>
            <p:nvPr/>
          </p:nvSpPr>
          <p:spPr>
            <a:xfrm>
              <a:off x="33338" y="309563"/>
              <a:ext cx="69850" cy="44450"/>
            </a:xfrm>
            <a:custGeom>
              <a:avLst/>
              <a:gdLst/>
              <a:ahLst/>
              <a:cxnLst/>
              <a:rect l="l" t="t" r="r" b="b"/>
              <a:pathLst>
                <a:path w="25" h="16" extrusionOk="0">
                  <a:moveTo>
                    <a:pt x="2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0" y="9"/>
                    <a:pt x="2" y="13"/>
                  </a:cubicBezTo>
                  <a:cubicBezTo>
                    <a:pt x="2" y="14"/>
                    <a:pt x="3" y="15"/>
                    <a:pt x="4" y="16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5" y="11"/>
                    <a:pt x="25" y="6"/>
                    <a:pt x="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106363" y="309563"/>
              <a:ext cx="11113" cy="42863"/>
            </a:xfrm>
            <a:custGeom>
              <a:avLst/>
              <a:gdLst/>
              <a:ahLst/>
              <a:cxnLst/>
              <a:rect l="l" t="t" r="r" b="b"/>
              <a:pathLst>
                <a:path w="4" h="15" extrusionOk="0">
                  <a:moveTo>
                    <a:pt x="0" y="15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4" y="10"/>
                    <a:pt x="3" y="4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6"/>
                    <a:pt x="2" y="11"/>
                    <a:pt x="0" y="1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19050" y="315913"/>
              <a:ext cx="17463" cy="41275"/>
            </a:xfrm>
            <a:custGeom>
              <a:avLst/>
              <a:gdLst/>
              <a:ahLst/>
              <a:cxnLst/>
              <a:rect l="l" t="t" r="r" b="b"/>
              <a:pathLst>
                <a:path w="6" h="15" extrusionOk="0">
                  <a:moveTo>
                    <a:pt x="6" y="15"/>
                  </a:moveTo>
                  <a:cubicBezTo>
                    <a:pt x="5" y="14"/>
                    <a:pt x="5" y="13"/>
                    <a:pt x="4" y="12"/>
                  </a:cubicBezTo>
                  <a:cubicBezTo>
                    <a:pt x="3" y="8"/>
                    <a:pt x="2" y="4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2" y="11"/>
                    <a:pt x="4" y="15"/>
                  </a:cubicBezTo>
                  <a:lnTo>
                    <a:pt x="6" y="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33338" y="287338"/>
              <a:ext cx="61913" cy="20638"/>
            </a:xfrm>
            <a:custGeom>
              <a:avLst/>
              <a:gdLst/>
              <a:ahLst/>
              <a:cxnLst/>
              <a:rect l="l" t="t" r="r" b="b"/>
              <a:pathLst>
                <a:path w="22" h="7" extrusionOk="0">
                  <a:moveTo>
                    <a:pt x="1" y="2"/>
                  </a:moveTo>
                  <a:cubicBezTo>
                    <a:pt x="1" y="3"/>
                    <a:pt x="0" y="5"/>
                    <a:pt x="0" y="7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0" y="2"/>
                    <a:pt x="19" y="0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33338" y="357188"/>
              <a:ext cx="79375" cy="36513"/>
            </a:xfrm>
            <a:custGeom>
              <a:avLst/>
              <a:gdLst/>
              <a:ahLst/>
              <a:cxnLst/>
              <a:rect l="l" t="t" r="r" b="b"/>
              <a:pathLst>
                <a:path w="28" h="13" extrusionOk="0">
                  <a:moveTo>
                    <a:pt x="25" y="1"/>
                  </a:moveTo>
                  <a:cubicBezTo>
                    <a:pt x="22" y="8"/>
                    <a:pt x="15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9" y="8"/>
                    <a:pt x="5" y="5"/>
                    <a:pt x="3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" y="13"/>
                    <a:pt x="19" y="11"/>
                    <a:pt x="19" y="11"/>
                  </a:cubicBezTo>
                  <a:cubicBezTo>
                    <a:pt x="24" y="9"/>
                    <a:pt x="27" y="5"/>
                    <a:pt x="28" y="0"/>
                  </a:cubicBezTo>
                  <a:lnTo>
                    <a:pt x="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15875" y="293688"/>
              <a:ext cx="12700" cy="14288"/>
            </a:xfrm>
            <a:custGeom>
              <a:avLst/>
              <a:gdLst/>
              <a:ahLst/>
              <a:cxnLst/>
              <a:rect l="l" t="t" r="r" b="b"/>
              <a:pathLst>
                <a:path w="4" h="5" extrusionOk="0">
                  <a:moveTo>
                    <a:pt x="3" y="5"/>
                  </a:moveTo>
                  <a:cubicBezTo>
                    <a:pt x="3" y="3"/>
                    <a:pt x="4" y="1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4"/>
                    <a:pt x="1" y="5"/>
                  </a:cubicBezTo>
                  <a:lnTo>
                    <a:pt x="3" y="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95250" y="285750"/>
              <a:ext cx="14288" cy="15875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3" y="6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4" y="2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2" y="4"/>
                    <a:pt x="3" y="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50800" y="360363"/>
              <a:ext cx="44450" cy="14288"/>
            </a:xfrm>
            <a:custGeom>
              <a:avLst/>
              <a:gdLst/>
              <a:ahLst/>
              <a:cxnLst/>
              <a:rect l="l" t="t" r="r" b="b"/>
              <a:pathLst>
                <a:path w="16" h="5" extrusionOk="0">
                  <a:moveTo>
                    <a:pt x="16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5" y="4"/>
                    <a:pt x="8" y="5"/>
                  </a:cubicBezTo>
                  <a:cubicBezTo>
                    <a:pt x="9" y="5"/>
                    <a:pt x="13" y="4"/>
                    <a:pt x="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28575" y="179388"/>
              <a:ext cx="63500" cy="28575"/>
            </a:xfrm>
            <a:custGeom>
              <a:avLst/>
              <a:gdLst/>
              <a:ahLst/>
              <a:cxnLst/>
              <a:rect l="l" t="t" r="r" b="b"/>
              <a:pathLst>
                <a:path w="23" h="10" extrusionOk="0">
                  <a:moveTo>
                    <a:pt x="2" y="10"/>
                  </a:moveTo>
                  <a:cubicBezTo>
                    <a:pt x="22" y="8"/>
                    <a:pt x="22" y="8"/>
                    <a:pt x="22" y="8"/>
                  </a:cubicBezTo>
                  <a:cubicBezTo>
                    <a:pt x="23" y="6"/>
                    <a:pt x="23" y="3"/>
                    <a:pt x="23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5"/>
                    <a:pt x="1" y="7"/>
                    <a:pt x="2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25400" y="123825"/>
              <a:ext cx="66675" cy="22225"/>
            </a:xfrm>
            <a:custGeom>
              <a:avLst/>
              <a:gdLst/>
              <a:ahLst/>
              <a:cxnLst/>
              <a:rect l="l" t="t" r="r" b="b"/>
              <a:pathLst>
                <a:path w="24" h="8" extrusionOk="0">
                  <a:moveTo>
                    <a:pt x="2" y="0"/>
                  </a:moveTo>
                  <a:cubicBezTo>
                    <a:pt x="1" y="3"/>
                    <a:pt x="0" y="6"/>
                    <a:pt x="0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3"/>
                    <a:pt x="23" y="1"/>
                    <a:pt x="23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-3175" y="127000"/>
              <a:ext cx="25400" cy="22225"/>
            </a:xfrm>
            <a:custGeom>
              <a:avLst/>
              <a:gdLst/>
              <a:ahLst/>
              <a:cxnLst/>
              <a:rect l="l" t="t" r="r" b="b"/>
              <a:pathLst>
                <a:path w="9" h="8" extrusionOk="0">
                  <a:moveTo>
                    <a:pt x="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0" y="5"/>
                    <a:pt x="0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2"/>
                    <a:pt x="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-6350" y="155575"/>
              <a:ext cx="25400" cy="23813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8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4"/>
                    <a:pt x="0" y="6"/>
                    <a:pt x="0" y="9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6"/>
                    <a:pt x="8" y="3"/>
                    <a:pt x="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25400" y="152400"/>
              <a:ext cx="66675" cy="25400"/>
            </a:xfrm>
            <a:custGeom>
              <a:avLst/>
              <a:gdLst/>
              <a:ahLst/>
              <a:cxnLst/>
              <a:rect l="l" t="t" r="r" b="b"/>
              <a:pathLst>
                <a:path w="24" h="9" extrusionOk="0">
                  <a:moveTo>
                    <a:pt x="0" y="9"/>
                  </a:moveTo>
                  <a:cubicBezTo>
                    <a:pt x="24" y="7"/>
                    <a:pt x="24" y="7"/>
                    <a:pt x="24" y="7"/>
                  </a:cubicBezTo>
                  <a:cubicBezTo>
                    <a:pt x="24" y="5"/>
                    <a:pt x="24" y="2"/>
                    <a:pt x="24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4"/>
                    <a:pt x="0" y="6"/>
                    <a:pt x="0" y="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98425" y="177800"/>
              <a:ext cx="25400" cy="23813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9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4"/>
                    <a:pt x="1" y="6"/>
                    <a:pt x="0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6"/>
                    <a:pt x="8" y="3"/>
                    <a:pt x="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87313" y="211138"/>
              <a:ext cx="26988" cy="38100"/>
            </a:xfrm>
            <a:custGeom>
              <a:avLst/>
              <a:gdLst/>
              <a:ahLst/>
              <a:cxnLst/>
              <a:rect l="l" t="t" r="r" b="b"/>
              <a:pathLst>
                <a:path w="10" h="14" extrusionOk="0">
                  <a:moveTo>
                    <a:pt x="4" y="0"/>
                  </a:moveTo>
                  <a:cubicBezTo>
                    <a:pt x="3" y="5"/>
                    <a:pt x="2" y="10"/>
                    <a:pt x="0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8" y="9"/>
                    <a:pt x="9" y="4"/>
                    <a:pt x="10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98425" y="122238"/>
              <a:ext cx="25400" cy="22225"/>
            </a:xfrm>
            <a:custGeom>
              <a:avLst/>
              <a:gdLst/>
              <a:ahLst/>
              <a:cxnLst/>
              <a:rect l="l" t="t" r="r" b="b"/>
              <a:pathLst>
                <a:path w="9" h="8" extrusionOk="0">
                  <a:moveTo>
                    <a:pt x="1" y="8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4"/>
                    <a:pt x="9" y="2"/>
                    <a:pt x="9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4"/>
                    <a:pt x="1" y="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8" name="Google Shape;668;p11"/>
            <p:cNvSpPr/>
            <p:nvPr/>
          </p:nvSpPr>
          <p:spPr>
            <a:xfrm>
              <a:off x="-6350" y="185738"/>
              <a:ext cx="31750" cy="25400"/>
            </a:xfrm>
            <a:custGeom>
              <a:avLst/>
              <a:gdLst/>
              <a:ahLst/>
              <a:cxnLst/>
              <a:rect l="l" t="t" r="r" b="b"/>
              <a:pathLst>
                <a:path w="11" h="9" extrusionOk="0">
                  <a:moveTo>
                    <a:pt x="11" y="8"/>
                  </a:moveTo>
                  <a:cubicBezTo>
                    <a:pt x="10" y="6"/>
                    <a:pt x="9" y="3"/>
                    <a:pt x="9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3"/>
                    <a:pt x="1" y="6"/>
                    <a:pt x="1" y="9"/>
                  </a:cubicBezTo>
                  <a:lnTo>
                    <a:pt x="11" y="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9" name="Google Shape;669;p11"/>
            <p:cNvSpPr/>
            <p:nvPr/>
          </p:nvSpPr>
          <p:spPr>
            <a:xfrm>
              <a:off x="0" y="215900"/>
              <a:ext cx="41275" cy="44450"/>
            </a:xfrm>
            <a:custGeom>
              <a:avLst/>
              <a:gdLst/>
              <a:ahLst/>
              <a:cxnLst/>
              <a:rect l="l" t="t" r="r" b="b"/>
              <a:pathLst>
                <a:path w="15" h="16" extrusionOk="0">
                  <a:moveTo>
                    <a:pt x="9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9"/>
                    <a:pt x="3" y="16"/>
                    <a:pt x="3" y="16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2"/>
                    <a:pt x="12" y="7"/>
                    <a:pt x="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3175" y="52388"/>
              <a:ext cx="117475" cy="66675"/>
            </a:xfrm>
            <a:custGeom>
              <a:avLst/>
              <a:gdLst/>
              <a:ahLst/>
              <a:cxnLst/>
              <a:rect l="l" t="t" r="r" b="b"/>
              <a:pathLst>
                <a:path w="42" h="24" extrusionOk="0">
                  <a:moveTo>
                    <a:pt x="42" y="23"/>
                  </a:moveTo>
                  <a:cubicBezTo>
                    <a:pt x="42" y="19"/>
                    <a:pt x="41" y="17"/>
                    <a:pt x="41" y="17"/>
                  </a:cubicBezTo>
                  <a:cubicBezTo>
                    <a:pt x="32" y="0"/>
                    <a:pt x="15" y="7"/>
                    <a:pt x="15" y="7"/>
                  </a:cubicBezTo>
                  <a:cubicBezTo>
                    <a:pt x="8" y="11"/>
                    <a:pt x="3" y="17"/>
                    <a:pt x="0" y="24"/>
                  </a:cubicBezTo>
                  <a:lnTo>
                    <a:pt x="42" y="2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33338" y="211138"/>
              <a:ext cx="55563" cy="44450"/>
            </a:xfrm>
            <a:custGeom>
              <a:avLst/>
              <a:gdLst/>
              <a:ahLst/>
              <a:cxnLst/>
              <a:rect l="l" t="t" r="r" b="b"/>
              <a:pathLst>
                <a:path w="20" h="16" extrusionOk="0">
                  <a:moveTo>
                    <a:pt x="6" y="16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8" y="11"/>
                    <a:pt x="19" y="6"/>
                    <a:pt x="2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10"/>
                    <a:pt x="6" y="16"/>
                    <a:pt x="6" y="1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101600" y="149225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8" h="8" extrusionOk="0">
                  <a:moveTo>
                    <a:pt x="0" y="8"/>
                  </a:moveTo>
                  <a:cubicBezTo>
                    <a:pt x="8" y="7"/>
                    <a:pt x="8" y="7"/>
                    <a:pt x="8" y="7"/>
                  </a:cubicBezTo>
                  <a:cubicBezTo>
                    <a:pt x="8" y="5"/>
                    <a:pt x="8" y="2"/>
                    <a:pt x="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5"/>
                    <a:pt x="0" y="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185738" y="241300"/>
              <a:ext cx="69850" cy="44450"/>
            </a:xfrm>
            <a:custGeom>
              <a:avLst/>
              <a:gdLst/>
              <a:ahLst/>
              <a:cxnLst/>
              <a:rect l="l" t="t" r="r" b="b"/>
              <a:pathLst>
                <a:path w="25" h="16" extrusionOk="0">
                  <a:moveTo>
                    <a:pt x="2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5" y="5"/>
                    <a:pt x="25" y="9"/>
                    <a:pt x="23" y="13"/>
                  </a:cubicBezTo>
                  <a:cubicBezTo>
                    <a:pt x="22" y="14"/>
                    <a:pt x="22" y="15"/>
                    <a:pt x="2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1"/>
                    <a:pt x="0" y="6"/>
                    <a:pt x="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171450" y="241300"/>
              <a:ext cx="11113" cy="38100"/>
            </a:xfrm>
            <a:custGeom>
              <a:avLst/>
              <a:gdLst/>
              <a:ahLst/>
              <a:cxnLst/>
              <a:rect l="l" t="t" r="r" b="b"/>
              <a:pathLst>
                <a:path w="4" h="14" extrusionOk="0">
                  <a:moveTo>
                    <a:pt x="3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0" y="9"/>
                    <a:pt x="1" y="4"/>
                    <a:pt x="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5"/>
                    <a:pt x="2" y="10"/>
                    <a:pt x="3" y="1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252413" y="246063"/>
              <a:ext cx="17463" cy="39688"/>
            </a:xfrm>
            <a:custGeom>
              <a:avLst/>
              <a:gdLst/>
              <a:ahLst/>
              <a:cxnLst/>
              <a:rect l="l" t="t" r="r" b="b"/>
              <a:pathLst>
                <a:path w="6" h="14" extrusionOk="0">
                  <a:moveTo>
                    <a:pt x="0" y="14"/>
                  </a:moveTo>
                  <a:cubicBezTo>
                    <a:pt x="1" y="14"/>
                    <a:pt x="1" y="13"/>
                    <a:pt x="1" y="12"/>
                  </a:cubicBezTo>
                  <a:cubicBezTo>
                    <a:pt x="3" y="8"/>
                    <a:pt x="4" y="4"/>
                    <a:pt x="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6"/>
                    <a:pt x="4" y="11"/>
                    <a:pt x="2" y="14"/>
                  </a:cubicBezTo>
                  <a:lnTo>
                    <a:pt x="0" y="1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193675" y="215900"/>
              <a:ext cx="61913" cy="22225"/>
            </a:xfrm>
            <a:custGeom>
              <a:avLst/>
              <a:gdLst/>
              <a:ahLst/>
              <a:cxnLst/>
              <a:rect l="l" t="t" r="r" b="b"/>
              <a:pathLst>
                <a:path w="22" h="8" extrusionOk="0">
                  <a:moveTo>
                    <a:pt x="21" y="2"/>
                  </a:moveTo>
                  <a:cubicBezTo>
                    <a:pt x="21" y="4"/>
                    <a:pt x="21" y="6"/>
                    <a:pt x="22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4"/>
                    <a:pt x="2" y="2"/>
                    <a:pt x="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176213" y="287338"/>
              <a:ext cx="79375" cy="36513"/>
            </a:xfrm>
            <a:custGeom>
              <a:avLst/>
              <a:gdLst/>
              <a:ahLst/>
              <a:cxnLst/>
              <a:rect l="l" t="t" r="r" b="b"/>
              <a:pathLst>
                <a:path w="28" h="13" extrusionOk="0">
                  <a:moveTo>
                    <a:pt x="2" y="0"/>
                  </a:moveTo>
                  <a:cubicBezTo>
                    <a:pt x="6" y="7"/>
                    <a:pt x="13" y="9"/>
                    <a:pt x="13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9" y="7"/>
                    <a:pt x="22" y="5"/>
                    <a:pt x="2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1" y="13"/>
                    <a:pt x="9" y="11"/>
                    <a:pt x="9" y="11"/>
                  </a:cubicBezTo>
                  <a:cubicBezTo>
                    <a:pt x="4" y="9"/>
                    <a:pt x="1" y="5"/>
                    <a:pt x="0" y="0"/>
                  </a:cubicBezTo>
                  <a:lnTo>
                    <a:pt x="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260350" y="223838"/>
              <a:ext cx="9525" cy="14288"/>
            </a:xfrm>
            <a:custGeom>
              <a:avLst/>
              <a:gdLst/>
              <a:ahLst/>
              <a:cxnLst/>
              <a:rect l="l" t="t" r="r" b="b"/>
              <a:pathLst>
                <a:path w="3" h="5" extrusionOk="0">
                  <a:moveTo>
                    <a:pt x="1" y="5"/>
                  </a:moveTo>
                  <a:cubicBezTo>
                    <a:pt x="0" y="3"/>
                    <a:pt x="0" y="1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4"/>
                    <a:pt x="3" y="5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179388" y="215900"/>
              <a:ext cx="14288" cy="17463"/>
            </a:xfrm>
            <a:custGeom>
              <a:avLst/>
              <a:gdLst/>
              <a:ahLst/>
              <a:cxnLst/>
              <a:rect l="l" t="t" r="r" b="b"/>
              <a:pathLst>
                <a:path w="5" h="6" extrusionOk="0">
                  <a:moveTo>
                    <a:pt x="2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1" y="2"/>
                    <a:pt x="2" y="0"/>
                    <a:pt x="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2"/>
                    <a:pt x="3" y="4"/>
                    <a:pt x="2" y="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80" name="Google Shape;680;p11"/>
            <p:cNvSpPr/>
            <p:nvPr/>
          </p:nvSpPr>
          <p:spPr>
            <a:xfrm>
              <a:off x="193675" y="290513"/>
              <a:ext cx="42863" cy="14288"/>
            </a:xfrm>
            <a:custGeom>
              <a:avLst/>
              <a:gdLst/>
              <a:ahLst/>
              <a:cxnLst/>
              <a:rect l="l" t="t" r="r" b="b"/>
              <a:pathLst>
                <a:path w="15" h="5" extrusionOk="0">
                  <a:moveTo>
                    <a:pt x="0" y="0"/>
                  </a:moveTo>
                  <a:cubicBezTo>
                    <a:pt x="15" y="1"/>
                    <a:pt x="15" y="1"/>
                    <a:pt x="15" y="1"/>
                  </a:cubicBezTo>
                  <a:cubicBezTo>
                    <a:pt x="13" y="3"/>
                    <a:pt x="11" y="4"/>
                    <a:pt x="8" y="5"/>
                  </a:cubicBezTo>
                  <a:cubicBezTo>
                    <a:pt x="7" y="5"/>
                    <a:pt x="3" y="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196850" y="111125"/>
              <a:ext cx="63500" cy="26988"/>
            </a:xfrm>
            <a:custGeom>
              <a:avLst/>
              <a:gdLst/>
              <a:ahLst/>
              <a:cxnLst/>
              <a:rect l="l" t="t" r="r" b="b"/>
              <a:pathLst>
                <a:path w="23" h="10" extrusionOk="0">
                  <a:moveTo>
                    <a:pt x="21" y="1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5"/>
                    <a:pt x="0" y="3"/>
                    <a:pt x="0" y="0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4"/>
                    <a:pt x="22" y="7"/>
                    <a:pt x="21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196850" y="52388"/>
              <a:ext cx="66675" cy="25400"/>
            </a:xfrm>
            <a:custGeom>
              <a:avLst/>
              <a:gdLst/>
              <a:ahLst/>
              <a:cxnLst/>
              <a:rect l="l" t="t" r="r" b="b"/>
              <a:pathLst>
                <a:path w="24" h="9" extrusionOk="0">
                  <a:moveTo>
                    <a:pt x="22" y="1"/>
                  </a:moveTo>
                  <a:cubicBezTo>
                    <a:pt x="23" y="4"/>
                    <a:pt x="23" y="7"/>
                    <a:pt x="24" y="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1" y="2"/>
                    <a:pt x="1" y="0"/>
                  </a:cubicBez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266700" y="55563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8" y="3"/>
                    <a:pt x="9" y="6"/>
                    <a:pt x="9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6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269875" y="85725"/>
              <a:ext cx="25400" cy="22225"/>
            </a:xfrm>
            <a:custGeom>
              <a:avLst/>
              <a:gdLst/>
              <a:ahLst/>
              <a:cxnLst/>
              <a:rect l="l" t="t" r="r" b="b"/>
              <a:pathLst>
                <a:path w="9" h="8" extrusionOk="0">
                  <a:moveTo>
                    <a:pt x="1" y="0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9" y="3"/>
                    <a:pt x="9" y="6"/>
                    <a:pt x="8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5"/>
                    <a:pt x="1" y="3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196850" y="80963"/>
              <a:ext cx="66675" cy="26988"/>
            </a:xfrm>
            <a:custGeom>
              <a:avLst/>
              <a:gdLst/>
              <a:ahLst/>
              <a:cxnLst/>
              <a:rect l="l" t="t" r="r" b="b"/>
              <a:pathLst>
                <a:path w="24" h="10" extrusionOk="0">
                  <a:moveTo>
                    <a:pt x="23" y="1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5"/>
                    <a:pt x="0" y="3"/>
                    <a:pt x="0" y="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5"/>
                    <a:pt x="24" y="7"/>
                    <a:pt x="23" y="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86" name="Google Shape;686;p11"/>
            <p:cNvSpPr/>
            <p:nvPr/>
          </p:nvSpPr>
          <p:spPr>
            <a:xfrm>
              <a:off x="165100" y="107950"/>
              <a:ext cx="25400" cy="25400"/>
            </a:xfrm>
            <a:custGeom>
              <a:avLst/>
              <a:gdLst/>
              <a:ahLst/>
              <a:cxnLst/>
              <a:rect l="l" t="t" r="r" b="b"/>
              <a:pathLst>
                <a:path w="9" h="9" extrusionOk="0">
                  <a:moveTo>
                    <a:pt x="0" y="0"/>
                  </a:moveTo>
                  <a:cubicBezTo>
                    <a:pt x="8" y="1"/>
                    <a:pt x="8" y="1"/>
                    <a:pt x="8" y="1"/>
                  </a:cubicBezTo>
                  <a:cubicBezTo>
                    <a:pt x="8" y="3"/>
                    <a:pt x="8" y="6"/>
                    <a:pt x="9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6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87" name="Google Shape;687;p11"/>
            <p:cNvSpPr/>
            <p:nvPr/>
          </p:nvSpPr>
          <p:spPr>
            <a:xfrm>
              <a:off x="174625" y="138113"/>
              <a:ext cx="26988" cy="41275"/>
            </a:xfrm>
            <a:custGeom>
              <a:avLst/>
              <a:gdLst/>
              <a:ahLst/>
              <a:cxnLst/>
              <a:rect l="l" t="t" r="r" b="b"/>
              <a:pathLst>
                <a:path w="10" h="15" extrusionOk="0">
                  <a:moveTo>
                    <a:pt x="6" y="1"/>
                  </a:moveTo>
                  <a:cubicBezTo>
                    <a:pt x="7" y="6"/>
                    <a:pt x="8" y="11"/>
                    <a:pt x="10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2" y="9"/>
                    <a:pt x="1" y="5"/>
                    <a:pt x="0" y="0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88" name="Google Shape;688;p11"/>
            <p:cNvSpPr/>
            <p:nvPr/>
          </p:nvSpPr>
          <p:spPr>
            <a:xfrm>
              <a:off x="163513" y="52388"/>
              <a:ext cx="26988" cy="19050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9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1" y="2"/>
                    <a:pt x="1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2"/>
                    <a:pt x="9" y="4"/>
                    <a:pt x="9" y="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89" name="Google Shape;689;p11"/>
            <p:cNvSpPr/>
            <p:nvPr/>
          </p:nvSpPr>
          <p:spPr>
            <a:xfrm>
              <a:off x="263525" y="115888"/>
              <a:ext cx="28575" cy="25400"/>
            </a:xfrm>
            <a:custGeom>
              <a:avLst/>
              <a:gdLst/>
              <a:ahLst/>
              <a:cxnLst/>
              <a:rect l="l" t="t" r="r" b="b"/>
              <a:pathLst>
                <a:path w="10" h="9" extrusionOk="0">
                  <a:moveTo>
                    <a:pt x="0" y="8"/>
                  </a:moveTo>
                  <a:cubicBezTo>
                    <a:pt x="1" y="5"/>
                    <a:pt x="1" y="3"/>
                    <a:pt x="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3"/>
                    <a:pt x="10" y="6"/>
                    <a:pt x="10" y="9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90" name="Google Shape;690;p11"/>
            <p:cNvSpPr/>
            <p:nvPr/>
          </p:nvSpPr>
          <p:spPr>
            <a:xfrm>
              <a:off x="244475" y="146050"/>
              <a:ext cx="44450" cy="42863"/>
            </a:xfrm>
            <a:custGeom>
              <a:avLst/>
              <a:gdLst/>
              <a:ahLst/>
              <a:cxnLst/>
              <a:rect l="l" t="t" r="r" b="b"/>
              <a:pathLst>
                <a:path w="16" h="15" extrusionOk="0">
                  <a:moveTo>
                    <a:pt x="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5" y="9"/>
                    <a:pt x="13" y="15"/>
                    <a:pt x="13" y="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2"/>
                    <a:pt x="4" y="7"/>
                    <a:pt x="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91" name="Google Shape;691;p11"/>
            <p:cNvSpPr/>
            <p:nvPr/>
          </p:nvSpPr>
          <p:spPr>
            <a:xfrm>
              <a:off x="165100" y="-17463"/>
              <a:ext cx="119063" cy="66675"/>
            </a:xfrm>
            <a:custGeom>
              <a:avLst/>
              <a:gdLst/>
              <a:ahLst/>
              <a:cxnLst/>
              <a:rect l="l" t="t" r="r" b="b"/>
              <a:pathLst>
                <a:path w="42" h="24" extrusionOk="0">
                  <a:moveTo>
                    <a:pt x="0" y="22"/>
                  </a:moveTo>
                  <a:cubicBezTo>
                    <a:pt x="1" y="19"/>
                    <a:pt x="2" y="17"/>
                    <a:pt x="2" y="17"/>
                  </a:cubicBezTo>
                  <a:cubicBezTo>
                    <a:pt x="11" y="0"/>
                    <a:pt x="28" y="7"/>
                    <a:pt x="28" y="7"/>
                  </a:cubicBezTo>
                  <a:cubicBezTo>
                    <a:pt x="35" y="11"/>
                    <a:pt x="40" y="17"/>
                    <a:pt x="42" y="24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200025" y="141288"/>
              <a:ext cx="52388" cy="44450"/>
            </a:xfrm>
            <a:custGeom>
              <a:avLst/>
              <a:gdLst/>
              <a:ahLst/>
              <a:cxnLst/>
              <a:rect l="l" t="t" r="r" b="b"/>
              <a:pathLst>
                <a:path w="19" h="16" extrusionOk="0">
                  <a:moveTo>
                    <a:pt x="14" y="16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2" y="11"/>
                    <a:pt x="1" y="6"/>
                    <a:pt x="0" y="0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10"/>
                    <a:pt x="14" y="15"/>
                    <a:pt x="13" y="15"/>
                  </a:cubicBezTo>
                  <a:lnTo>
                    <a:pt x="14" y="1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163513" y="80963"/>
              <a:ext cx="23813" cy="22225"/>
            </a:xfrm>
            <a:custGeom>
              <a:avLst/>
              <a:gdLst/>
              <a:ahLst/>
              <a:cxnLst/>
              <a:rect l="l" t="t" r="r" b="b"/>
              <a:pathLst>
                <a:path w="9" h="8" extrusionOk="0">
                  <a:moveTo>
                    <a:pt x="9" y="8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4"/>
                    <a:pt x="0" y="2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2"/>
                    <a:pt x="9" y="5"/>
                    <a:pt x="9" y="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694" name="Google Shape;694;p11"/>
          <p:cNvSpPr txBox="1"/>
          <p:nvPr/>
        </p:nvSpPr>
        <p:spPr>
          <a:xfrm>
            <a:off x="3411788" y="2906861"/>
            <a:ext cx="32025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OPPORTUNITY KNOCKS!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NCUS exceeded the state of Ohio’s EDGE Workforce goals by having 36% Edge participation, 17% Minority male participation and 5% female participation in construction of the billion dollar construction of OSU Wexner </a:t>
            </a:r>
            <a:r>
              <a:rPr lang="en-US" sz="1200">
                <a:solidFill>
                  <a:srgbClr val="5B5B5B"/>
                </a:solidFill>
              </a:rPr>
              <a:t>M</a:t>
            </a:r>
            <a:r>
              <a:rPr lang="en-US" sz="12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edical James Cancer Center.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lang="en-US" sz="12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0" i="0" u="none" strike="noStrike" cap="none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11"/>
          <p:cNvSpPr/>
          <p:nvPr/>
        </p:nvSpPr>
        <p:spPr>
          <a:xfrm>
            <a:off x="7880415" y="4770483"/>
            <a:ext cx="167701" cy="16615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6" name="Google Shape;696;p11"/>
          <p:cNvSpPr/>
          <p:nvPr/>
        </p:nvSpPr>
        <p:spPr>
          <a:xfrm>
            <a:off x="0" y="348"/>
            <a:ext cx="12192000" cy="2655120"/>
          </a:xfrm>
          <a:prstGeom prst="rect">
            <a:avLst/>
          </a:prstGeom>
          <a:solidFill>
            <a:schemeClr val="dk2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7" name="Google Shape;697;p11"/>
          <p:cNvSpPr txBox="1"/>
          <p:nvPr/>
        </p:nvSpPr>
        <p:spPr>
          <a:xfrm>
            <a:off x="104772" y="736602"/>
            <a:ext cx="5894387" cy="199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COMMUNITY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8" name="Google Shape;698;p11"/>
          <p:cNvSpPr txBox="1"/>
          <p:nvPr/>
        </p:nvSpPr>
        <p:spPr>
          <a:xfrm>
            <a:off x="195550" y="350969"/>
            <a:ext cx="4694237" cy="504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 BUILD PEOPLE THROUGH…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9" name="Google Shape;699;p11"/>
          <p:cNvSpPr/>
          <p:nvPr/>
        </p:nvSpPr>
        <p:spPr>
          <a:xfrm>
            <a:off x="116804" y="1291436"/>
            <a:ext cx="476765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7B2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507B20"/>
                </a:solidFill>
                <a:latin typeface="Arial"/>
                <a:ea typeface="Arial"/>
                <a:cs typeface="Arial"/>
                <a:sym typeface="Arial"/>
              </a:rPr>
              <a:t>ENGAGEMENT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00" name="Google Shape;70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377" y="2889665"/>
            <a:ext cx="3068638" cy="152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88966" y="4743057"/>
            <a:ext cx="2566711" cy="1745363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11"/>
          <p:cNvSpPr/>
          <p:nvPr/>
        </p:nvSpPr>
        <p:spPr>
          <a:xfrm>
            <a:off x="3245148" y="2890183"/>
            <a:ext cx="187295" cy="15046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3" name="Google Shape;703;p11"/>
          <p:cNvSpPr txBox="1"/>
          <p:nvPr/>
        </p:nvSpPr>
        <p:spPr>
          <a:xfrm>
            <a:off x="8092783" y="4751415"/>
            <a:ext cx="3949200" cy="11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MASC UP </a:t>
            </a:r>
            <a:endParaRPr sz="1000" b="1" i="0" u="none" strike="noStrike" cap="none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Distributed 90,000 mask kits to </a:t>
            </a:r>
            <a:r>
              <a:rPr lang="en-US" sz="14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underserved</a:t>
            </a:r>
            <a:r>
              <a:rPr lang="en-US" sz="12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 communities during the </a:t>
            </a:r>
            <a:r>
              <a:rPr lang="en-US" sz="1200">
                <a:solidFill>
                  <a:srgbClr val="5B5B5B"/>
                </a:solidFill>
              </a:rPr>
              <a:t>COVID-</a:t>
            </a:r>
            <a:r>
              <a:rPr lang="en-US" sz="12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19 pandemic.</a:t>
            </a:r>
            <a:endParaRPr sz="1000" b="0" i="0" u="none" strike="noStrike" cap="none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br>
              <a:rPr lang="en-US" sz="10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05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</a:br>
            <a:endParaRPr sz="1050" b="1" i="0" u="none" strike="noStrike" cap="none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11"/>
          <p:cNvSpPr txBox="1"/>
          <p:nvPr/>
        </p:nvSpPr>
        <p:spPr>
          <a:xfrm>
            <a:off x="2112442" y="4781435"/>
            <a:ext cx="28251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SMART COLUMBUS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Providing 700 residents on the south and near east side with FREE fiber internet access</a:t>
            </a:r>
            <a:r>
              <a:rPr lang="en-US" sz="1200">
                <a:solidFill>
                  <a:srgbClr val="5B5B5B"/>
                </a:solidFill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lang="en-US" sz="12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2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1" i="0" u="none" strike="noStrike" cap="none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11"/>
          <p:cNvSpPr txBox="1"/>
          <p:nvPr/>
        </p:nvSpPr>
        <p:spPr>
          <a:xfrm>
            <a:off x="9161826" y="3008887"/>
            <a:ext cx="294779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THE PACT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In 2016, Partners Achieving Community Transformation (PACT) in Columbus, OH partnered with NCUS to develop an-in-depth comprehensive safety plan. </a:t>
            </a:r>
            <a:br>
              <a:rPr lang="en-US" sz="12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0" i="0" u="none" strike="noStrike" cap="none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11"/>
          <p:cNvSpPr/>
          <p:nvPr/>
        </p:nvSpPr>
        <p:spPr>
          <a:xfrm>
            <a:off x="8998635" y="3013487"/>
            <a:ext cx="148977" cy="997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7" name="Google Shape;707;p11"/>
          <p:cNvSpPr/>
          <p:nvPr/>
        </p:nvSpPr>
        <p:spPr>
          <a:xfrm>
            <a:off x="1947280" y="4805809"/>
            <a:ext cx="187295" cy="15046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08" name="Google Shape;708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01556" y="4826317"/>
            <a:ext cx="1454091" cy="1454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06553" y="3119090"/>
            <a:ext cx="2380228" cy="818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" name="Google Shape;757;p13"/>
          <p:cNvGrpSpPr/>
          <p:nvPr/>
        </p:nvGrpSpPr>
        <p:grpSpPr>
          <a:xfrm>
            <a:off x="23476" y="16225"/>
            <a:ext cx="12317224" cy="6937112"/>
            <a:chOff x="8393113" y="0"/>
            <a:chExt cx="9017001" cy="5078413"/>
          </a:xfrm>
        </p:grpSpPr>
        <p:sp>
          <p:nvSpPr>
            <p:cNvPr id="758" name="Google Shape;758;p13"/>
            <p:cNvSpPr/>
            <p:nvPr/>
          </p:nvSpPr>
          <p:spPr>
            <a:xfrm>
              <a:off x="10317163" y="1016000"/>
              <a:ext cx="2432050" cy="2425700"/>
            </a:xfrm>
            <a:custGeom>
              <a:avLst/>
              <a:gdLst/>
              <a:ahLst/>
              <a:cxnLst/>
              <a:rect l="l" t="t" r="r" b="b"/>
              <a:pathLst>
                <a:path w="1532" h="1528" extrusionOk="0">
                  <a:moveTo>
                    <a:pt x="766" y="1528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28"/>
                  </a:lnTo>
                  <a:close/>
                  <a:moveTo>
                    <a:pt x="194" y="765"/>
                  </a:moveTo>
                  <a:lnTo>
                    <a:pt x="766" y="1336"/>
                  </a:lnTo>
                  <a:lnTo>
                    <a:pt x="1338" y="765"/>
                  </a:lnTo>
                  <a:lnTo>
                    <a:pt x="766" y="192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9017001" y="2314575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3"/>
                  </a:lnTo>
                  <a:lnTo>
                    <a:pt x="766" y="0"/>
                  </a:lnTo>
                  <a:lnTo>
                    <a:pt x="1532" y="763"/>
                  </a:lnTo>
                  <a:lnTo>
                    <a:pt x="766" y="1529"/>
                  </a:lnTo>
                  <a:close/>
                  <a:moveTo>
                    <a:pt x="194" y="763"/>
                  </a:moveTo>
                  <a:lnTo>
                    <a:pt x="766" y="1336"/>
                  </a:lnTo>
                  <a:lnTo>
                    <a:pt x="1338" y="763"/>
                  </a:lnTo>
                  <a:lnTo>
                    <a:pt x="766" y="192"/>
                  </a:lnTo>
                  <a:lnTo>
                    <a:pt x="194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12915901" y="1012825"/>
              <a:ext cx="2430463" cy="2428875"/>
            </a:xfrm>
            <a:custGeom>
              <a:avLst/>
              <a:gdLst/>
              <a:ahLst/>
              <a:cxnLst/>
              <a:rect l="l" t="t" r="r" b="b"/>
              <a:pathLst>
                <a:path w="1531" h="1530" extrusionOk="0">
                  <a:moveTo>
                    <a:pt x="765" y="1530"/>
                  </a:moveTo>
                  <a:lnTo>
                    <a:pt x="0" y="765"/>
                  </a:lnTo>
                  <a:lnTo>
                    <a:pt x="765" y="0"/>
                  </a:lnTo>
                  <a:lnTo>
                    <a:pt x="1531" y="765"/>
                  </a:lnTo>
                  <a:lnTo>
                    <a:pt x="765" y="1530"/>
                  </a:lnTo>
                  <a:close/>
                  <a:moveTo>
                    <a:pt x="194" y="765"/>
                  </a:moveTo>
                  <a:lnTo>
                    <a:pt x="765" y="1338"/>
                  </a:lnTo>
                  <a:lnTo>
                    <a:pt x="1337" y="765"/>
                  </a:lnTo>
                  <a:lnTo>
                    <a:pt x="765" y="194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11614151" y="2311400"/>
              <a:ext cx="2432050" cy="2430463"/>
            </a:xfrm>
            <a:custGeom>
              <a:avLst/>
              <a:gdLst/>
              <a:ahLst/>
              <a:cxnLst/>
              <a:rect l="l" t="t" r="r" b="b"/>
              <a:pathLst>
                <a:path w="1532" h="1531" extrusionOk="0">
                  <a:moveTo>
                    <a:pt x="766" y="1531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31"/>
                  </a:lnTo>
                  <a:close/>
                  <a:moveTo>
                    <a:pt x="195" y="765"/>
                  </a:moveTo>
                  <a:lnTo>
                    <a:pt x="766" y="1337"/>
                  </a:lnTo>
                  <a:lnTo>
                    <a:pt x="1338" y="765"/>
                  </a:lnTo>
                  <a:lnTo>
                    <a:pt x="766" y="194"/>
                  </a:lnTo>
                  <a:lnTo>
                    <a:pt x="195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14212888" y="2311400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4"/>
                  </a:lnTo>
                  <a:lnTo>
                    <a:pt x="766" y="0"/>
                  </a:lnTo>
                  <a:lnTo>
                    <a:pt x="1532" y="764"/>
                  </a:lnTo>
                  <a:lnTo>
                    <a:pt x="766" y="1529"/>
                  </a:lnTo>
                  <a:close/>
                  <a:moveTo>
                    <a:pt x="194" y="764"/>
                  </a:moveTo>
                  <a:lnTo>
                    <a:pt x="766" y="1337"/>
                  </a:lnTo>
                  <a:lnTo>
                    <a:pt x="1338" y="764"/>
                  </a:lnTo>
                  <a:lnTo>
                    <a:pt x="766" y="193"/>
                  </a:lnTo>
                  <a:lnTo>
                    <a:pt x="194" y="76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3" name="Google Shape;763;p13"/>
            <p:cNvSpPr/>
            <p:nvPr/>
          </p:nvSpPr>
          <p:spPr>
            <a:xfrm>
              <a:off x="15886113" y="3175"/>
              <a:ext cx="1490663" cy="841375"/>
            </a:xfrm>
            <a:custGeom>
              <a:avLst/>
              <a:gdLst/>
              <a:ahLst/>
              <a:cxnLst/>
              <a:rect l="l" t="t" r="r" b="b"/>
              <a:pathLst>
                <a:path w="939" h="530" extrusionOk="0">
                  <a:moveTo>
                    <a:pt x="869" y="0"/>
                  </a:moveTo>
                  <a:lnTo>
                    <a:pt x="531" y="338"/>
                  </a:lnTo>
                  <a:lnTo>
                    <a:pt x="194" y="0"/>
                  </a:lnTo>
                  <a:lnTo>
                    <a:pt x="0" y="0"/>
                  </a:lnTo>
                  <a:lnTo>
                    <a:pt x="531" y="530"/>
                  </a:lnTo>
                  <a:lnTo>
                    <a:pt x="939" y="123"/>
                  </a:lnTo>
                  <a:lnTo>
                    <a:pt x="939" y="0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4" name="Google Shape;764;p13"/>
            <p:cNvSpPr/>
            <p:nvPr/>
          </p:nvSpPr>
          <p:spPr>
            <a:xfrm>
              <a:off x="16813213" y="365125"/>
              <a:ext cx="563563" cy="1127125"/>
            </a:xfrm>
            <a:custGeom>
              <a:avLst/>
              <a:gdLst/>
              <a:ahLst/>
              <a:cxnLst/>
              <a:rect l="l" t="t" r="r" b="b"/>
              <a:pathLst>
                <a:path w="355" h="710" extrusionOk="0">
                  <a:moveTo>
                    <a:pt x="192" y="355"/>
                  </a:moveTo>
                  <a:lnTo>
                    <a:pt x="355" y="192"/>
                  </a:lnTo>
                  <a:lnTo>
                    <a:pt x="355" y="0"/>
                  </a:lnTo>
                  <a:lnTo>
                    <a:pt x="0" y="355"/>
                  </a:lnTo>
                  <a:lnTo>
                    <a:pt x="355" y="710"/>
                  </a:lnTo>
                  <a:lnTo>
                    <a:pt x="355" y="518"/>
                  </a:lnTo>
                  <a:lnTo>
                    <a:pt x="192" y="35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15513052" y="1012825"/>
              <a:ext cx="1863725" cy="2428875"/>
            </a:xfrm>
            <a:custGeom>
              <a:avLst/>
              <a:gdLst/>
              <a:ahLst/>
              <a:cxnLst/>
              <a:rect l="l" t="t" r="r" b="b"/>
              <a:pathLst>
                <a:path w="1174" h="1530" extrusionOk="0">
                  <a:moveTo>
                    <a:pt x="766" y="1336"/>
                  </a:moveTo>
                  <a:lnTo>
                    <a:pt x="192" y="765"/>
                  </a:lnTo>
                  <a:lnTo>
                    <a:pt x="766" y="192"/>
                  </a:lnTo>
                  <a:lnTo>
                    <a:pt x="1174" y="602"/>
                  </a:lnTo>
                  <a:lnTo>
                    <a:pt x="1174" y="408"/>
                  </a:lnTo>
                  <a:lnTo>
                    <a:pt x="766" y="0"/>
                  </a:lnTo>
                  <a:lnTo>
                    <a:pt x="0" y="765"/>
                  </a:lnTo>
                  <a:lnTo>
                    <a:pt x="766" y="1530"/>
                  </a:lnTo>
                  <a:lnTo>
                    <a:pt x="1174" y="1120"/>
                  </a:lnTo>
                  <a:lnTo>
                    <a:pt x="1174" y="928"/>
                  </a:lnTo>
                  <a:lnTo>
                    <a:pt x="766" y="1336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16810038" y="2957513"/>
              <a:ext cx="566738" cy="1133475"/>
            </a:xfrm>
            <a:custGeom>
              <a:avLst/>
              <a:gdLst/>
              <a:ahLst/>
              <a:cxnLst/>
              <a:rect l="l" t="t" r="r" b="b"/>
              <a:pathLst>
                <a:path w="357" h="714" extrusionOk="0">
                  <a:moveTo>
                    <a:pt x="194" y="357"/>
                  </a:moveTo>
                  <a:lnTo>
                    <a:pt x="357" y="194"/>
                  </a:lnTo>
                  <a:lnTo>
                    <a:pt x="357" y="0"/>
                  </a:lnTo>
                  <a:lnTo>
                    <a:pt x="0" y="357"/>
                  </a:lnTo>
                  <a:lnTo>
                    <a:pt x="357" y="714"/>
                  </a:lnTo>
                  <a:lnTo>
                    <a:pt x="357" y="520"/>
                  </a:lnTo>
                  <a:lnTo>
                    <a:pt x="194" y="357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15513052" y="3608388"/>
              <a:ext cx="1863725" cy="1438275"/>
            </a:xfrm>
            <a:custGeom>
              <a:avLst/>
              <a:gdLst/>
              <a:ahLst/>
              <a:cxnLst/>
              <a:rect l="l" t="t" r="r" b="b"/>
              <a:pathLst>
                <a:path w="1174" h="906" extrusionOk="0">
                  <a:moveTo>
                    <a:pt x="192" y="763"/>
                  </a:moveTo>
                  <a:lnTo>
                    <a:pt x="764" y="192"/>
                  </a:lnTo>
                  <a:lnTo>
                    <a:pt x="1174" y="602"/>
                  </a:lnTo>
                  <a:lnTo>
                    <a:pt x="1174" y="410"/>
                  </a:lnTo>
                  <a:lnTo>
                    <a:pt x="764" y="0"/>
                  </a:lnTo>
                  <a:lnTo>
                    <a:pt x="0" y="763"/>
                  </a:lnTo>
                  <a:lnTo>
                    <a:pt x="141" y="906"/>
                  </a:lnTo>
                  <a:lnTo>
                    <a:pt x="335" y="906"/>
                  </a:lnTo>
                  <a:lnTo>
                    <a:pt x="192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8393113" y="474663"/>
              <a:ext cx="460375" cy="917575"/>
            </a:xfrm>
            <a:custGeom>
              <a:avLst/>
              <a:gdLst/>
              <a:ahLst/>
              <a:cxnLst/>
              <a:rect l="l" t="t" r="r" b="b"/>
              <a:pathLst>
                <a:path w="290" h="578" extrusionOk="0">
                  <a:moveTo>
                    <a:pt x="96" y="289"/>
                  </a:moveTo>
                  <a:lnTo>
                    <a:pt x="0" y="385"/>
                  </a:lnTo>
                  <a:lnTo>
                    <a:pt x="0" y="578"/>
                  </a:lnTo>
                  <a:lnTo>
                    <a:pt x="290" y="289"/>
                  </a:lnTo>
                  <a:lnTo>
                    <a:pt x="0" y="0"/>
                  </a:lnTo>
                  <a:lnTo>
                    <a:pt x="0" y="193"/>
                  </a:lnTo>
                  <a:lnTo>
                    <a:pt x="96" y="28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8393113" y="1016000"/>
              <a:ext cx="1757363" cy="2428875"/>
            </a:xfrm>
            <a:custGeom>
              <a:avLst/>
              <a:gdLst/>
              <a:ahLst/>
              <a:cxnLst/>
              <a:rect l="l" t="t" r="r" b="b"/>
              <a:pathLst>
                <a:path w="1107" h="1530" extrusionOk="0">
                  <a:moveTo>
                    <a:pt x="342" y="194"/>
                  </a:moveTo>
                  <a:lnTo>
                    <a:pt x="913" y="765"/>
                  </a:lnTo>
                  <a:lnTo>
                    <a:pt x="342" y="1336"/>
                  </a:lnTo>
                  <a:lnTo>
                    <a:pt x="0" y="995"/>
                  </a:lnTo>
                  <a:lnTo>
                    <a:pt x="0" y="1189"/>
                  </a:lnTo>
                  <a:lnTo>
                    <a:pt x="342" y="1530"/>
                  </a:lnTo>
                  <a:lnTo>
                    <a:pt x="1107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5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8393113" y="3071813"/>
              <a:ext cx="457200" cy="914400"/>
            </a:xfrm>
            <a:custGeom>
              <a:avLst/>
              <a:gdLst/>
              <a:ahLst/>
              <a:cxnLst/>
              <a:rect l="l" t="t" r="r" b="b"/>
              <a:pathLst>
                <a:path w="288" h="576" extrusionOk="0">
                  <a:moveTo>
                    <a:pt x="96" y="288"/>
                  </a:moveTo>
                  <a:lnTo>
                    <a:pt x="0" y="383"/>
                  </a:lnTo>
                  <a:lnTo>
                    <a:pt x="0" y="576"/>
                  </a:lnTo>
                  <a:lnTo>
                    <a:pt x="288" y="288"/>
                  </a:lnTo>
                  <a:lnTo>
                    <a:pt x="0" y="0"/>
                  </a:lnTo>
                  <a:lnTo>
                    <a:pt x="0" y="192"/>
                  </a:lnTo>
                  <a:lnTo>
                    <a:pt x="96" y="288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10688638" y="3175"/>
              <a:ext cx="1692275" cy="844550"/>
            </a:xfrm>
            <a:custGeom>
              <a:avLst/>
              <a:gdLst/>
              <a:ahLst/>
              <a:cxnLst/>
              <a:rect l="l" t="t" r="r" b="b"/>
              <a:pathLst>
                <a:path w="1066" h="532" extrusionOk="0">
                  <a:moveTo>
                    <a:pt x="532" y="339"/>
                  </a:moveTo>
                  <a:lnTo>
                    <a:pt x="192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6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13285788" y="3175"/>
              <a:ext cx="1690688" cy="844550"/>
            </a:xfrm>
            <a:custGeom>
              <a:avLst/>
              <a:gdLst/>
              <a:ahLst/>
              <a:cxnLst/>
              <a:rect l="l" t="t" r="r" b="b"/>
              <a:pathLst>
                <a:path w="1065" h="532" extrusionOk="0">
                  <a:moveTo>
                    <a:pt x="532" y="339"/>
                  </a:moveTo>
                  <a:lnTo>
                    <a:pt x="194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5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8393113" y="3175"/>
              <a:ext cx="1390650" cy="846138"/>
            </a:xfrm>
            <a:custGeom>
              <a:avLst/>
              <a:gdLst/>
              <a:ahLst/>
              <a:cxnLst/>
              <a:rect l="l" t="t" r="r" b="b"/>
              <a:pathLst>
                <a:path w="876" h="533" extrusionOk="0">
                  <a:moveTo>
                    <a:pt x="342" y="339"/>
                  </a:moveTo>
                  <a:lnTo>
                    <a:pt x="342" y="339"/>
                  </a:lnTo>
                  <a:lnTo>
                    <a:pt x="342" y="33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90"/>
                  </a:lnTo>
                  <a:lnTo>
                    <a:pt x="342" y="533"/>
                  </a:lnTo>
                  <a:lnTo>
                    <a:pt x="876" y="0"/>
                  </a:lnTo>
                  <a:lnTo>
                    <a:pt x="683" y="0"/>
                  </a:lnTo>
                  <a:lnTo>
                    <a:pt x="34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74" name="Google Shape;774;p13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75" name="Google Shape;775;p13"/>
            <p:cNvSpPr/>
            <p:nvPr/>
          </p:nvSpPr>
          <p:spPr>
            <a:xfrm>
              <a:off x="8396288" y="3175"/>
              <a:ext cx="539750" cy="538163"/>
            </a:xfrm>
            <a:custGeom>
              <a:avLst/>
              <a:gdLst/>
              <a:ahLst/>
              <a:cxnLst/>
              <a:rect l="l" t="t" r="r" b="b"/>
              <a:pathLst>
                <a:path w="340" h="339" extrusionOk="0">
                  <a:moveTo>
                    <a:pt x="0" y="0"/>
                  </a:moveTo>
                  <a:lnTo>
                    <a:pt x="340" y="339"/>
                  </a:lnTo>
                  <a:lnTo>
                    <a:pt x="340" y="3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8393113" y="3611563"/>
              <a:ext cx="1755775" cy="1435100"/>
            </a:xfrm>
            <a:custGeom>
              <a:avLst/>
              <a:gdLst/>
              <a:ahLst/>
              <a:cxnLst/>
              <a:rect l="l" t="t" r="r" b="b"/>
              <a:pathLst>
                <a:path w="1106" h="904" extrusionOk="0">
                  <a:moveTo>
                    <a:pt x="342" y="194"/>
                  </a:moveTo>
                  <a:lnTo>
                    <a:pt x="913" y="765"/>
                  </a:lnTo>
                  <a:lnTo>
                    <a:pt x="774" y="904"/>
                  </a:lnTo>
                  <a:lnTo>
                    <a:pt x="967" y="904"/>
                  </a:lnTo>
                  <a:lnTo>
                    <a:pt x="1106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3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10317163" y="3611563"/>
              <a:ext cx="2428875" cy="1435100"/>
            </a:xfrm>
            <a:custGeom>
              <a:avLst/>
              <a:gdLst/>
              <a:ahLst/>
              <a:cxnLst/>
              <a:rect l="l" t="t" r="r" b="b"/>
              <a:pathLst>
                <a:path w="1530" h="904" extrusionOk="0">
                  <a:moveTo>
                    <a:pt x="192" y="765"/>
                  </a:moveTo>
                  <a:lnTo>
                    <a:pt x="764" y="192"/>
                  </a:lnTo>
                  <a:lnTo>
                    <a:pt x="1338" y="765"/>
                  </a:lnTo>
                  <a:lnTo>
                    <a:pt x="1197" y="904"/>
                  </a:lnTo>
                  <a:lnTo>
                    <a:pt x="1391" y="904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4"/>
                  </a:lnTo>
                  <a:lnTo>
                    <a:pt x="332" y="904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10093326" y="4910138"/>
              <a:ext cx="276225" cy="136525"/>
            </a:xfrm>
            <a:custGeom>
              <a:avLst/>
              <a:gdLst/>
              <a:ahLst/>
              <a:cxnLst/>
              <a:rect l="l" t="t" r="r" b="b"/>
              <a:pathLst>
                <a:path w="174" h="86" extrusionOk="0">
                  <a:moveTo>
                    <a:pt x="88" y="0"/>
                  </a:moveTo>
                  <a:lnTo>
                    <a:pt x="0" y="86"/>
                  </a:lnTo>
                  <a:lnTo>
                    <a:pt x="174" y="8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12915901" y="3608388"/>
              <a:ext cx="2428875" cy="1438275"/>
            </a:xfrm>
            <a:custGeom>
              <a:avLst/>
              <a:gdLst/>
              <a:ahLst/>
              <a:cxnLst/>
              <a:rect l="l" t="t" r="r" b="b"/>
              <a:pathLst>
                <a:path w="1530" h="906" extrusionOk="0">
                  <a:moveTo>
                    <a:pt x="192" y="765"/>
                  </a:moveTo>
                  <a:lnTo>
                    <a:pt x="764" y="194"/>
                  </a:lnTo>
                  <a:lnTo>
                    <a:pt x="1337" y="765"/>
                  </a:lnTo>
                  <a:lnTo>
                    <a:pt x="1196" y="906"/>
                  </a:lnTo>
                  <a:lnTo>
                    <a:pt x="1389" y="906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6"/>
                  </a:lnTo>
                  <a:lnTo>
                    <a:pt x="333" y="906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12692063" y="4906963"/>
              <a:ext cx="277813" cy="139700"/>
            </a:xfrm>
            <a:custGeom>
              <a:avLst/>
              <a:gdLst/>
              <a:ahLst/>
              <a:cxnLst/>
              <a:rect l="l" t="t" r="r" b="b"/>
              <a:pathLst>
                <a:path w="175" h="88" extrusionOk="0">
                  <a:moveTo>
                    <a:pt x="87" y="0"/>
                  </a:moveTo>
                  <a:lnTo>
                    <a:pt x="0" y="88"/>
                  </a:lnTo>
                  <a:lnTo>
                    <a:pt x="175" y="8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15286038" y="4906963"/>
              <a:ext cx="280988" cy="139700"/>
            </a:xfrm>
            <a:custGeom>
              <a:avLst/>
              <a:gdLst/>
              <a:ahLst/>
              <a:cxnLst/>
              <a:rect l="l" t="t" r="r" b="b"/>
              <a:pathLst>
                <a:path w="177" h="88" extrusionOk="0">
                  <a:moveTo>
                    <a:pt x="90" y="0"/>
                  </a:moveTo>
                  <a:lnTo>
                    <a:pt x="0" y="88"/>
                  </a:lnTo>
                  <a:lnTo>
                    <a:pt x="177" y="88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17376777" y="5046663"/>
              <a:ext cx="33338" cy="31750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0" y="0"/>
                  </a:moveTo>
                  <a:lnTo>
                    <a:pt x="0" y="20"/>
                  </a:ln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14235113" y="3175"/>
              <a:ext cx="2430463" cy="2120900"/>
            </a:xfrm>
            <a:custGeom>
              <a:avLst/>
              <a:gdLst/>
              <a:ahLst/>
              <a:cxnLst/>
              <a:rect l="l" t="t" r="r" b="b"/>
              <a:pathLst>
                <a:path w="1531" h="1336" extrusionOk="0">
                  <a:moveTo>
                    <a:pt x="0" y="571"/>
                  </a:moveTo>
                  <a:lnTo>
                    <a:pt x="765" y="1336"/>
                  </a:lnTo>
                  <a:lnTo>
                    <a:pt x="1531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5" y="1142"/>
                  </a:moveTo>
                  <a:lnTo>
                    <a:pt x="194" y="571"/>
                  </a:lnTo>
                  <a:lnTo>
                    <a:pt x="765" y="0"/>
                  </a:lnTo>
                  <a:lnTo>
                    <a:pt x="1339" y="571"/>
                  </a:lnTo>
                  <a:lnTo>
                    <a:pt x="765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11669713" y="3175"/>
              <a:ext cx="2432050" cy="2120900"/>
            </a:xfrm>
            <a:custGeom>
              <a:avLst/>
              <a:gdLst/>
              <a:ahLst/>
              <a:cxnLst/>
              <a:rect l="l" t="t" r="r" b="b"/>
              <a:pathLst>
                <a:path w="1532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2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4" y="571"/>
                  </a:lnTo>
                  <a:lnTo>
                    <a:pt x="766" y="0"/>
                  </a:lnTo>
                  <a:lnTo>
                    <a:pt x="1337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9104313" y="3175"/>
              <a:ext cx="2428875" cy="2120900"/>
            </a:xfrm>
            <a:custGeom>
              <a:avLst/>
              <a:gdLst/>
              <a:ahLst/>
              <a:cxnLst/>
              <a:rect l="l" t="t" r="r" b="b"/>
              <a:pathLst>
                <a:path w="1530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0" y="573"/>
                  </a:lnTo>
                  <a:lnTo>
                    <a:pt x="958" y="0"/>
                  </a:lnTo>
                  <a:lnTo>
                    <a:pt x="574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2" y="571"/>
                  </a:lnTo>
                  <a:lnTo>
                    <a:pt x="766" y="0"/>
                  </a:lnTo>
                  <a:lnTo>
                    <a:pt x="1338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787" name="Google Shape;787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8" name="Google Shape;788;p13"/>
          <p:cNvSpPr/>
          <p:nvPr/>
        </p:nvSpPr>
        <p:spPr>
          <a:xfrm>
            <a:off x="2260600" y="1225550"/>
            <a:ext cx="7670800" cy="475932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89" name="Google Shape;789;p13"/>
          <p:cNvSpPr/>
          <p:nvPr/>
        </p:nvSpPr>
        <p:spPr>
          <a:xfrm>
            <a:off x="5124721" y="705613"/>
            <a:ext cx="1543284" cy="1137858"/>
          </a:xfrm>
          <a:custGeom>
            <a:avLst/>
            <a:gdLst/>
            <a:ahLst/>
            <a:cxnLst/>
            <a:rect l="l" t="t" r="r" b="b"/>
            <a:pathLst>
              <a:path w="85" h="76" extrusionOk="0">
                <a:moveTo>
                  <a:pt x="5" y="76"/>
                </a:moveTo>
                <a:cubicBezTo>
                  <a:pt x="0" y="65"/>
                  <a:pt x="0" y="65"/>
                  <a:pt x="0" y="65"/>
                </a:cubicBezTo>
                <a:cubicBezTo>
                  <a:pt x="5" y="65"/>
                  <a:pt x="9" y="62"/>
                  <a:pt x="12" y="57"/>
                </a:cubicBezTo>
                <a:cubicBezTo>
                  <a:pt x="14" y="52"/>
                  <a:pt x="15" y="44"/>
                  <a:pt x="15" y="33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0"/>
                  <a:pt x="0" y="0"/>
                  <a:pt x="0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3" y="28"/>
                  <a:pt x="33" y="28"/>
                  <a:pt x="33" y="28"/>
                </a:cubicBezTo>
                <a:cubicBezTo>
                  <a:pt x="33" y="44"/>
                  <a:pt x="31" y="56"/>
                  <a:pt x="27" y="64"/>
                </a:cubicBezTo>
                <a:cubicBezTo>
                  <a:pt x="23" y="72"/>
                  <a:pt x="15" y="76"/>
                  <a:pt x="5" y="76"/>
                </a:cubicBezTo>
                <a:close/>
                <a:moveTo>
                  <a:pt x="56" y="76"/>
                </a:moveTo>
                <a:cubicBezTo>
                  <a:pt x="51" y="65"/>
                  <a:pt x="51" y="65"/>
                  <a:pt x="51" y="65"/>
                </a:cubicBezTo>
                <a:cubicBezTo>
                  <a:pt x="57" y="65"/>
                  <a:pt x="61" y="62"/>
                  <a:pt x="63" y="57"/>
                </a:cubicBezTo>
                <a:cubicBezTo>
                  <a:pt x="65" y="52"/>
                  <a:pt x="66" y="44"/>
                  <a:pt x="66" y="33"/>
                </a:cubicBezTo>
                <a:cubicBezTo>
                  <a:pt x="51" y="33"/>
                  <a:pt x="51" y="33"/>
                  <a:pt x="51" y="33"/>
                </a:cubicBezTo>
                <a:cubicBezTo>
                  <a:pt x="51" y="0"/>
                  <a:pt x="51" y="0"/>
                  <a:pt x="51" y="0"/>
                </a:cubicBezTo>
                <a:cubicBezTo>
                  <a:pt x="85" y="0"/>
                  <a:pt x="85" y="0"/>
                  <a:pt x="85" y="0"/>
                </a:cubicBezTo>
                <a:cubicBezTo>
                  <a:pt x="85" y="28"/>
                  <a:pt x="85" y="28"/>
                  <a:pt x="85" y="28"/>
                </a:cubicBezTo>
                <a:cubicBezTo>
                  <a:pt x="85" y="44"/>
                  <a:pt x="83" y="56"/>
                  <a:pt x="78" y="64"/>
                </a:cubicBezTo>
                <a:cubicBezTo>
                  <a:pt x="74" y="72"/>
                  <a:pt x="67" y="76"/>
                  <a:pt x="56" y="7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0" name="Google Shape;790;p13"/>
          <p:cNvSpPr txBox="1"/>
          <p:nvPr/>
        </p:nvSpPr>
        <p:spPr>
          <a:xfrm>
            <a:off x="2283370" y="2161178"/>
            <a:ext cx="7670700" cy="4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r>
              <a:rPr lang="en-US" sz="2400" b="1" i="1">
                <a:solidFill>
                  <a:schemeClr val="lt1"/>
                </a:solidFill>
              </a:rPr>
              <a:t>NCUS employment services has help significantly diversify our workforce at CMM.</a:t>
            </a:r>
            <a:r>
              <a:rPr lang="en-US" sz="24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”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-US" sz="1600" b="1">
                <a:solidFill>
                  <a:srgbClr val="334F14"/>
                </a:solidFill>
              </a:rPr>
              <a:t>Deanna Springs Technical Recruiter, Cover My Meds</a:t>
            </a:r>
            <a:br>
              <a:rPr lang="en-U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“In the history of my 27 years with the State of Ohio, I have never seen such large percentage of minority participation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on a State Funded project.”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4F14"/>
              </a:buClr>
              <a:buSzPts val="1600"/>
              <a:buFont typeface="Arial"/>
              <a:buChar char="-"/>
            </a:pPr>
            <a:r>
              <a:rPr lang="en-US" sz="1600" b="1" i="0" u="none" strike="noStrike" cap="none">
                <a:solidFill>
                  <a:srgbClr val="334F14"/>
                </a:solidFill>
                <a:latin typeface="Arial"/>
                <a:ea typeface="Arial"/>
                <a:cs typeface="Arial"/>
                <a:sym typeface="Arial"/>
              </a:rPr>
              <a:t>Congresswoman Joyce Beatty</a:t>
            </a:r>
            <a:endParaRPr sz="1100" b="1" i="0" u="none" strike="noStrike" cap="none">
              <a:solidFill>
                <a:srgbClr val="334F1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" name="Google Shape;795;p14"/>
          <p:cNvGrpSpPr/>
          <p:nvPr/>
        </p:nvGrpSpPr>
        <p:grpSpPr>
          <a:xfrm>
            <a:off x="-62567" y="33163"/>
            <a:ext cx="12317133" cy="6937062"/>
            <a:chOff x="8393113" y="0"/>
            <a:chExt cx="9017001" cy="5078413"/>
          </a:xfrm>
        </p:grpSpPr>
        <p:sp>
          <p:nvSpPr>
            <p:cNvPr id="796" name="Google Shape;796;p14"/>
            <p:cNvSpPr/>
            <p:nvPr/>
          </p:nvSpPr>
          <p:spPr>
            <a:xfrm>
              <a:off x="10317163" y="1016000"/>
              <a:ext cx="2432050" cy="2425700"/>
            </a:xfrm>
            <a:custGeom>
              <a:avLst/>
              <a:gdLst/>
              <a:ahLst/>
              <a:cxnLst/>
              <a:rect l="l" t="t" r="r" b="b"/>
              <a:pathLst>
                <a:path w="1532" h="1528" extrusionOk="0">
                  <a:moveTo>
                    <a:pt x="766" y="1528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28"/>
                  </a:lnTo>
                  <a:close/>
                  <a:moveTo>
                    <a:pt x="194" y="765"/>
                  </a:moveTo>
                  <a:lnTo>
                    <a:pt x="766" y="1336"/>
                  </a:lnTo>
                  <a:lnTo>
                    <a:pt x="1338" y="765"/>
                  </a:lnTo>
                  <a:lnTo>
                    <a:pt x="766" y="192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9017001" y="2314575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3"/>
                  </a:lnTo>
                  <a:lnTo>
                    <a:pt x="766" y="0"/>
                  </a:lnTo>
                  <a:lnTo>
                    <a:pt x="1532" y="763"/>
                  </a:lnTo>
                  <a:lnTo>
                    <a:pt x="766" y="1529"/>
                  </a:lnTo>
                  <a:close/>
                  <a:moveTo>
                    <a:pt x="194" y="763"/>
                  </a:moveTo>
                  <a:lnTo>
                    <a:pt x="766" y="1336"/>
                  </a:lnTo>
                  <a:lnTo>
                    <a:pt x="1338" y="763"/>
                  </a:lnTo>
                  <a:lnTo>
                    <a:pt x="766" y="192"/>
                  </a:lnTo>
                  <a:lnTo>
                    <a:pt x="194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12915901" y="1012825"/>
              <a:ext cx="2430463" cy="2428875"/>
            </a:xfrm>
            <a:custGeom>
              <a:avLst/>
              <a:gdLst/>
              <a:ahLst/>
              <a:cxnLst/>
              <a:rect l="l" t="t" r="r" b="b"/>
              <a:pathLst>
                <a:path w="1531" h="1530" extrusionOk="0">
                  <a:moveTo>
                    <a:pt x="765" y="1530"/>
                  </a:moveTo>
                  <a:lnTo>
                    <a:pt x="0" y="765"/>
                  </a:lnTo>
                  <a:lnTo>
                    <a:pt x="765" y="0"/>
                  </a:lnTo>
                  <a:lnTo>
                    <a:pt x="1531" y="765"/>
                  </a:lnTo>
                  <a:lnTo>
                    <a:pt x="765" y="1530"/>
                  </a:lnTo>
                  <a:close/>
                  <a:moveTo>
                    <a:pt x="194" y="765"/>
                  </a:moveTo>
                  <a:lnTo>
                    <a:pt x="765" y="1338"/>
                  </a:lnTo>
                  <a:lnTo>
                    <a:pt x="1337" y="765"/>
                  </a:lnTo>
                  <a:lnTo>
                    <a:pt x="765" y="194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11614151" y="2311400"/>
              <a:ext cx="2432050" cy="2430463"/>
            </a:xfrm>
            <a:custGeom>
              <a:avLst/>
              <a:gdLst/>
              <a:ahLst/>
              <a:cxnLst/>
              <a:rect l="l" t="t" r="r" b="b"/>
              <a:pathLst>
                <a:path w="1532" h="1531" extrusionOk="0">
                  <a:moveTo>
                    <a:pt x="766" y="1531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31"/>
                  </a:lnTo>
                  <a:close/>
                  <a:moveTo>
                    <a:pt x="195" y="765"/>
                  </a:moveTo>
                  <a:lnTo>
                    <a:pt x="766" y="1337"/>
                  </a:lnTo>
                  <a:lnTo>
                    <a:pt x="1338" y="765"/>
                  </a:lnTo>
                  <a:lnTo>
                    <a:pt x="766" y="194"/>
                  </a:lnTo>
                  <a:lnTo>
                    <a:pt x="195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14212888" y="2311400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4"/>
                  </a:lnTo>
                  <a:lnTo>
                    <a:pt x="766" y="0"/>
                  </a:lnTo>
                  <a:lnTo>
                    <a:pt x="1532" y="764"/>
                  </a:lnTo>
                  <a:lnTo>
                    <a:pt x="766" y="1529"/>
                  </a:lnTo>
                  <a:close/>
                  <a:moveTo>
                    <a:pt x="194" y="764"/>
                  </a:moveTo>
                  <a:lnTo>
                    <a:pt x="766" y="1337"/>
                  </a:lnTo>
                  <a:lnTo>
                    <a:pt x="1338" y="764"/>
                  </a:lnTo>
                  <a:lnTo>
                    <a:pt x="766" y="193"/>
                  </a:lnTo>
                  <a:lnTo>
                    <a:pt x="194" y="76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15886113" y="3175"/>
              <a:ext cx="1490663" cy="841375"/>
            </a:xfrm>
            <a:custGeom>
              <a:avLst/>
              <a:gdLst/>
              <a:ahLst/>
              <a:cxnLst/>
              <a:rect l="l" t="t" r="r" b="b"/>
              <a:pathLst>
                <a:path w="939" h="530" extrusionOk="0">
                  <a:moveTo>
                    <a:pt x="869" y="0"/>
                  </a:moveTo>
                  <a:lnTo>
                    <a:pt x="531" y="338"/>
                  </a:lnTo>
                  <a:lnTo>
                    <a:pt x="194" y="0"/>
                  </a:lnTo>
                  <a:lnTo>
                    <a:pt x="0" y="0"/>
                  </a:lnTo>
                  <a:lnTo>
                    <a:pt x="531" y="530"/>
                  </a:lnTo>
                  <a:lnTo>
                    <a:pt x="939" y="123"/>
                  </a:lnTo>
                  <a:lnTo>
                    <a:pt x="939" y="0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16813213" y="365125"/>
              <a:ext cx="563563" cy="1127125"/>
            </a:xfrm>
            <a:custGeom>
              <a:avLst/>
              <a:gdLst/>
              <a:ahLst/>
              <a:cxnLst/>
              <a:rect l="l" t="t" r="r" b="b"/>
              <a:pathLst>
                <a:path w="355" h="710" extrusionOk="0">
                  <a:moveTo>
                    <a:pt x="192" y="355"/>
                  </a:moveTo>
                  <a:lnTo>
                    <a:pt x="355" y="192"/>
                  </a:lnTo>
                  <a:lnTo>
                    <a:pt x="355" y="0"/>
                  </a:lnTo>
                  <a:lnTo>
                    <a:pt x="0" y="355"/>
                  </a:lnTo>
                  <a:lnTo>
                    <a:pt x="355" y="710"/>
                  </a:lnTo>
                  <a:lnTo>
                    <a:pt x="355" y="518"/>
                  </a:lnTo>
                  <a:lnTo>
                    <a:pt x="192" y="35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03" name="Google Shape;803;p14"/>
            <p:cNvSpPr/>
            <p:nvPr/>
          </p:nvSpPr>
          <p:spPr>
            <a:xfrm>
              <a:off x="15513052" y="1012825"/>
              <a:ext cx="1863725" cy="2428875"/>
            </a:xfrm>
            <a:custGeom>
              <a:avLst/>
              <a:gdLst/>
              <a:ahLst/>
              <a:cxnLst/>
              <a:rect l="l" t="t" r="r" b="b"/>
              <a:pathLst>
                <a:path w="1174" h="1530" extrusionOk="0">
                  <a:moveTo>
                    <a:pt x="766" y="1336"/>
                  </a:moveTo>
                  <a:lnTo>
                    <a:pt x="192" y="765"/>
                  </a:lnTo>
                  <a:lnTo>
                    <a:pt x="766" y="192"/>
                  </a:lnTo>
                  <a:lnTo>
                    <a:pt x="1174" y="602"/>
                  </a:lnTo>
                  <a:lnTo>
                    <a:pt x="1174" y="408"/>
                  </a:lnTo>
                  <a:lnTo>
                    <a:pt x="766" y="0"/>
                  </a:lnTo>
                  <a:lnTo>
                    <a:pt x="0" y="765"/>
                  </a:lnTo>
                  <a:lnTo>
                    <a:pt x="766" y="1530"/>
                  </a:lnTo>
                  <a:lnTo>
                    <a:pt x="1174" y="1120"/>
                  </a:lnTo>
                  <a:lnTo>
                    <a:pt x="1174" y="928"/>
                  </a:lnTo>
                  <a:lnTo>
                    <a:pt x="766" y="1336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04" name="Google Shape;804;p14"/>
            <p:cNvSpPr/>
            <p:nvPr/>
          </p:nvSpPr>
          <p:spPr>
            <a:xfrm>
              <a:off x="16810038" y="2957513"/>
              <a:ext cx="566738" cy="1133475"/>
            </a:xfrm>
            <a:custGeom>
              <a:avLst/>
              <a:gdLst/>
              <a:ahLst/>
              <a:cxnLst/>
              <a:rect l="l" t="t" r="r" b="b"/>
              <a:pathLst>
                <a:path w="357" h="714" extrusionOk="0">
                  <a:moveTo>
                    <a:pt x="194" y="357"/>
                  </a:moveTo>
                  <a:lnTo>
                    <a:pt x="357" y="194"/>
                  </a:lnTo>
                  <a:lnTo>
                    <a:pt x="357" y="0"/>
                  </a:lnTo>
                  <a:lnTo>
                    <a:pt x="0" y="357"/>
                  </a:lnTo>
                  <a:lnTo>
                    <a:pt x="357" y="714"/>
                  </a:lnTo>
                  <a:lnTo>
                    <a:pt x="357" y="520"/>
                  </a:lnTo>
                  <a:lnTo>
                    <a:pt x="194" y="357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05" name="Google Shape;805;p14"/>
            <p:cNvSpPr/>
            <p:nvPr/>
          </p:nvSpPr>
          <p:spPr>
            <a:xfrm>
              <a:off x="15513052" y="3608388"/>
              <a:ext cx="1863725" cy="1438275"/>
            </a:xfrm>
            <a:custGeom>
              <a:avLst/>
              <a:gdLst/>
              <a:ahLst/>
              <a:cxnLst/>
              <a:rect l="l" t="t" r="r" b="b"/>
              <a:pathLst>
                <a:path w="1174" h="906" extrusionOk="0">
                  <a:moveTo>
                    <a:pt x="192" y="763"/>
                  </a:moveTo>
                  <a:lnTo>
                    <a:pt x="764" y="192"/>
                  </a:lnTo>
                  <a:lnTo>
                    <a:pt x="1174" y="602"/>
                  </a:lnTo>
                  <a:lnTo>
                    <a:pt x="1174" y="410"/>
                  </a:lnTo>
                  <a:lnTo>
                    <a:pt x="764" y="0"/>
                  </a:lnTo>
                  <a:lnTo>
                    <a:pt x="0" y="763"/>
                  </a:lnTo>
                  <a:lnTo>
                    <a:pt x="141" y="906"/>
                  </a:lnTo>
                  <a:lnTo>
                    <a:pt x="335" y="906"/>
                  </a:lnTo>
                  <a:lnTo>
                    <a:pt x="192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06" name="Google Shape;806;p14"/>
            <p:cNvSpPr/>
            <p:nvPr/>
          </p:nvSpPr>
          <p:spPr>
            <a:xfrm>
              <a:off x="8393113" y="474663"/>
              <a:ext cx="460375" cy="917575"/>
            </a:xfrm>
            <a:custGeom>
              <a:avLst/>
              <a:gdLst/>
              <a:ahLst/>
              <a:cxnLst/>
              <a:rect l="l" t="t" r="r" b="b"/>
              <a:pathLst>
                <a:path w="290" h="578" extrusionOk="0">
                  <a:moveTo>
                    <a:pt x="96" y="289"/>
                  </a:moveTo>
                  <a:lnTo>
                    <a:pt x="0" y="385"/>
                  </a:lnTo>
                  <a:lnTo>
                    <a:pt x="0" y="578"/>
                  </a:lnTo>
                  <a:lnTo>
                    <a:pt x="290" y="289"/>
                  </a:lnTo>
                  <a:lnTo>
                    <a:pt x="0" y="0"/>
                  </a:lnTo>
                  <a:lnTo>
                    <a:pt x="0" y="193"/>
                  </a:lnTo>
                  <a:lnTo>
                    <a:pt x="96" y="28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8393113" y="1016000"/>
              <a:ext cx="1757363" cy="2428875"/>
            </a:xfrm>
            <a:custGeom>
              <a:avLst/>
              <a:gdLst/>
              <a:ahLst/>
              <a:cxnLst/>
              <a:rect l="l" t="t" r="r" b="b"/>
              <a:pathLst>
                <a:path w="1107" h="1530" extrusionOk="0">
                  <a:moveTo>
                    <a:pt x="342" y="194"/>
                  </a:moveTo>
                  <a:lnTo>
                    <a:pt x="913" y="765"/>
                  </a:lnTo>
                  <a:lnTo>
                    <a:pt x="342" y="1336"/>
                  </a:lnTo>
                  <a:lnTo>
                    <a:pt x="0" y="995"/>
                  </a:lnTo>
                  <a:lnTo>
                    <a:pt x="0" y="1189"/>
                  </a:lnTo>
                  <a:lnTo>
                    <a:pt x="342" y="1530"/>
                  </a:lnTo>
                  <a:lnTo>
                    <a:pt x="1107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5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8393113" y="3071813"/>
              <a:ext cx="457200" cy="914400"/>
            </a:xfrm>
            <a:custGeom>
              <a:avLst/>
              <a:gdLst/>
              <a:ahLst/>
              <a:cxnLst/>
              <a:rect l="l" t="t" r="r" b="b"/>
              <a:pathLst>
                <a:path w="288" h="576" extrusionOk="0">
                  <a:moveTo>
                    <a:pt x="96" y="288"/>
                  </a:moveTo>
                  <a:lnTo>
                    <a:pt x="0" y="383"/>
                  </a:lnTo>
                  <a:lnTo>
                    <a:pt x="0" y="576"/>
                  </a:lnTo>
                  <a:lnTo>
                    <a:pt x="288" y="288"/>
                  </a:lnTo>
                  <a:lnTo>
                    <a:pt x="0" y="0"/>
                  </a:lnTo>
                  <a:lnTo>
                    <a:pt x="0" y="192"/>
                  </a:lnTo>
                  <a:lnTo>
                    <a:pt x="96" y="288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10688638" y="3175"/>
              <a:ext cx="1692275" cy="844550"/>
            </a:xfrm>
            <a:custGeom>
              <a:avLst/>
              <a:gdLst/>
              <a:ahLst/>
              <a:cxnLst/>
              <a:rect l="l" t="t" r="r" b="b"/>
              <a:pathLst>
                <a:path w="1066" h="532" extrusionOk="0">
                  <a:moveTo>
                    <a:pt x="532" y="339"/>
                  </a:moveTo>
                  <a:lnTo>
                    <a:pt x="192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6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13285788" y="3175"/>
              <a:ext cx="1690688" cy="844550"/>
            </a:xfrm>
            <a:custGeom>
              <a:avLst/>
              <a:gdLst/>
              <a:ahLst/>
              <a:cxnLst/>
              <a:rect l="l" t="t" r="r" b="b"/>
              <a:pathLst>
                <a:path w="1065" h="532" extrusionOk="0">
                  <a:moveTo>
                    <a:pt x="532" y="339"/>
                  </a:moveTo>
                  <a:lnTo>
                    <a:pt x="194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5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8393113" y="3175"/>
              <a:ext cx="1390650" cy="846138"/>
            </a:xfrm>
            <a:custGeom>
              <a:avLst/>
              <a:gdLst/>
              <a:ahLst/>
              <a:cxnLst/>
              <a:rect l="l" t="t" r="r" b="b"/>
              <a:pathLst>
                <a:path w="876" h="533" extrusionOk="0">
                  <a:moveTo>
                    <a:pt x="342" y="339"/>
                  </a:moveTo>
                  <a:lnTo>
                    <a:pt x="342" y="339"/>
                  </a:lnTo>
                  <a:lnTo>
                    <a:pt x="342" y="33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90"/>
                  </a:lnTo>
                  <a:lnTo>
                    <a:pt x="342" y="533"/>
                  </a:lnTo>
                  <a:lnTo>
                    <a:pt x="876" y="0"/>
                  </a:lnTo>
                  <a:lnTo>
                    <a:pt x="683" y="0"/>
                  </a:lnTo>
                  <a:lnTo>
                    <a:pt x="34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8396288" y="3175"/>
              <a:ext cx="539750" cy="538163"/>
            </a:xfrm>
            <a:custGeom>
              <a:avLst/>
              <a:gdLst/>
              <a:ahLst/>
              <a:cxnLst/>
              <a:rect l="l" t="t" r="r" b="b"/>
              <a:pathLst>
                <a:path w="340" h="339" extrusionOk="0">
                  <a:moveTo>
                    <a:pt x="0" y="0"/>
                  </a:moveTo>
                  <a:lnTo>
                    <a:pt x="340" y="339"/>
                  </a:lnTo>
                  <a:lnTo>
                    <a:pt x="340" y="3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8393113" y="3611563"/>
              <a:ext cx="1755775" cy="1435100"/>
            </a:xfrm>
            <a:custGeom>
              <a:avLst/>
              <a:gdLst/>
              <a:ahLst/>
              <a:cxnLst/>
              <a:rect l="l" t="t" r="r" b="b"/>
              <a:pathLst>
                <a:path w="1106" h="904" extrusionOk="0">
                  <a:moveTo>
                    <a:pt x="342" y="194"/>
                  </a:moveTo>
                  <a:lnTo>
                    <a:pt x="913" y="765"/>
                  </a:lnTo>
                  <a:lnTo>
                    <a:pt x="774" y="904"/>
                  </a:lnTo>
                  <a:lnTo>
                    <a:pt x="967" y="904"/>
                  </a:lnTo>
                  <a:lnTo>
                    <a:pt x="1106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3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10317163" y="3611563"/>
              <a:ext cx="2428875" cy="1435100"/>
            </a:xfrm>
            <a:custGeom>
              <a:avLst/>
              <a:gdLst/>
              <a:ahLst/>
              <a:cxnLst/>
              <a:rect l="l" t="t" r="r" b="b"/>
              <a:pathLst>
                <a:path w="1530" h="904" extrusionOk="0">
                  <a:moveTo>
                    <a:pt x="192" y="765"/>
                  </a:moveTo>
                  <a:lnTo>
                    <a:pt x="764" y="192"/>
                  </a:lnTo>
                  <a:lnTo>
                    <a:pt x="1338" y="765"/>
                  </a:lnTo>
                  <a:lnTo>
                    <a:pt x="1197" y="904"/>
                  </a:lnTo>
                  <a:lnTo>
                    <a:pt x="1391" y="904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4"/>
                  </a:lnTo>
                  <a:lnTo>
                    <a:pt x="332" y="904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10093326" y="4910138"/>
              <a:ext cx="276225" cy="136525"/>
            </a:xfrm>
            <a:custGeom>
              <a:avLst/>
              <a:gdLst/>
              <a:ahLst/>
              <a:cxnLst/>
              <a:rect l="l" t="t" r="r" b="b"/>
              <a:pathLst>
                <a:path w="174" h="86" extrusionOk="0">
                  <a:moveTo>
                    <a:pt x="88" y="0"/>
                  </a:moveTo>
                  <a:lnTo>
                    <a:pt x="0" y="86"/>
                  </a:lnTo>
                  <a:lnTo>
                    <a:pt x="174" y="8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12915901" y="3608388"/>
              <a:ext cx="2428875" cy="1438275"/>
            </a:xfrm>
            <a:custGeom>
              <a:avLst/>
              <a:gdLst/>
              <a:ahLst/>
              <a:cxnLst/>
              <a:rect l="l" t="t" r="r" b="b"/>
              <a:pathLst>
                <a:path w="1530" h="906" extrusionOk="0">
                  <a:moveTo>
                    <a:pt x="192" y="765"/>
                  </a:moveTo>
                  <a:lnTo>
                    <a:pt x="764" y="194"/>
                  </a:lnTo>
                  <a:lnTo>
                    <a:pt x="1337" y="765"/>
                  </a:lnTo>
                  <a:lnTo>
                    <a:pt x="1196" y="906"/>
                  </a:lnTo>
                  <a:lnTo>
                    <a:pt x="1389" y="906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6"/>
                  </a:lnTo>
                  <a:lnTo>
                    <a:pt x="333" y="906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12692063" y="4906963"/>
              <a:ext cx="277813" cy="139700"/>
            </a:xfrm>
            <a:custGeom>
              <a:avLst/>
              <a:gdLst/>
              <a:ahLst/>
              <a:cxnLst/>
              <a:rect l="l" t="t" r="r" b="b"/>
              <a:pathLst>
                <a:path w="175" h="88" extrusionOk="0">
                  <a:moveTo>
                    <a:pt x="87" y="0"/>
                  </a:moveTo>
                  <a:lnTo>
                    <a:pt x="0" y="88"/>
                  </a:lnTo>
                  <a:lnTo>
                    <a:pt x="175" y="8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15286038" y="4906963"/>
              <a:ext cx="280988" cy="139700"/>
            </a:xfrm>
            <a:custGeom>
              <a:avLst/>
              <a:gdLst/>
              <a:ahLst/>
              <a:cxnLst/>
              <a:rect l="l" t="t" r="r" b="b"/>
              <a:pathLst>
                <a:path w="177" h="88" extrusionOk="0">
                  <a:moveTo>
                    <a:pt x="90" y="0"/>
                  </a:moveTo>
                  <a:lnTo>
                    <a:pt x="0" y="88"/>
                  </a:lnTo>
                  <a:lnTo>
                    <a:pt x="177" y="88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17376777" y="5046663"/>
              <a:ext cx="33338" cy="31750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0" y="0"/>
                  </a:moveTo>
                  <a:lnTo>
                    <a:pt x="0" y="20"/>
                  </a:ln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14235113" y="3175"/>
              <a:ext cx="2430463" cy="2120900"/>
            </a:xfrm>
            <a:custGeom>
              <a:avLst/>
              <a:gdLst/>
              <a:ahLst/>
              <a:cxnLst/>
              <a:rect l="l" t="t" r="r" b="b"/>
              <a:pathLst>
                <a:path w="1531" h="1336" extrusionOk="0">
                  <a:moveTo>
                    <a:pt x="0" y="571"/>
                  </a:moveTo>
                  <a:lnTo>
                    <a:pt x="765" y="1336"/>
                  </a:lnTo>
                  <a:lnTo>
                    <a:pt x="1531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5" y="1142"/>
                  </a:moveTo>
                  <a:lnTo>
                    <a:pt x="194" y="571"/>
                  </a:lnTo>
                  <a:lnTo>
                    <a:pt x="765" y="0"/>
                  </a:lnTo>
                  <a:lnTo>
                    <a:pt x="1339" y="571"/>
                  </a:lnTo>
                  <a:lnTo>
                    <a:pt x="765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3" name="Google Shape;823;p14"/>
            <p:cNvSpPr/>
            <p:nvPr/>
          </p:nvSpPr>
          <p:spPr>
            <a:xfrm>
              <a:off x="11669713" y="3175"/>
              <a:ext cx="2432050" cy="2120900"/>
            </a:xfrm>
            <a:custGeom>
              <a:avLst/>
              <a:gdLst/>
              <a:ahLst/>
              <a:cxnLst/>
              <a:rect l="l" t="t" r="r" b="b"/>
              <a:pathLst>
                <a:path w="1532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2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4" y="571"/>
                  </a:lnTo>
                  <a:lnTo>
                    <a:pt x="766" y="0"/>
                  </a:lnTo>
                  <a:lnTo>
                    <a:pt x="1337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24" name="Google Shape;824;p14"/>
            <p:cNvSpPr/>
            <p:nvPr/>
          </p:nvSpPr>
          <p:spPr>
            <a:xfrm>
              <a:off x="9104313" y="3175"/>
              <a:ext cx="2428875" cy="2120900"/>
            </a:xfrm>
            <a:custGeom>
              <a:avLst/>
              <a:gdLst/>
              <a:ahLst/>
              <a:cxnLst/>
              <a:rect l="l" t="t" r="r" b="b"/>
              <a:pathLst>
                <a:path w="1530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0" y="573"/>
                  </a:lnTo>
                  <a:lnTo>
                    <a:pt x="958" y="0"/>
                  </a:lnTo>
                  <a:lnTo>
                    <a:pt x="574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2" y="571"/>
                  </a:lnTo>
                  <a:lnTo>
                    <a:pt x="766" y="0"/>
                  </a:lnTo>
                  <a:lnTo>
                    <a:pt x="1338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825" name="Google Shape;825;p14"/>
          <p:cNvSpPr/>
          <p:nvPr/>
        </p:nvSpPr>
        <p:spPr>
          <a:xfrm>
            <a:off x="-34349" y="-41809"/>
            <a:ext cx="12192000" cy="6990349"/>
          </a:xfrm>
          <a:prstGeom prst="rect">
            <a:avLst/>
          </a:prstGeom>
          <a:solidFill>
            <a:schemeClr val="dk2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6" name="Google Shape;826;p14"/>
          <p:cNvSpPr/>
          <p:nvPr/>
        </p:nvSpPr>
        <p:spPr>
          <a:xfrm>
            <a:off x="-62924" y="4157715"/>
            <a:ext cx="5661025" cy="2790825"/>
          </a:xfrm>
          <a:custGeom>
            <a:avLst/>
            <a:gdLst/>
            <a:ahLst/>
            <a:cxnLst/>
            <a:rect l="l" t="t" r="r" b="b"/>
            <a:pathLst>
              <a:path w="4863" h="2397" extrusionOk="0">
                <a:moveTo>
                  <a:pt x="4863" y="2397"/>
                </a:moveTo>
                <a:lnTo>
                  <a:pt x="1641" y="0"/>
                </a:lnTo>
                <a:lnTo>
                  <a:pt x="0" y="2200"/>
                </a:lnTo>
                <a:lnTo>
                  <a:pt x="0" y="2397"/>
                </a:lnTo>
                <a:lnTo>
                  <a:pt x="4863" y="2397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7" name="Google Shape;827;p14"/>
          <p:cNvSpPr txBox="1"/>
          <p:nvPr/>
        </p:nvSpPr>
        <p:spPr>
          <a:xfrm>
            <a:off x="2363995" y="2356146"/>
            <a:ext cx="6965950" cy="10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14"/>
          <p:cNvSpPr/>
          <p:nvPr/>
        </p:nvSpPr>
        <p:spPr>
          <a:xfrm rot="10800000">
            <a:off x="7870559" y="-70501"/>
            <a:ext cx="4329954" cy="1927759"/>
          </a:xfrm>
          <a:custGeom>
            <a:avLst/>
            <a:gdLst/>
            <a:ahLst/>
            <a:cxnLst/>
            <a:rect l="l" t="t" r="r" b="b"/>
            <a:pathLst>
              <a:path w="4863" h="2397" extrusionOk="0">
                <a:moveTo>
                  <a:pt x="4863" y="2397"/>
                </a:moveTo>
                <a:lnTo>
                  <a:pt x="1641" y="0"/>
                </a:lnTo>
                <a:lnTo>
                  <a:pt x="0" y="2200"/>
                </a:lnTo>
                <a:lnTo>
                  <a:pt x="0" y="2397"/>
                </a:lnTo>
                <a:lnTo>
                  <a:pt x="4863" y="2397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9" name="Google Shape;829;p14"/>
          <p:cNvSpPr/>
          <p:nvPr/>
        </p:nvSpPr>
        <p:spPr>
          <a:xfrm>
            <a:off x="11169650" y="5224463"/>
            <a:ext cx="395288" cy="3937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830" name="Google Shape;830;p14"/>
          <p:cNvCxnSpPr/>
          <p:nvPr/>
        </p:nvCxnSpPr>
        <p:spPr>
          <a:xfrm rot="10800000">
            <a:off x="11368088" y="5653088"/>
            <a:ext cx="0" cy="1204912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831" name="Google Shape;831;p14"/>
          <p:cNvSpPr/>
          <p:nvPr/>
        </p:nvSpPr>
        <p:spPr>
          <a:xfrm rot="10800000">
            <a:off x="11277600" y="5364163"/>
            <a:ext cx="179388" cy="114300"/>
          </a:xfrm>
          <a:custGeom>
            <a:avLst/>
            <a:gdLst/>
            <a:ahLst/>
            <a:cxnLst/>
            <a:rect l="l" t="t" r="r" b="b"/>
            <a:pathLst>
              <a:path w="221" h="139" extrusionOk="0">
                <a:moveTo>
                  <a:pt x="111" y="139"/>
                </a:moveTo>
                <a:cubicBezTo>
                  <a:pt x="103" y="139"/>
                  <a:pt x="96" y="136"/>
                  <a:pt x="91" y="131"/>
                </a:cubicBezTo>
                <a:cubicBezTo>
                  <a:pt x="11" y="51"/>
                  <a:pt x="11" y="51"/>
                  <a:pt x="11" y="51"/>
                </a:cubicBezTo>
                <a:cubicBezTo>
                  <a:pt x="0" y="40"/>
                  <a:pt x="0" y="22"/>
                  <a:pt x="11" y="11"/>
                </a:cubicBezTo>
                <a:cubicBezTo>
                  <a:pt x="22" y="0"/>
                  <a:pt x="39" y="0"/>
                  <a:pt x="50" y="11"/>
                </a:cubicBezTo>
                <a:cubicBezTo>
                  <a:pt x="111" y="72"/>
                  <a:pt x="111" y="72"/>
                  <a:pt x="111" y="72"/>
                </a:cubicBezTo>
                <a:cubicBezTo>
                  <a:pt x="171" y="11"/>
                  <a:pt x="171" y="11"/>
                  <a:pt x="171" y="11"/>
                </a:cubicBezTo>
                <a:cubicBezTo>
                  <a:pt x="182" y="0"/>
                  <a:pt x="200" y="0"/>
                  <a:pt x="210" y="11"/>
                </a:cubicBezTo>
                <a:cubicBezTo>
                  <a:pt x="221" y="22"/>
                  <a:pt x="221" y="40"/>
                  <a:pt x="210" y="51"/>
                </a:cubicBezTo>
                <a:cubicBezTo>
                  <a:pt x="130" y="131"/>
                  <a:pt x="130" y="131"/>
                  <a:pt x="130" y="131"/>
                </a:cubicBezTo>
                <a:cubicBezTo>
                  <a:pt x="125" y="136"/>
                  <a:pt x="118" y="139"/>
                  <a:pt x="111" y="1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2"/>
          <p:cNvGrpSpPr/>
          <p:nvPr/>
        </p:nvGrpSpPr>
        <p:grpSpPr>
          <a:xfrm>
            <a:off x="12214" y="-38891"/>
            <a:ext cx="12317133" cy="6937062"/>
            <a:chOff x="8393113" y="0"/>
            <a:chExt cx="9017001" cy="5078413"/>
          </a:xfrm>
        </p:grpSpPr>
        <p:sp>
          <p:nvSpPr>
            <p:cNvPr id="145" name="Google Shape;145;p2"/>
            <p:cNvSpPr/>
            <p:nvPr/>
          </p:nvSpPr>
          <p:spPr>
            <a:xfrm>
              <a:off x="10317163" y="1016000"/>
              <a:ext cx="2432050" cy="2425700"/>
            </a:xfrm>
            <a:custGeom>
              <a:avLst/>
              <a:gdLst/>
              <a:ahLst/>
              <a:cxnLst/>
              <a:rect l="l" t="t" r="r" b="b"/>
              <a:pathLst>
                <a:path w="1532" h="1528" extrusionOk="0">
                  <a:moveTo>
                    <a:pt x="766" y="1528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28"/>
                  </a:lnTo>
                  <a:close/>
                  <a:moveTo>
                    <a:pt x="194" y="765"/>
                  </a:moveTo>
                  <a:lnTo>
                    <a:pt x="766" y="1336"/>
                  </a:lnTo>
                  <a:lnTo>
                    <a:pt x="1338" y="765"/>
                  </a:lnTo>
                  <a:lnTo>
                    <a:pt x="766" y="192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9017001" y="2314575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3"/>
                  </a:lnTo>
                  <a:lnTo>
                    <a:pt x="766" y="0"/>
                  </a:lnTo>
                  <a:lnTo>
                    <a:pt x="1532" y="763"/>
                  </a:lnTo>
                  <a:lnTo>
                    <a:pt x="766" y="1529"/>
                  </a:lnTo>
                  <a:close/>
                  <a:moveTo>
                    <a:pt x="194" y="763"/>
                  </a:moveTo>
                  <a:lnTo>
                    <a:pt x="766" y="1336"/>
                  </a:lnTo>
                  <a:lnTo>
                    <a:pt x="1338" y="763"/>
                  </a:lnTo>
                  <a:lnTo>
                    <a:pt x="766" y="192"/>
                  </a:lnTo>
                  <a:lnTo>
                    <a:pt x="194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2915901" y="1012825"/>
              <a:ext cx="2430463" cy="2428875"/>
            </a:xfrm>
            <a:custGeom>
              <a:avLst/>
              <a:gdLst/>
              <a:ahLst/>
              <a:cxnLst/>
              <a:rect l="l" t="t" r="r" b="b"/>
              <a:pathLst>
                <a:path w="1531" h="1530" extrusionOk="0">
                  <a:moveTo>
                    <a:pt x="765" y="1530"/>
                  </a:moveTo>
                  <a:lnTo>
                    <a:pt x="0" y="765"/>
                  </a:lnTo>
                  <a:lnTo>
                    <a:pt x="765" y="0"/>
                  </a:lnTo>
                  <a:lnTo>
                    <a:pt x="1531" y="765"/>
                  </a:lnTo>
                  <a:lnTo>
                    <a:pt x="765" y="1530"/>
                  </a:lnTo>
                  <a:close/>
                  <a:moveTo>
                    <a:pt x="194" y="765"/>
                  </a:moveTo>
                  <a:lnTo>
                    <a:pt x="765" y="1338"/>
                  </a:lnTo>
                  <a:lnTo>
                    <a:pt x="1337" y="765"/>
                  </a:lnTo>
                  <a:lnTo>
                    <a:pt x="765" y="194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1614151" y="2311400"/>
              <a:ext cx="2432050" cy="2430463"/>
            </a:xfrm>
            <a:custGeom>
              <a:avLst/>
              <a:gdLst/>
              <a:ahLst/>
              <a:cxnLst/>
              <a:rect l="l" t="t" r="r" b="b"/>
              <a:pathLst>
                <a:path w="1532" h="1531" extrusionOk="0">
                  <a:moveTo>
                    <a:pt x="766" y="1531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31"/>
                  </a:lnTo>
                  <a:close/>
                  <a:moveTo>
                    <a:pt x="195" y="765"/>
                  </a:moveTo>
                  <a:lnTo>
                    <a:pt x="766" y="1337"/>
                  </a:lnTo>
                  <a:lnTo>
                    <a:pt x="1338" y="765"/>
                  </a:lnTo>
                  <a:lnTo>
                    <a:pt x="766" y="194"/>
                  </a:lnTo>
                  <a:lnTo>
                    <a:pt x="195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212888" y="2311400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4"/>
                  </a:lnTo>
                  <a:lnTo>
                    <a:pt x="766" y="0"/>
                  </a:lnTo>
                  <a:lnTo>
                    <a:pt x="1532" y="764"/>
                  </a:lnTo>
                  <a:lnTo>
                    <a:pt x="766" y="1529"/>
                  </a:lnTo>
                  <a:close/>
                  <a:moveTo>
                    <a:pt x="194" y="764"/>
                  </a:moveTo>
                  <a:lnTo>
                    <a:pt x="766" y="1337"/>
                  </a:lnTo>
                  <a:lnTo>
                    <a:pt x="1338" y="764"/>
                  </a:lnTo>
                  <a:lnTo>
                    <a:pt x="766" y="193"/>
                  </a:lnTo>
                  <a:lnTo>
                    <a:pt x="194" y="76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5886113" y="3175"/>
              <a:ext cx="1490663" cy="841375"/>
            </a:xfrm>
            <a:custGeom>
              <a:avLst/>
              <a:gdLst/>
              <a:ahLst/>
              <a:cxnLst/>
              <a:rect l="l" t="t" r="r" b="b"/>
              <a:pathLst>
                <a:path w="939" h="530" extrusionOk="0">
                  <a:moveTo>
                    <a:pt x="869" y="0"/>
                  </a:moveTo>
                  <a:lnTo>
                    <a:pt x="531" y="338"/>
                  </a:lnTo>
                  <a:lnTo>
                    <a:pt x="194" y="0"/>
                  </a:lnTo>
                  <a:lnTo>
                    <a:pt x="0" y="0"/>
                  </a:lnTo>
                  <a:lnTo>
                    <a:pt x="531" y="530"/>
                  </a:lnTo>
                  <a:lnTo>
                    <a:pt x="939" y="123"/>
                  </a:lnTo>
                  <a:lnTo>
                    <a:pt x="939" y="0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6813213" y="365125"/>
              <a:ext cx="563563" cy="1127125"/>
            </a:xfrm>
            <a:custGeom>
              <a:avLst/>
              <a:gdLst/>
              <a:ahLst/>
              <a:cxnLst/>
              <a:rect l="l" t="t" r="r" b="b"/>
              <a:pathLst>
                <a:path w="355" h="710" extrusionOk="0">
                  <a:moveTo>
                    <a:pt x="192" y="355"/>
                  </a:moveTo>
                  <a:lnTo>
                    <a:pt x="355" y="192"/>
                  </a:lnTo>
                  <a:lnTo>
                    <a:pt x="355" y="0"/>
                  </a:lnTo>
                  <a:lnTo>
                    <a:pt x="0" y="355"/>
                  </a:lnTo>
                  <a:lnTo>
                    <a:pt x="355" y="710"/>
                  </a:lnTo>
                  <a:lnTo>
                    <a:pt x="355" y="518"/>
                  </a:lnTo>
                  <a:lnTo>
                    <a:pt x="192" y="35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5513052" y="1012825"/>
              <a:ext cx="1863725" cy="2428875"/>
            </a:xfrm>
            <a:custGeom>
              <a:avLst/>
              <a:gdLst/>
              <a:ahLst/>
              <a:cxnLst/>
              <a:rect l="l" t="t" r="r" b="b"/>
              <a:pathLst>
                <a:path w="1174" h="1530" extrusionOk="0">
                  <a:moveTo>
                    <a:pt x="766" y="1336"/>
                  </a:moveTo>
                  <a:lnTo>
                    <a:pt x="192" y="765"/>
                  </a:lnTo>
                  <a:lnTo>
                    <a:pt x="766" y="192"/>
                  </a:lnTo>
                  <a:lnTo>
                    <a:pt x="1174" y="602"/>
                  </a:lnTo>
                  <a:lnTo>
                    <a:pt x="1174" y="408"/>
                  </a:lnTo>
                  <a:lnTo>
                    <a:pt x="766" y="0"/>
                  </a:lnTo>
                  <a:lnTo>
                    <a:pt x="0" y="765"/>
                  </a:lnTo>
                  <a:lnTo>
                    <a:pt x="766" y="1530"/>
                  </a:lnTo>
                  <a:lnTo>
                    <a:pt x="1174" y="1120"/>
                  </a:lnTo>
                  <a:lnTo>
                    <a:pt x="1174" y="928"/>
                  </a:lnTo>
                  <a:lnTo>
                    <a:pt x="766" y="1336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6810038" y="2957513"/>
              <a:ext cx="566738" cy="1133475"/>
            </a:xfrm>
            <a:custGeom>
              <a:avLst/>
              <a:gdLst/>
              <a:ahLst/>
              <a:cxnLst/>
              <a:rect l="l" t="t" r="r" b="b"/>
              <a:pathLst>
                <a:path w="357" h="714" extrusionOk="0">
                  <a:moveTo>
                    <a:pt x="194" y="357"/>
                  </a:moveTo>
                  <a:lnTo>
                    <a:pt x="357" y="194"/>
                  </a:lnTo>
                  <a:lnTo>
                    <a:pt x="357" y="0"/>
                  </a:lnTo>
                  <a:lnTo>
                    <a:pt x="0" y="357"/>
                  </a:lnTo>
                  <a:lnTo>
                    <a:pt x="357" y="714"/>
                  </a:lnTo>
                  <a:lnTo>
                    <a:pt x="357" y="520"/>
                  </a:lnTo>
                  <a:lnTo>
                    <a:pt x="194" y="357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5513052" y="3608388"/>
              <a:ext cx="1863725" cy="1438275"/>
            </a:xfrm>
            <a:custGeom>
              <a:avLst/>
              <a:gdLst/>
              <a:ahLst/>
              <a:cxnLst/>
              <a:rect l="l" t="t" r="r" b="b"/>
              <a:pathLst>
                <a:path w="1174" h="906" extrusionOk="0">
                  <a:moveTo>
                    <a:pt x="192" y="763"/>
                  </a:moveTo>
                  <a:lnTo>
                    <a:pt x="764" y="192"/>
                  </a:lnTo>
                  <a:lnTo>
                    <a:pt x="1174" y="602"/>
                  </a:lnTo>
                  <a:lnTo>
                    <a:pt x="1174" y="410"/>
                  </a:lnTo>
                  <a:lnTo>
                    <a:pt x="764" y="0"/>
                  </a:lnTo>
                  <a:lnTo>
                    <a:pt x="0" y="763"/>
                  </a:lnTo>
                  <a:lnTo>
                    <a:pt x="141" y="906"/>
                  </a:lnTo>
                  <a:lnTo>
                    <a:pt x="335" y="906"/>
                  </a:lnTo>
                  <a:lnTo>
                    <a:pt x="192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8393113" y="474663"/>
              <a:ext cx="460375" cy="917575"/>
            </a:xfrm>
            <a:custGeom>
              <a:avLst/>
              <a:gdLst/>
              <a:ahLst/>
              <a:cxnLst/>
              <a:rect l="l" t="t" r="r" b="b"/>
              <a:pathLst>
                <a:path w="290" h="578" extrusionOk="0">
                  <a:moveTo>
                    <a:pt x="96" y="289"/>
                  </a:moveTo>
                  <a:lnTo>
                    <a:pt x="0" y="385"/>
                  </a:lnTo>
                  <a:lnTo>
                    <a:pt x="0" y="578"/>
                  </a:lnTo>
                  <a:lnTo>
                    <a:pt x="290" y="289"/>
                  </a:lnTo>
                  <a:lnTo>
                    <a:pt x="0" y="0"/>
                  </a:lnTo>
                  <a:lnTo>
                    <a:pt x="0" y="193"/>
                  </a:lnTo>
                  <a:lnTo>
                    <a:pt x="96" y="28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8393113" y="1016000"/>
              <a:ext cx="1757363" cy="2428875"/>
            </a:xfrm>
            <a:custGeom>
              <a:avLst/>
              <a:gdLst/>
              <a:ahLst/>
              <a:cxnLst/>
              <a:rect l="l" t="t" r="r" b="b"/>
              <a:pathLst>
                <a:path w="1107" h="1530" extrusionOk="0">
                  <a:moveTo>
                    <a:pt x="342" y="194"/>
                  </a:moveTo>
                  <a:lnTo>
                    <a:pt x="913" y="765"/>
                  </a:lnTo>
                  <a:lnTo>
                    <a:pt x="342" y="1336"/>
                  </a:lnTo>
                  <a:lnTo>
                    <a:pt x="0" y="995"/>
                  </a:lnTo>
                  <a:lnTo>
                    <a:pt x="0" y="1189"/>
                  </a:lnTo>
                  <a:lnTo>
                    <a:pt x="342" y="1530"/>
                  </a:lnTo>
                  <a:lnTo>
                    <a:pt x="1107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5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8393113" y="3071813"/>
              <a:ext cx="457200" cy="914400"/>
            </a:xfrm>
            <a:custGeom>
              <a:avLst/>
              <a:gdLst/>
              <a:ahLst/>
              <a:cxnLst/>
              <a:rect l="l" t="t" r="r" b="b"/>
              <a:pathLst>
                <a:path w="288" h="576" extrusionOk="0">
                  <a:moveTo>
                    <a:pt x="96" y="288"/>
                  </a:moveTo>
                  <a:lnTo>
                    <a:pt x="0" y="383"/>
                  </a:lnTo>
                  <a:lnTo>
                    <a:pt x="0" y="576"/>
                  </a:lnTo>
                  <a:lnTo>
                    <a:pt x="288" y="288"/>
                  </a:lnTo>
                  <a:lnTo>
                    <a:pt x="0" y="0"/>
                  </a:lnTo>
                  <a:lnTo>
                    <a:pt x="0" y="192"/>
                  </a:lnTo>
                  <a:lnTo>
                    <a:pt x="96" y="288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688638" y="3175"/>
              <a:ext cx="1692275" cy="844550"/>
            </a:xfrm>
            <a:custGeom>
              <a:avLst/>
              <a:gdLst/>
              <a:ahLst/>
              <a:cxnLst/>
              <a:rect l="l" t="t" r="r" b="b"/>
              <a:pathLst>
                <a:path w="1066" h="532" extrusionOk="0">
                  <a:moveTo>
                    <a:pt x="532" y="339"/>
                  </a:moveTo>
                  <a:lnTo>
                    <a:pt x="192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6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285788" y="3175"/>
              <a:ext cx="1690688" cy="844550"/>
            </a:xfrm>
            <a:custGeom>
              <a:avLst/>
              <a:gdLst/>
              <a:ahLst/>
              <a:cxnLst/>
              <a:rect l="l" t="t" r="r" b="b"/>
              <a:pathLst>
                <a:path w="1065" h="532" extrusionOk="0">
                  <a:moveTo>
                    <a:pt x="532" y="339"/>
                  </a:moveTo>
                  <a:lnTo>
                    <a:pt x="194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5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8393113" y="3175"/>
              <a:ext cx="1390650" cy="846138"/>
            </a:xfrm>
            <a:custGeom>
              <a:avLst/>
              <a:gdLst/>
              <a:ahLst/>
              <a:cxnLst/>
              <a:rect l="l" t="t" r="r" b="b"/>
              <a:pathLst>
                <a:path w="876" h="533" extrusionOk="0">
                  <a:moveTo>
                    <a:pt x="342" y="339"/>
                  </a:moveTo>
                  <a:lnTo>
                    <a:pt x="342" y="339"/>
                  </a:lnTo>
                  <a:lnTo>
                    <a:pt x="342" y="33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90"/>
                  </a:lnTo>
                  <a:lnTo>
                    <a:pt x="342" y="533"/>
                  </a:lnTo>
                  <a:lnTo>
                    <a:pt x="876" y="0"/>
                  </a:lnTo>
                  <a:lnTo>
                    <a:pt x="683" y="0"/>
                  </a:lnTo>
                  <a:lnTo>
                    <a:pt x="34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8396288" y="3175"/>
              <a:ext cx="539750" cy="538163"/>
            </a:xfrm>
            <a:custGeom>
              <a:avLst/>
              <a:gdLst/>
              <a:ahLst/>
              <a:cxnLst/>
              <a:rect l="l" t="t" r="r" b="b"/>
              <a:pathLst>
                <a:path w="340" h="339" extrusionOk="0">
                  <a:moveTo>
                    <a:pt x="0" y="0"/>
                  </a:moveTo>
                  <a:lnTo>
                    <a:pt x="340" y="339"/>
                  </a:lnTo>
                  <a:lnTo>
                    <a:pt x="340" y="3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8393113" y="3611563"/>
              <a:ext cx="1755775" cy="1435100"/>
            </a:xfrm>
            <a:custGeom>
              <a:avLst/>
              <a:gdLst/>
              <a:ahLst/>
              <a:cxnLst/>
              <a:rect l="l" t="t" r="r" b="b"/>
              <a:pathLst>
                <a:path w="1106" h="904" extrusionOk="0">
                  <a:moveTo>
                    <a:pt x="342" y="194"/>
                  </a:moveTo>
                  <a:lnTo>
                    <a:pt x="913" y="765"/>
                  </a:lnTo>
                  <a:lnTo>
                    <a:pt x="774" y="904"/>
                  </a:lnTo>
                  <a:lnTo>
                    <a:pt x="967" y="904"/>
                  </a:lnTo>
                  <a:lnTo>
                    <a:pt x="1106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3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0317163" y="3611563"/>
              <a:ext cx="2428875" cy="1435100"/>
            </a:xfrm>
            <a:custGeom>
              <a:avLst/>
              <a:gdLst/>
              <a:ahLst/>
              <a:cxnLst/>
              <a:rect l="l" t="t" r="r" b="b"/>
              <a:pathLst>
                <a:path w="1530" h="904" extrusionOk="0">
                  <a:moveTo>
                    <a:pt x="192" y="765"/>
                  </a:moveTo>
                  <a:lnTo>
                    <a:pt x="764" y="192"/>
                  </a:lnTo>
                  <a:lnTo>
                    <a:pt x="1338" y="765"/>
                  </a:lnTo>
                  <a:lnTo>
                    <a:pt x="1197" y="904"/>
                  </a:lnTo>
                  <a:lnTo>
                    <a:pt x="1391" y="904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4"/>
                  </a:lnTo>
                  <a:lnTo>
                    <a:pt x="332" y="904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0093326" y="4910138"/>
              <a:ext cx="276225" cy="136525"/>
            </a:xfrm>
            <a:custGeom>
              <a:avLst/>
              <a:gdLst/>
              <a:ahLst/>
              <a:cxnLst/>
              <a:rect l="l" t="t" r="r" b="b"/>
              <a:pathLst>
                <a:path w="174" h="86" extrusionOk="0">
                  <a:moveTo>
                    <a:pt x="88" y="0"/>
                  </a:moveTo>
                  <a:lnTo>
                    <a:pt x="0" y="86"/>
                  </a:lnTo>
                  <a:lnTo>
                    <a:pt x="174" y="8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2915901" y="3608388"/>
              <a:ext cx="2428875" cy="1438275"/>
            </a:xfrm>
            <a:custGeom>
              <a:avLst/>
              <a:gdLst/>
              <a:ahLst/>
              <a:cxnLst/>
              <a:rect l="l" t="t" r="r" b="b"/>
              <a:pathLst>
                <a:path w="1530" h="906" extrusionOk="0">
                  <a:moveTo>
                    <a:pt x="192" y="765"/>
                  </a:moveTo>
                  <a:lnTo>
                    <a:pt x="764" y="194"/>
                  </a:lnTo>
                  <a:lnTo>
                    <a:pt x="1337" y="765"/>
                  </a:lnTo>
                  <a:lnTo>
                    <a:pt x="1196" y="906"/>
                  </a:lnTo>
                  <a:lnTo>
                    <a:pt x="1389" y="906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6"/>
                  </a:lnTo>
                  <a:lnTo>
                    <a:pt x="333" y="906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2692063" y="4906963"/>
              <a:ext cx="277813" cy="139700"/>
            </a:xfrm>
            <a:custGeom>
              <a:avLst/>
              <a:gdLst/>
              <a:ahLst/>
              <a:cxnLst/>
              <a:rect l="l" t="t" r="r" b="b"/>
              <a:pathLst>
                <a:path w="175" h="88" extrusionOk="0">
                  <a:moveTo>
                    <a:pt x="87" y="0"/>
                  </a:moveTo>
                  <a:lnTo>
                    <a:pt x="0" y="88"/>
                  </a:lnTo>
                  <a:lnTo>
                    <a:pt x="175" y="8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286038" y="4906963"/>
              <a:ext cx="280988" cy="139700"/>
            </a:xfrm>
            <a:custGeom>
              <a:avLst/>
              <a:gdLst/>
              <a:ahLst/>
              <a:cxnLst/>
              <a:rect l="l" t="t" r="r" b="b"/>
              <a:pathLst>
                <a:path w="177" h="88" extrusionOk="0">
                  <a:moveTo>
                    <a:pt x="90" y="0"/>
                  </a:moveTo>
                  <a:lnTo>
                    <a:pt x="0" y="88"/>
                  </a:lnTo>
                  <a:lnTo>
                    <a:pt x="177" y="88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7376777" y="5046663"/>
              <a:ext cx="33338" cy="31750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0" y="0"/>
                  </a:moveTo>
                  <a:lnTo>
                    <a:pt x="0" y="20"/>
                  </a:ln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4235113" y="3175"/>
              <a:ext cx="2430463" cy="2120900"/>
            </a:xfrm>
            <a:custGeom>
              <a:avLst/>
              <a:gdLst/>
              <a:ahLst/>
              <a:cxnLst/>
              <a:rect l="l" t="t" r="r" b="b"/>
              <a:pathLst>
                <a:path w="1531" h="1336" extrusionOk="0">
                  <a:moveTo>
                    <a:pt x="0" y="571"/>
                  </a:moveTo>
                  <a:lnTo>
                    <a:pt x="765" y="1336"/>
                  </a:lnTo>
                  <a:lnTo>
                    <a:pt x="1531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5" y="1142"/>
                  </a:moveTo>
                  <a:lnTo>
                    <a:pt x="194" y="571"/>
                  </a:lnTo>
                  <a:lnTo>
                    <a:pt x="765" y="0"/>
                  </a:lnTo>
                  <a:lnTo>
                    <a:pt x="1339" y="571"/>
                  </a:lnTo>
                  <a:lnTo>
                    <a:pt x="765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1669713" y="3175"/>
              <a:ext cx="2432050" cy="2120900"/>
            </a:xfrm>
            <a:custGeom>
              <a:avLst/>
              <a:gdLst/>
              <a:ahLst/>
              <a:cxnLst/>
              <a:rect l="l" t="t" r="r" b="b"/>
              <a:pathLst>
                <a:path w="1532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2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4" y="571"/>
                  </a:lnTo>
                  <a:lnTo>
                    <a:pt x="766" y="0"/>
                  </a:lnTo>
                  <a:lnTo>
                    <a:pt x="1337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9104313" y="3175"/>
              <a:ext cx="2428875" cy="2120900"/>
            </a:xfrm>
            <a:custGeom>
              <a:avLst/>
              <a:gdLst/>
              <a:ahLst/>
              <a:cxnLst/>
              <a:rect l="l" t="t" r="r" b="b"/>
              <a:pathLst>
                <a:path w="1530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0" y="573"/>
                  </a:lnTo>
                  <a:lnTo>
                    <a:pt x="958" y="0"/>
                  </a:lnTo>
                  <a:lnTo>
                    <a:pt x="574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2" y="571"/>
                  </a:lnTo>
                  <a:lnTo>
                    <a:pt x="766" y="0"/>
                  </a:lnTo>
                  <a:lnTo>
                    <a:pt x="1338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" name="Google Shape;174;p2"/>
          <p:cNvSpPr/>
          <p:nvPr/>
        </p:nvSpPr>
        <p:spPr>
          <a:xfrm>
            <a:off x="5863053" y="1908830"/>
            <a:ext cx="2132350" cy="2251146"/>
          </a:xfrm>
          <a:custGeom>
            <a:avLst/>
            <a:gdLst/>
            <a:ahLst/>
            <a:cxnLst/>
            <a:rect l="l" t="t" r="r" b="b"/>
            <a:pathLst>
              <a:path w="720" h="809" extrusionOk="0">
                <a:moveTo>
                  <a:pt x="680" y="175"/>
                </a:moveTo>
                <a:cubicBezTo>
                  <a:pt x="400" y="14"/>
                  <a:pt x="400" y="14"/>
                  <a:pt x="400" y="14"/>
                </a:cubicBezTo>
                <a:cubicBezTo>
                  <a:pt x="375" y="0"/>
                  <a:pt x="345" y="0"/>
                  <a:pt x="320" y="14"/>
                </a:cubicBezTo>
                <a:cubicBezTo>
                  <a:pt x="40" y="175"/>
                  <a:pt x="40" y="175"/>
                  <a:pt x="40" y="175"/>
                </a:cubicBezTo>
                <a:cubicBezTo>
                  <a:pt x="16" y="190"/>
                  <a:pt x="0" y="216"/>
                  <a:pt x="0" y="245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96"/>
                  <a:pt x="16" y="622"/>
                  <a:pt x="40" y="637"/>
                </a:cubicBezTo>
                <a:cubicBezTo>
                  <a:pt x="320" y="798"/>
                  <a:pt x="320" y="798"/>
                  <a:pt x="320" y="798"/>
                </a:cubicBezTo>
                <a:cubicBezTo>
                  <a:pt x="332" y="805"/>
                  <a:pt x="346" y="809"/>
                  <a:pt x="360" y="809"/>
                </a:cubicBezTo>
                <a:cubicBezTo>
                  <a:pt x="374" y="809"/>
                  <a:pt x="388" y="805"/>
                  <a:pt x="400" y="798"/>
                </a:cubicBezTo>
                <a:cubicBezTo>
                  <a:pt x="680" y="637"/>
                  <a:pt x="680" y="637"/>
                  <a:pt x="680" y="637"/>
                </a:cubicBezTo>
                <a:cubicBezTo>
                  <a:pt x="704" y="622"/>
                  <a:pt x="720" y="596"/>
                  <a:pt x="720" y="567"/>
                </a:cubicBezTo>
                <a:cubicBezTo>
                  <a:pt x="720" y="245"/>
                  <a:pt x="720" y="245"/>
                  <a:pt x="720" y="245"/>
                </a:cubicBezTo>
                <a:cubicBezTo>
                  <a:pt x="720" y="216"/>
                  <a:pt x="704" y="190"/>
                  <a:pt x="680" y="17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3223699" y="4284281"/>
            <a:ext cx="2132350" cy="2251146"/>
          </a:xfrm>
          <a:custGeom>
            <a:avLst/>
            <a:gdLst/>
            <a:ahLst/>
            <a:cxnLst/>
            <a:rect l="l" t="t" r="r" b="b"/>
            <a:pathLst>
              <a:path w="720" h="809" extrusionOk="0">
                <a:moveTo>
                  <a:pt x="680" y="175"/>
                </a:moveTo>
                <a:cubicBezTo>
                  <a:pt x="400" y="14"/>
                  <a:pt x="400" y="14"/>
                  <a:pt x="400" y="14"/>
                </a:cubicBezTo>
                <a:cubicBezTo>
                  <a:pt x="375" y="0"/>
                  <a:pt x="345" y="0"/>
                  <a:pt x="320" y="14"/>
                </a:cubicBezTo>
                <a:cubicBezTo>
                  <a:pt x="40" y="175"/>
                  <a:pt x="40" y="175"/>
                  <a:pt x="40" y="175"/>
                </a:cubicBezTo>
                <a:cubicBezTo>
                  <a:pt x="16" y="190"/>
                  <a:pt x="0" y="216"/>
                  <a:pt x="0" y="245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96"/>
                  <a:pt x="16" y="622"/>
                  <a:pt x="40" y="637"/>
                </a:cubicBezTo>
                <a:cubicBezTo>
                  <a:pt x="320" y="798"/>
                  <a:pt x="320" y="798"/>
                  <a:pt x="320" y="798"/>
                </a:cubicBezTo>
                <a:cubicBezTo>
                  <a:pt x="332" y="805"/>
                  <a:pt x="346" y="809"/>
                  <a:pt x="360" y="809"/>
                </a:cubicBezTo>
                <a:cubicBezTo>
                  <a:pt x="374" y="809"/>
                  <a:pt x="388" y="805"/>
                  <a:pt x="400" y="798"/>
                </a:cubicBezTo>
                <a:cubicBezTo>
                  <a:pt x="680" y="637"/>
                  <a:pt x="680" y="637"/>
                  <a:pt x="680" y="637"/>
                </a:cubicBezTo>
                <a:cubicBezTo>
                  <a:pt x="704" y="622"/>
                  <a:pt x="720" y="596"/>
                  <a:pt x="720" y="567"/>
                </a:cubicBezTo>
                <a:cubicBezTo>
                  <a:pt x="720" y="245"/>
                  <a:pt x="720" y="245"/>
                  <a:pt x="720" y="245"/>
                </a:cubicBezTo>
                <a:cubicBezTo>
                  <a:pt x="720" y="216"/>
                  <a:pt x="704" y="190"/>
                  <a:pt x="680" y="17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5903510" y="4284281"/>
            <a:ext cx="2132350" cy="2251146"/>
          </a:xfrm>
          <a:custGeom>
            <a:avLst/>
            <a:gdLst/>
            <a:ahLst/>
            <a:cxnLst/>
            <a:rect l="l" t="t" r="r" b="b"/>
            <a:pathLst>
              <a:path w="720" h="809" extrusionOk="0">
                <a:moveTo>
                  <a:pt x="680" y="175"/>
                </a:moveTo>
                <a:cubicBezTo>
                  <a:pt x="400" y="14"/>
                  <a:pt x="400" y="14"/>
                  <a:pt x="400" y="14"/>
                </a:cubicBezTo>
                <a:cubicBezTo>
                  <a:pt x="375" y="0"/>
                  <a:pt x="345" y="0"/>
                  <a:pt x="320" y="14"/>
                </a:cubicBezTo>
                <a:cubicBezTo>
                  <a:pt x="40" y="175"/>
                  <a:pt x="40" y="175"/>
                  <a:pt x="40" y="175"/>
                </a:cubicBezTo>
                <a:cubicBezTo>
                  <a:pt x="16" y="190"/>
                  <a:pt x="0" y="216"/>
                  <a:pt x="0" y="245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96"/>
                  <a:pt x="16" y="622"/>
                  <a:pt x="40" y="637"/>
                </a:cubicBezTo>
                <a:cubicBezTo>
                  <a:pt x="320" y="798"/>
                  <a:pt x="320" y="798"/>
                  <a:pt x="320" y="798"/>
                </a:cubicBezTo>
                <a:cubicBezTo>
                  <a:pt x="332" y="805"/>
                  <a:pt x="346" y="809"/>
                  <a:pt x="360" y="809"/>
                </a:cubicBezTo>
                <a:cubicBezTo>
                  <a:pt x="374" y="809"/>
                  <a:pt x="388" y="805"/>
                  <a:pt x="400" y="798"/>
                </a:cubicBezTo>
                <a:cubicBezTo>
                  <a:pt x="680" y="637"/>
                  <a:pt x="680" y="637"/>
                  <a:pt x="680" y="637"/>
                </a:cubicBezTo>
                <a:cubicBezTo>
                  <a:pt x="704" y="622"/>
                  <a:pt x="720" y="596"/>
                  <a:pt x="720" y="567"/>
                </a:cubicBezTo>
                <a:cubicBezTo>
                  <a:pt x="720" y="245"/>
                  <a:pt x="720" y="245"/>
                  <a:pt x="720" y="245"/>
                </a:cubicBezTo>
                <a:cubicBezTo>
                  <a:pt x="720" y="216"/>
                  <a:pt x="704" y="190"/>
                  <a:pt x="680" y="17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3183242" y="1908830"/>
            <a:ext cx="2132350" cy="2251146"/>
          </a:xfrm>
          <a:custGeom>
            <a:avLst/>
            <a:gdLst/>
            <a:ahLst/>
            <a:cxnLst/>
            <a:rect l="l" t="t" r="r" b="b"/>
            <a:pathLst>
              <a:path w="720" h="809" extrusionOk="0">
                <a:moveTo>
                  <a:pt x="680" y="175"/>
                </a:moveTo>
                <a:cubicBezTo>
                  <a:pt x="400" y="14"/>
                  <a:pt x="400" y="14"/>
                  <a:pt x="400" y="14"/>
                </a:cubicBezTo>
                <a:cubicBezTo>
                  <a:pt x="375" y="0"/>
                  <a:pt x="345" y="0"/>
                  <a:pt x="320" y="14"/>
                </a:cubicBezTo>
                <a:cubicBezTo>
                  <a:pt x="40" y="175"/>
                  <a:pt x="40" y="175"/>
                  <a:pt x="40" y="175"/>
                </a:cubicBezTo>
                <a:cubicBezTo>
                  <a:pt x="16" y="190"/>
                  <a:pt x="0" y="216"/>
                  <a:pt x="0" y="245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96"/>
                  <a:pt x="16" y="622"/>
                  <a:pt x="40" y="637"/>
                </a:cubicBezTo>
                <a:cubicBezTo>
                  <a:pt x="320" y="798"/>
                  <a:pt x="320" y="798"/>
                  <a:pt x="320" y="798"/>
                </a:cubicBezTo>
                <a:cubicBezTo>
                  <a:pt x="332" y="805"/>
                  <a:pt x="346" y="809"/>
                  <a:pt x="360" y="809"/>
                </a:cubicBezTo>
                <a:cubicBezTo>
                  <a:pt x="374" y="809"/>
                  <a:pt x="388" y="805"/>
                  <a:pt x="400" y="798"/>
                </a:cubicBezTo>
                <a:cubicBezTo>
                  <a:pt x="680" y="637"/>
                  <a:pt x="680" y="637"/>
                  <a:pt x="680" y="637"/>
                </a:cubicBezTo>
                <a:cubicBezTo>
                  <a:pt x="704" y="622"/>
                  <a:pt x="720" y="596"/>
                  <a:pt x="720" y="567"/>
                </a:cubicBezTo>
                <a:cubicBezTo>
                  <a:pt x="720" y="245"/>
                  <a:pt x="720" y="245"/>
                  <a:pt x="720" y="245"/>
                </a:cubicBezTo>
                <a:cubicBezTo>
                  <a:pt x="720" y="216"/>
                  <a:pt x="704" y="190"/>
                  <a:pt x="680" y="17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592500" y="4256290"/>
            <a:ext cx="2132350" cy="2251146"/>
          </a:xfrm>
          <a:custGeom>
            <a:avLst/>
            <a:gdLst/>
            <a:ahLst/>
            <a:cxnLst/>
            <a:rect l="l" t="t" r="r" b="b"/>
            <a:pathLst>
              <a:path w="720" h="809" extrusionOk="0">
                <a:moveTo>
                  <a:pt x="680" y="175"/>
                </a:moveTo>
                <a:cubicBezTo>
                  <a:pt x="400" y="14"/>
                  <a:pt x="400" y="14"/>
                  <a:pt x="400" y="14"/>
                </a:cubicBezTo>
                <a:cubicBezTo>
                  <a:pt x="375" y="0"/>
                  <a:pt x="345" y="0"/>
                  <a:pt x="320" y="14"/>
                </a:cubicBezTo>
                <a:cubicBezTo>
                  <a:pt x="40" y="175"/>
                  <a:pt x="40" y="175"/>
                  <a:pt x="40" y="175"/>
                </a:cubicBezTo>
                <a:cubicBezTo>
                  <a:pt x="16" y="190"/>
                  <a:pt x="0" y="216"/>
                  <a:pt x="0" y="245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96"/>
                  <a:pt x="16" y="622"/>
                  <a:pt x="40" y="637"/>
                </a:cubicBezTo>
                <a:cubicBezTo>
                  <a:pt x="320" y="798"/>
                  <a:pt x="320" y="798"/>
                  <a:pt x="320" y="798"/>
                </a:cubicBezTo>
                <a:cubicBezTo>
                  <a:pt x="332" y="805"/>
                  <a:pt x="346" y="809"/>
                  <a:pt x="360" y="809"/>
                </a:cubicBezTo>
                <a:cubicBezTo>
                  <a:pt x="374" y="809"/>
                  <a:pt x="388" y="805"/>
                  <a:pt x="400" y="798"/>
                </a:cubicBezTo>
                <a:cubicBezTo>
                  <a:pt x="680" y="637"/>
                  <a:pt x="680" y="637"/>
                  <a:pt x="680" y="637"/>
                </a:cubicBezTo>
                <a:cubicBezTo>
                  <a:pt x="704" y="622"/>
                  <a:pt x="720" y="596"/>
                  <a:pt x="720" y="567"/>
                </a:cubicBezTo>
                <a:cubicBezTo>
                  <a:pt x="720" y="245"/>
                  <a:pt x="720" y="245"/>
                  <a:pt x="720" y="245"/>
                </a:cubicBezTo>
                <a:cubicBezTo>
                  <a:pt x="720" y="216"/>
                  <a:pt x="704" y="190"/>
                  <a:pt x="680" y="17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591827" y="1794668"/>
            <a:ext cx="2132350" cy="2251146"/>
          </a:xfrm>
          <a:custGeom>
            <a:avLst/>
            <a:gdLst/>
            <a:ahLst/>
            <a:cxnLst/>
            <a:rect l="l" t="t" r="r" b="b"/>
            <a:pathLst>
              <a:path w="720" h="809" extrusionOk="0">
                <a:moveTo>
                  <a:pt x="680" y="175"/>
                </a:moveTo>
                <a:cubicBezTo>
                  <a:pt x="400" y="14"/>
                  <a:pt x="400" y="14"/>
                  <a:pt x="400" y="14"/>
                </a:cubicBezTo>
                <a:cubicBezTo>
                  <a:pt x="375" y="0"/>
                  <a:pt x="345" y="0"/>
                  <a:pt x="320" y="14"/>
                </a:cubicBezTo>
                <a:cubicBezTo>
                  <a:pt x="40" y="175"/>
                  <a:pt x="40" y="175"/>
                  <a:pt x="40" y="175"/>
                </a:cubicBezTo>
                <a:cubicBezTo>
                  <a:pt x="16" y="190"/>
                  <a:pt x="0" y="216"/>
                  <a:pt x="0" y="245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96"/>
                  <a:pt x="16" y="622"/>
                  <a:pt x="40" y="637"/>
                </a:cubicBezTo>
                <a:cubicBezTo>
                  <a:pt x="320" y="798"/>
                  <a:pt x="320" y="798"/>
                  <a:pt x="320" y="798"/>
                </a:cubicBezTo>
                <a:cubicBezTo>
                  <a:pt x="332" y="805"/>
                  <a:pt x="346" y="809"/>
                  <a:pt x="360" y="809"/>
                </a:cubicBezTo>
                <a:cubicBezTo>
                  <a:pt x="374" y="809"/>
                  <a:pt x="388" y="805"/>
                  <a:pt x="400" y="798"/>
                </a:cubicBezTo>
                <a:cubicBezTo>
                  <a:pt x="680" y="637"/>
                  <a:pt x="680" y="637"/>
                  <a:pt x="680" y="637"/>
                </a:cubicBezTo>
                <a:cubicBezTo>
                  <a:pt x="704" y="622"/>
                  <a:pt x="720" y="596"/>
                  <a:pt x="720" y="567"/>
                </a:cubicBezTo>
                <a:cubicBezTo>
                  <a:pt x="720" y="245"/>
                  <a:pt x="720" y="245"/>
                  <a:pt x="720" y="245"/>
                </a:cubicBezTo>
                <a:cubicBezTo>
                  <a:pt x="720" y="216"/>
                  <a:pt x="704" y="190"/>
                  <a:pt x="680" y="17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"/>
          <p:cNvSpPr txBox="1">
            <a:spLocks noGrp="1"/>
          </p:cNvSpPr>
          <p:nvPr>
            <p:ph type="body" idx="1"/>
          </p:nvPr>
        </p:nvSpPr>
        <p:spPr>
          <a:xfrm>
            <a:off x="215426" y="565775"/>
            <a:ext cx="8412900" cy="19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4800"/>
              <a:buNone/>
            </a:pPr>
            <a:r>
              <a:rPr lang="en-US" sz="4800" b="1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RECOGNITION</a:t>
            </a:r>
            <a:endParaRPr sz="4800" b="1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4800"/>
              <a:buNone/>
            </a:pPr>
            <a:r>
              <a:rPr lang="en-US" sz="1775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WE HAVE RECEIVED OVER 65 ACCOLADES FROM FORMER PRESIDENTS, GOVERNORS AND GOVERNING OFFICIALS</a:t>
            </a:r>
            <a:endParaRPr sz="1775" b="1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4800"/>
              <a:buNone/>
            </a:pPr>
            <a:r>
              <a:rPr lang="en-US" sz="4800" b="1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81" name="Google Shape;181;p2"/>
          <p:cNvSpPr txBox="1"/>
          <p:nvPr/>
        </p:nvSpPr>
        <p:spPr>
          <a:xfrm>
            <a:off x="6767437" y="7326370"/>
            <a:ext cx="3721100" cy="38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COMMUNITY ENGAGEMENT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"/>
          <p:cNvSpPr txBox="1"/>
          <p:nvPr/>
        </p:nvSpPr>
        <p:spPr>
          <a:xfrm>
            <a:off x="5153348" y="7327031"/>
            <a:ext cx="2287588" cy="38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HEALTH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"/>
          <p:cNvSpPr txBox="1"/>
          <p:nvPr/>
        </p:nvSpPr>
        <p:spPr>
          <a:xfrm>
            <a:off x="2951452" y="7333101"/>
            <a:ext cx="2287587" cy="38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WORKFORCE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"/>
          <p:cNvSpPr txBox="1"/>
          <p:nvPr/>
        </p:nvSpPr>
        <p:spPr>
          <a:xfrm>
            <a:off x="709436" y="7333101"/>
            <a:ext cx="2287588" cy="38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2"/>
          <p:cNvPicPr preferRelativeResize="0"/>
          <p:nvPr/>
        </p:nvPicPr>
        <p:blipFill rotWithShape="1">
          <a:blip r:embed="rId3">
            <a:alphaModFix/>
          </a:blip>
          <a:srcRect t="33369" r="5946" b="36260"/>
          <a:stretch/>
        </p:blipFill>
        <p:spPr>
          <a:xfrm>
            <a:off x="215414" y="88494"/>
            <a:ext cx="1972300" cy="63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"/>
          <p:cNvSpPr/>
          <p:nvPr/>
        </p:nvSpPr>
        <p:spPr>
          <a:xfrm rot="-5846451">
            <a:off x="1475307" y="4676169"/>
            <a:ext cx="252413" cy="251853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sx="99000" sy="99000" algn="ctr" rotWithShape="0">
              <a:srgbClr val="000000">
                <a:alpha val="1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87" name="Google Shape;187;p2"/>
          <p:cNvCxnSpPr/>
          <p:nvPr/>
        </p:nvCxnSpPr>
        <p:spPr>
          <a:xfrm rot="10800000" flipH="1">
            <a:off x="754510" y="2250184"/>
            <a:ext cx="6566" cy="2541435"/>
          </a:xfrm>
          <a:prstGeom prst="straightConnector1">
            <a:avLst/>
          </a:prstGeom>
          <a:noFill/>
          <a:ln w="12700" cap="flat" cmpd="sng">
            <a:solidFill>
              <a:schemeClr val="dk1">
                <a:alpha val="40392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188" name="Google Shape;188;p2"/>
          <p:cNvSpPr txBox="1"/>
          <p:nvPr/>
        </p:nvSpPr>
        <p:spPr>
          <a:xfrm>
            <a:off x="582470" y="5059726"/>
            <a:ext cx="215135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Awarded the prestigious governor’s award of excellence for community service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9" name="Google Shape;189;p2"/>
          <p:cNvGrpSpPr/>
          <p:nvPr/>
        </p:nvGrpSpPr>
        <p:grpSpPr>
          <a:xfrm>
            <a:off x="3302922" y="2121339"/>
            <a:ext cx="1880850" cy="3775163"/>
            <a:chOff x="4757856" y="2086817"/>
            <a:chExt cx="1880850" cy="3775163"/>
          </a:xfrm>
        </p:grpSpPr>
        <p:sp>
          <p:nvSpPr>
            <p:cNvPr id="190" name="Google Shape;190;p2"/>
            <p:cNvSpPr/>
            <p:nvPr/>
          </p:nvSpPr>
          <p:spPr>
            <a:xfrm rot="-5846451">
              <a:off x="5556286" y="2102789"/>
              <a:ext cx="252413" cy="250825"/>
            </a:xfrm>
            <a:prstGeom prst="ellipse">
              <a:avLst/>
            </a:prstGeom>
            <a:solidFill>
              <a:schemeClr val="accent1"/>
            </a:solidFill>
            <a:ln w="762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50800" dir="5400000" sx="99000" sy="99000" algn="ctr" rotWithShape="0">
                <a:srgbClr val="000000">
                  <a:alpha val="1725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191" name="Google Shape;191;p2"/>
            <p:cNvCxnSpPr/>
            <p:nvPr/>
          </p:nvCxnSpPr>
          <p:spPr>
            <a:xfrm rot="10800000">
              <a:off x="5698281" y="2441187"/>
              <a:ext cx="33294" cy="2264234"/>
            </a:xfrm>
            <a:prstGeom prst="straightConnector1">
              <a:avLst/>
            </a:prstGeom>
            <a:noFill/>
            <a:ln w="12700" cap="flat" cmpd="sng">
              <a:solidFill>
                <a:schemeClr val="dk1">
                  <a:alpha val="25490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92" name="Google Shape;192;p2"/>
            <p:cNvSpPr txBox="1"/>
            <p:nvPr/>
          </p:nvSpPr>
          <p:spPr>
            <a:xfrm>
              <a:off x="4854292" y="2668432"/>
              <a:ext cx="1750704" cy="8309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Recognized by the Department of HUD as best practice model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 txBox="1"/>
            <p:nvPr/>
          </p:nvSpPr>
          <p:spPr>
            <a:xfrm>
              <a:off x="4757856" y="5215649"/>
              <a:ext cx="18808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Invited to White House along with program participant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 rot="-5846451">
              <a:off x="5608272" y="4619789"/>
              <a:ext cx="252413" cy="250825"/>
            </a:xfrm>
            <a:prstGeom prst="ellipse">
              <a:avLst/>
            </a:prstGeom>
            <a:solidFill>
              <a:schemeClr val="accent1"/>
            </a:solidFill>
            <a:ln w="762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50800" dir="5400000" sx="99000" sy="99000" algn="ctr" rotWithShape="0">
                <a:srgbClr val="000000">
                  <a:alpha val="1725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95" name="Google Shape;195;p2"/>
          <p:cNvGrpSpPr/>
          <p:nvPr/>
        </p:nvGrpSpPr>
        <p:grpSpPr>
          <a:xfrm>
            <a:off x="4427147" y="2126920"/>
            <a:ext cx="3655691" cy="4178862"/>
            <a:chOff x="7091279" y="2133158"/>
            <a:chExt cx="3655691" cy="4178862"/>
          </a:xfrm>
        </p:grpSpPr>
        <p:cxnSp>
          <p:nvCxnSpPr>
            <p:cNvPr id="196" name="Google Shape;196;p2"/>
            <p:cNvCxnSpPr>
              <a:endCxn id="197" idx="0"/>
            </p:cNvCxnSpPr>
            <p:nvPr/>
          </p:nvCxnSpPr>
          <p:spPr>
            <a:xfrm rot="10800000" flipH="1">
              <a:off x="7091279" y="4772131"/>
              <a:ext cx="2361600" cy="300"/>
            </a:xfrm>
            <a:prstGeom prst="straightConnector1">
              <a:avLst/>
            </a:prstGeom>
            <a:noFill/>
            <a:ln w="12700" cap="flat" cmpd="sng">
              <a:solidFill>
                <a:schemeClr val="dk1">
                  <a:alpha val="33333"/>
                </a:schemeClr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198" name="Google Shape;198;p2"/>
            <p:cNvSpPr/>
            <p:nvPr/>
          </p:nvSpPr>
          <p:spPr>
            <a:xfrm>
              <a:off x="8567642" y="4927025"/>
              <a:ext cx="2179328" cy="13849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Government Finance Officers Association Certificate of Achievement for Excellence in Financial Reporting Presented to Academy for Urban Scholars</a:t>
              </a:r>
              <a:endParaRPr sz="12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 rot="-5846451">
              <a:off x="9451029" y="4630477"/>
              <a:ext cx="252413" cy="250825"/>
            </a:xfrm>
            <a:prstGeom prst="ellipse">
              <a:avLst/>
            </a:prstGeom>
            <a:solidFill>
              <a:schemeClr val="accent1"/>
            </a:solidFill>
            <a:ln w="762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50800" dir="5400000" sx="99000" sy="99000" algn="ctr" rotWithShape="0">
                <a:srgbClr val="000000">
                  <a:alpha val="1725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 rot="-5846451">
              <a:off x="9450918" y="2149130"/>
              <a:ext cx="252413" cy="250825"/>
            </a:xfrm>
            <a:prstGeom prst="ellipse">
              <a:avLst/>
            </a:prstGeom>
            <a:solidFill>
              <a:schemeClr val="accent1"/>
            </a:solidFill>
            <a:ln w="762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50800" dir="5400000" sx="99000" sy="99000" algn="ctr" rotWithShape="0">
                <a:srgbClr val="000000">
                  <a:alpha val="1725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" name="Google Shape;200;p2"/>
            <p:cNvSpPr txBox="1"/>
            <p:nvPr/>
          </p:nvSpPr>
          <p:spPr>
            <a:xfrm>
              <a:off x="8555493" y="2559958"/>
              <a:ext cx="213235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-US" sz="1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State of Ohio Executive Department Office of the Governor Columbus Resolution- African American Male Wellness Walk Initiative Month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01" name="Google Shape;201;p2"/>
          <p:cNvPicPr preferRelativeResize="0"/>
          <p:nvPr/>
        </p:nvPicPr>
        <p:blipFill rotWithShape="1">
          <a:blip r:embed="rId4">
            <a:alphaModFix/>
          </a:blip>
          <a:srcRect l="27118" r="12641"/>
          <a:stretch/>
        </p:blipFill>
        <p:spPr>
          <a:xfrm>
            <a:off x="8837875" y="-52225"/>
            <a:ext cx="3088825" cy="693712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"/>
          <p:cNvSpPr/>
          <p:nvPr/>
        </p:nvSpPr>
        <p:spPr>
          <a:xfrm>
            <a:off x="8837900" y="-134025"/>
            <a:ext cx="3088800" cy="7152900"/>
          </a:xfrm>
          <a:prstGeom prst="rect">
            <a:avLst/>
          </a:prstGeom>
          <a:solidFill>
            <a:schemeClr val="dk2">
              <a:alpha val="3137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3" name="Google Shape;203;p2"/>
          <p:cNvSpPr txBox="1"/>
          <p:nvPr/>
        </p:nvSpPr>
        <p:spPr>
          <a:xfrm>
            <a:off x="729762" y="2414537"/>
            <a:ext cx="1895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Nationally </a:t>
            </a:r>
            <a:r>
              <a:rPr lang="en-US" sz="1200" b="1">
                <a:solidFill>
                  <a:schemeClr val="lt1"/>
                </a:solidFill>
              </a:rPr>
              <a:t>R</a:t>
            </a: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ecognized by Former Presidents George Bush Jr, Bill Clinton and Barack Obama for excellent service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4" name="Google Shape;204;p2"/>
          <p:cNvCxnSpPr/>
          <p:nvPr/>
        </p:nvCxnSpPr>
        <p:spPr>
          <a:xfrm flipH="1">
            <a:off x="754509" y="4791618"/>
            <a:ext cx="654280" cy="8269"/>
          </a:xfrm>
          <a:prstGeom prst="straightConnector1">
            <a:avLst/>
          </a:prstGeom>
          <a:noFill/>
          <a:ln w="12700" cap="flat" cmpd="sng">
            <a:solidFill>
              <a:schemeClr val="dk1">
                <a:alpha val="2549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cxnSp>
        <p:nvCxnSpPr>
          <p:cNvPr id="205" name="Google Shape;205;p2"/>
          <p:cNvCxnSpPr/>
          <p:nvPr/>
        </p:nvCxnSpPr>
        <p:spPr>
          <a:xfrm flipH="1">
            <a:off x="745468" y="2178800"/>
            <a:ext cx="3324356" cy="54541"/>
          </a:xfrm>
          <a:prstGeom prst="straightConnector1">
            <a:avLst/>
          </a:prstGeom>
          <a:noFill/>
          <a:ln w="12700" cap="flat" cmpd="sng">
            <a:solidFill>
              <a:schemeClr val="dk1">
                <a:alpha val="40392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  <p:sp>
        <p:nvSpPr>
          <p:cNvPr id="206" name="Google Shape;206;p2"/>
          <p:cNvSpPr/>
          <p:nvPr/>
        </p:nvSpPr>
        <p:spPr>
          <a:xfrm rot="-5846451">
            <a:off x="1538227" y="2090769"/>
            <a:ext cx="252413" cy="250825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sx="99000" sy="99000" algn="ctr" rotWithShape="0">
              <a:srgbClr val="000000">
                <a:alpha val="1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207" name="Google Shape;207;p2"/>
          <p:cNvCxnSpPr>
            <a:endCxn id="199" idx="2"/>
          </p:cNvCxnSpPr>
          <p:nvPr/>
        </p:nvCxnSpPr>
        <p:spPr>
          <a:xfrm rot="10800000" flipH="1">
            <a:off x="6915837" y="2393448"/>
            <a:ext cx="13500" cy="2152500"/>
          </a:xfrm>
          <a:prstGeom prst="straightConnector1">
            <a:avLst/>
          </a:prstGeom>
          <a:noFill/>
          <a:ln w="12700" cap="flat" cmpd="sng">
            <a:solidFill>
              <a:schemeClr val="dk1">
                <a:alpha val="31372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3"/>
          <p:cNvGrpSpPr/>
          <p:nvPr/>
        </p:nvGrpSpPr>
        <p:grpSpPr>
          <a:xfrm>
            <a:off x="0" y="-39531"/>
            <a:ext cx="12317133" cy="6937062"/>
            <a:chOff x="8393113" y="0"/>
            <a:chExt cx="9017001" cy="5078413"/>
          </a:xfrm>
        </p:grpSpPr>
        <p:sp>
          <p:nvSpPr>
            <p:cNvPr id="213" name="Google Shape;213;p3"/>
            <p:cNvSpPr/>
            <p:nvPr/>
          </p:nvSpPr>
          <p:spPr>
            <a:xfrm>
              <a:off x="10317163" y="1016000"/>
              <a:ext cx="2432050" cy="2425700"/>
            </a:xfrm>
            <a:custGeom>
              <a:avLst/>
              <a:gdLst/>
              <a:ahLst/>
              <a:cxnLst/>
              <a:rect l="l" t="t" r="r" b="b"/>
              <a:pathLst>
                <a:path w="1532" h="1528" extrusionOk="0">
                  <a:moveTo>
                    <a:pt x="766" y="1528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28"/>
                  </a:lnTo>
                  <a:close/>
                  <a:moveTo>
                    <a:pt x="194" y="765"/>
                  </a:moveTo>
                  <a:lnTo>
                    <a:pt x="766" y="1336"/>
                  </a:lnTo>
                  <a:lnTo>
                    <a:pt x="1338" y="765"/>
                  </a:lnTo>
                  <a:lnTo>
                    <a:pt x="766" y="192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9017001" y="2314575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3"/>
                  </a:lnTo>
                  <a:lnTo>
                    <a:pt x="766" y="0"/>
                  </a:lnTo>
                  <a:lnTo>
                    <a:pt x="1532" y="763"/>
                  </a:lnTo>
                  <a:lnTo>
                    <a:pt x="766" y="1529"/>
                  </a:lnTo>
                  <a:close/>
                  <a:moveTo>
                    <a:pt x="194" y="763"/>
                  </a:moveTo>
                  <a:lnTo>
                    <a:pt x="766" y="1336"/>
                  </a:lnTo>
                  <a:lnTo>
                    <a:pt x="1338" y="763"/>
                  </a:lnTo>
                  <a:lnTo>
                    <a:pt x="766" y="192"/>
                  </a:lnTo>
                  <a:lnTo>
                    <a:pt x="194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2915901" y="1012825"/>
              <a:ext cx="2430463" cy="2428875"/>
            </a:xfrm>
            <a:custGeom>
              <a:avLst/>
              <a:gdLst/>
              <a:ahLst/>
              <a:cxnLst/>
              <a:rect l="l" t="t" r="r" b="b"/>
              <a:pathLst>
                <a:path w="1531" h="1530" extrusionOk="0">
                  <a:moveTo>
                    <a:pt x="765" y="1530"/>
                  </a:moveTo>
                  <a:lnTo>
                    <a:pt x="0" y="765"/>
                  </a:lnTo>
                  <a:lnTo>
                    <a:pt x="765" y="0"/>
                  </a:lnTo>
                  <a:lnTo>
                    <a:pt x="1531" y="765"/>
                  </a:lnTo>
                  <a:lnTo>
                    <a:pt x="765" y="1530"/>
                  </a:lnTo>
                  <a:close/>
                  <a:moveTo>
                    <a:pt x="194" y="765"/>
                  </a:moveTo>
                  <a:lnTo>
                    <a:pt x="765" y="1338"/>
                  </a:lnTo>
                  <a:lnTo>
                    <a:pt x="1337" y="765"/>
                  </a:lnTo>
                  <a:lnTo>
                    <a:pt x="765" y="194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1614151" y="2311400"/>
              <a:ext cx="2432050" cy="2430463"/>
            </a:xfrm>
            <a:custGeom>
              <a:avLst/>
              <a:gdLst/>
              <a:ahLst/>
              <a:cxnLst/>
              <a:rect l="l" t="t" r="r" b="b"/>
              <a:pathLst>
                <a:path w="1532" h="1531" extrusionOk="0">
                  <a:moveTo>
                    <a:pt x="766" y="1531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31"/>
                  </a:lnTo>
                  <a:close/>
                  <a:moveTo>
                    <a:pt x="195" y="765"/>
                  </a:moveTo>
                  <a:lnTo>
                    <a:pt x="766" y="1337"/>
                  </a:lnTo>
                  <a:lnTo>
                    <a:pt x="1338" y="765"/>
                  </a:lnTo>
                  <a:lnTo>
                    <a:pt x="766" y="194"/>
                  </a:lnTo>
                  <a:lnTo>
                    <a:pt x="195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4212888" y="2311400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4"/>
                  </a:lnTo>
                  <a:lnTo>
                    <a:pt x="766" y="0"/>
                  </a:lnTo>
                  <a:lnTo>
                    <a:pt x="1532" y="764"/>
                  </a:lnTo>
                  <a:lnTo>
                    <a:pt x="766" y="1529"/>
                  </a:lnTo>
                  <a:close/>
                  <a:moveTo>
                    <a:pt x="194" y="764"/>
                  </a:moveTo>
                  <a:lnTo>
                    <a:pt x="766" y="1337"/>
                  </a:lnTo>
                  <a:lnTo>
                    <a:pt x="1338" y="764"/>
                  </a:lnTo>
                  <a:lnTo>
                    <a:pt x="766" y="193"/>
                  </a:lnTo>
                  <a:lnTo>
                    <a:pt x="194" y="76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5886113" y="3175"/>
              <a:ext cx="1490663" cy="841375"/>
            </a:xfrm>
            <a:custGeom>
              <a:avLst/>
              <a:gdLst/>
              <a:ahLst/>
              <a:cxnLst/>
              <a:rect l="l" t="t" r="r" b="b"/>
              <a:pathLst>
                <a:path w="939" h="530" extrusionOk="0">
                  <a:moveTo>
                    <a:pt x="869" y="0"/>
                  </a:moveTo>
                  <a:lnTo>
                    <a:pt x="531" y="338"/>
                  </a:lnTo>
                  <a:lnTo>
                    <a:pt x="194" y="0"/>
                  </a:lnTo>
                  <a:lnTo>
                    <a:pt x="0" y="0"/>
                  </a:lnTo>
                  <a:lnTo>
                    <a:pt x="531" y="530"/>
                  </a:lnTo>
                  <a:lnTo>
                    <a:pt x="939" y="123"/>
                  </a:lnTo>
                  <a:lnTo>
                    <a:pt x="939" y="0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813213" y="365125"/>
              <a:ext cx="563563" cy="1127125"/>
            </a:xfrm>
            <a:custGeom>
              <a:avLst/>
              <a:gdLst/>
              <a:ahLst/>
              <a:cxnLst/>
              <a:rect l="l" t="t" r="r" b="b"/>
              <a:pathLst>
                <a:path w="355" h="710" extrusionOk="0">
                  <a:moveTo>
                    <a:pt x="192" y="355"/>
                  </a:moveTo>
                  <a:lnTo>
                    <a:pt x="355" y="192"/>
                  </a:lnTo>
                  <a:lnTo>
                    <a:pt x="355" y="0"/>
                  </a:lnTo>
                  <a:lnTo>
                    <a:pt x="0" y="355"/>
                  </a:lnTo>
                  <a:lnTo>
                    <a:pt x="355" y="710"/>
                  </a:lnTo>
                  <a:lnTo>
                    <a:pt x="355" y="518"/>
                  </a:lnTo>
                  <a:lnTo>
                    <a:pt x="192" y="35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5513052" y="1012825"/>
              <a:ext cx="1863725" cy="2428875"/>
            </a:xfrm>
            <a:custGeom>
              <a:avLst/>
              <a:gdLst/>
              <a:ahLst/>
              <a:cxnLst/>
              <a:rect l="l" t="t" r="r" b="b"/>
              <a:pathLst>
                <a:path w="1174" h="1530" extrusionOk="0">
                  <a:moveTo>
                    <a:pt x="766" y="1336"/>
                  </a:moveTo>
                  <a:lnTo>
                    <a:pt x="192" y="765"/>
                  </a:lnTo>
                  <a:lnTo>
                    <a:pt x="766" y="192"/>
                  </a:lnTo>
                  <a:lnTo>
                    <a:pt x="1174" y="602"/>
                  </a:lnTo>
                  <a:lnTo>
                    <a:pt x="1174" y="408"/>
                  </a:lnTo>
                  <a:lnTo>
                    <a:pt x="766" y="0"/>
                  </a:lnTo>
                  <a:lnTo>
                    <a:pt x="0" y="765"/>
                  </a:lnTo>
                  <a:lnTo>
                    <a:pt x="766" y="1530"/>
                  </a:lnTo>
                  <a:lnTo>
                    <a:pt x="1174" y="1120"/>
                  </a:lnTo>
                  <a:lnTo>
                    <a:pt x="1174" y="928"/>
                  </a:lnTo>
                  <a:lnTo>
                    <a:pt x="766" y="1336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16810038" y="2957513"/>
              <a:ext cx="566738" cy="1133475"/>
            </a:xfrm>
            <a:custGeom>
              <a:avLst/>
              <a:gdLst/>
              <a:ahLst/>
              <a:cxnLst/>
              <a:rect l="l" t="t" r="r" b="b"/>
              <a:pathLst>
                <a:path w="357" h="714" extrusionOk="0">
                  <a:moveTo>
                    <a:pt x="194" y="357"/>
                  </a:moveTo>
                  <a:lnTo>
                    <a:pt x="357" y="194"/>
                  </a:lnTo>
                  <a:lnTo>
                    <a:pt x="357" y="0"/>
                  </a:lnTo>
                  <a:lnTo>
                    <a:pt x="0" y="357"/>
                  </a:lnTo>
                  <a:lnTo>
                    <a:pt x="357" y="714"/>
                  </a:lnTo>
                  <a:lnTo>
                    <a:pt x="357" y="520"/>
                  </a:lnTo>
                  <a:lnTo>
                    <a:pt x="194" y="357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15513052" y="3608388"/>
              <a:ext cx="1863725" cy="1438275"/>
            </a:xfrm>
            <a:custGeom>
              <a:avLst/>
              <a:gdLst/>
              <a:ahLst/>
              <a:cxnLst/>
              <a:rect l="l" t="t" r="r" b="b"/>
              <a:pathLst>
                <a:path w="1174" h="906" extrusionOk="0">
                  <a:moveTo>
                    <a:pt x="192" y="763"/>
                  </a:moveTo>
                  <a:lnTo>
                    <a:pt x="764" y="192"/>
                  </a:lnTo>
                  <a:lnTo>
                    <a:pt x="1174" y="602"/>
                  </a:lnTo>
                  <a:lnTo>
                    <a:pt x="1174" y="410"/>
                  </a:lnTo>
                  <a:lnTo>
                    <a:pt x="764" y="0"/>
                  </a:lnTo>
                  <a:lnTo>
                    <a:pt x="0" y="763"/>
                  </a:lnTo>
                  <a:lnTo>
                    <a:pt x="141" y="906"/>
                  </a:lnTo>
                  <a:lnTo>
                    <a:pt x="335" y="906"/>
                  </a:lnTo>
                  <a:lnTo>
                    <a:pt x="192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8393113" y="474663"/>
              <a:ext cx="460375" cy="917575"/>
            </a:xfrm>
            <a:custGeom>
              <a:avLst/>
              <a:gdLst/>
              <a:ahLst/>
              <a:cxnLst/>
              <a:rect l="l" t="t" r="r" b="b"/>
              <a:pathLst>
                <a:path w="290" h="578" extrusionOk="0">
                  <a:moveTo>
                    <a:pt x="96" y="289"/>
                  </a:moveTo>
                  <a:lnTo>
                    <a:pt x="0" y="385"/>
                  </a:lnTo>
                  <a:lnTo>
                    <a:pt x="0" y="578"/>
                  </a:lnTo>
                  <a:lnTo>
                    <a:pt x="290" y="289"/>
                  </a:lnTo>
                  <a:lnTo>
                    <a:pt x="0" y="0"/>
                  </a:lnTo>
                  <a:lnTo>
                    <a:pt x="0" y="193"/>
                  </a:lnTo>
                  <a:lnTo>
                    <a:pt x="96" y="28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8393113" y="1016000"/>
              <a:ext cx="1757363" cy="2428875"/>
            </a:xfrm>
            <a:custGeom>
              <a:avLst/>
              <a:gdLst/>
              <a:ahLst/>
              <a:cxnLst/>
              <a:rect l="l" t="t" r="r" b="b"/>
              <a:pathLst>
                <a:path w="1107" h="1530" extrusionOk="0">
                  <a:moveTo>
                    <a:pt x="342" y="194"/>
                  </a:moveTo>
                  <a:lnTo>
                    <a:pt x="913" y="765"/>
                  </a:lnTo>
                  <a:lnTo>
                    <a:pt x="342" y="1336"/>
                  </a:lnTo>
                  <a:lnTo>
                    <a:pt x="0" y="995"/>
                  </a:lnTo>
                  <a:lnTo>
                    <a:pt x="0" y="1189"/>
                  </a:lnTo>
                  <a:lnTo>
                    <a:pt x="342" y="1530"/>
                  </a:lnTo>
                  <a:lnTo>
                    <a:pt x="1107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5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8393113" y="3071813"/>
              <a:ext cx="457200" cy="914400"/>
            </a:xfrm>
            <a:custGeom>
              <a:avLst/>
              <a:gdLst/>
              <a:ahLst/>
              <a:cxnLst/>
              <a:rect l="l" t="t" r="r" b="b"/>
              <a:pathLst>
                <a:path w="288" h="576" extrusionOk="0">
                  <a:moveTo>
                    <a:pt x="96" y="288"/>
                  </a:moveTo>
                  <a:lnTo>
                    <a:pt x="0" y="383"/>
                  </a:lnTo>
                  <a:lnTo>
                    <a:pt x="0" y="576"/>
                  </a:lnTo>
                  <a:lnTo>
                    <a:pt x="288" y="288"/>
                  </a:lnTo>
                  <a:lnTo>
                    <a:pt x="0" y="0"/>
                  </a:lnTo>
                  <a:lnTo>
                    <a:pt x="0" y="192"/>
                  </a:lnTo>
                  <a:lnTo>
                    <a:pt x="96" y="288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10688638" y="3175"/>
              <a:ext cx="1692275" cy="844550"/>
            </a:xfrm>
            <a:custGeom>
              <a:avLst/>
              <a:gdLst/>
              <a:ahLst/>
              <a:cxnLst/>
              <a:rect l="l" t="t" r="r" b="b"/>
              <a:pathLst>
                <a:path w="1066" h="532" extrusionOk="0">
                  <a:moveTo>
                    <a:pt x="532" y="339"/>
                  </a:moveTo>
                  <a:lnTo>
                    <a:pt x="192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6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13285788" y="3175"/>
              <a:ext cx="1690688" cy="844550"/>
            </a:xfrm>
            <a:custGeom>
              <a:avLst/>
              <a:gdLst/>
              <a:ahLst/>
              <a:cxnLst/>
              <a:rect l="l" t="t" r="r" b="b"/>
              <a:pathLst>
                <a:path w="1065" h="532" extrusionOk="0">
                  <a:moveTo>
                    <a:pt x="532" y="339"/>
                  </a:moveTo>
                  <a:lnTo>
                    <a:pt x="194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5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8393113" y="3175"/>
              <a:ext cx="1390650" cy="846138"/>
            </a:xfrm>
            <a:custGeom>
              <a:avLst/>
              <a:gdLst/>
              <a:ahLst/>
              <a:cxnLst/>
              <a:rect l="l" t="t" r="r" b="b"/>
              <a:pathLst>
                <a:path w="876" h="533" extrusionOk="0">
                  <a:moveTo>
                    <a:pt x="342" y="339"/>
                  </a:moveTo>
                  <a:lnTo>
                    <a:pt x="342" y="339"/>
                  </a:lnTo>
                  <a:lnTo>
                    <a:pt x="342" y="33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90"/>
                  </a:lnTo>
                  <a:lnTo>
                    <a:pt x="342" y="533"/>
                  </a:lnTo>
                  <a:lnTo>
                    <a:pt x="876" y="0"/>
                  </a:lnTo>
                  <a:lnTo>
                    <a:pt x="683" y="0"/>
                  </a:lnTo>
                  <a:lnTo>
                    <a:pt x="34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8396288" y="3175"/>
              <a:ext cx="539750" cy="538163"/>
            </a:xfrm>
            <a:custGeom>
              <a:avLst/>
              <a:gdLst/>
              <a:ahLst/>
              <a:cxnLst/>
              <a:rect l="l" t="t" r="r" b="b"/>
              <a:pathLst>
                <a:path w="340" h="339" extrusionOk="0">
                  <a:moveTo>
                    <a:pt x="0" y="0"/>
                  </a:moveTo>
                  <a:lnTo>
                    <a:pt x="340" y="339"/>
                  </a:lnTo>
                  <a:lnTo>
                    <a:pt x="340" y="3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8393113" y="3611563"/>
              <a:ext cx="1755775" cy="1435100"/>
            </a:xfrm>
            <a:custGeom>
              <a:avLst/>
              <a:gdLst/>
              <a:ahLst/>
              <a:cxnLst/>
              <a:rect l="l" t="t" r="r" b="b"/>
              <a:pathLst>
                <a:path w="1106" h="904" extrusionOk="0">
                  <a:moveTo>
                    <a:pt x="342" y="194"/>
                  </a:moveTo>
                  <a:lnTo>
                    <a:pt x="913" y="765"/>
                  </a:lnTo>
                  <a:lnTo>
                    <a:pt x="774" y="904"/>
                  </a:lnTo>
                  <a:lnTo>
                    <a:pt x="967" y="904"/>
                  </a:lnTo>
                  <a:lnTo>
                    <a:pt x="1106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3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10317163" y="3611563"/>
              <a:ext cx="2428875" cy="1435100"/>
            </a:xfrm>
            <a:custGeom>
              <a:avLst/>
              <a:gdLst/>
              <a:ahLst/>
              <a:cxnLst/>
              <a:rect l="l" t="t" r="r" b="b"/>
              <a:pathLst>
                <a:path w="1530" h="904" extrusionOk="0">
                  <a:moveTo>
                    <a:pt x="192" y="765"/>
                  </a:moveTo>
                  <a:lnTo>
                    <a:pt x="764" y="192"/>
                  </a:lnTo>
                  <a:lnTo>
                    <a:pt x="1338" y="765"/>
                  </a:lnTo>
                  <a:lnTo>
                    <a:pt x="1197" y="904"/>
                  </a:lnTo>
                  <a:lnTo>
                    <a:pt x="1391" y="904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4"/>
                  </a:lnTo>
                  <a:lnTo>
                    <a:pt x="332" y="904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10093326" y="4910138"/>
              <a:ext cx="276225" cy="136525"/>
            </a:xfrm>
            <a:custGeom>
              <a:avLst/>
              <a:gdLst/>
              <a:ahLst/>
              <a:cxnLst/>
              <a:rect l="l" t="t" r="r" b="b"/>
              <a:pathLst>
                <a:path w="174" h="86" extrusionOk="0">
                  <a:moveTo>
                    <a:pt x="88" y="0"/>
                  </a:moveTo>
                  <a:lnTo>
                    <a:pt x="0" y="86"/>
                  </a:lnTo>
                  <a:lnTo>
                    <a:pt x="174" y="8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12915901" y="3608388"/>
              <a:ext cx="2428875" cy="1438275"/>
            </a:xfrm>
            <a:custGeom>
              <a:avLst/>
              <a:gdLst/>
              <a:ahLst/>
              <a:cxnLst/>
              <a:rect l="l" t="t" r="r" b="b"/>
              <a:pathLst>
                <a:path w="1530" h="906" extrusionOk="0">
                  <a:moveTo>
                    <a:pt x="192" y="765"/>
                  </a:moveTo>
                  <a:lnTo>
                    <a:pt x="764" y="194"/>
                  </a:lnTo>
                  <a:lnTo>
                    <a:pt x="1337" y="765"/>
                  </a:lnTo>
                  <a:lnTo>
                    <a:pt x="1196" y="906"/>
                  </a:lnTo>
                  <a:lnTo>
                    <a:pt x="1389" y="906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6"/>
                  </a:lnTo>
                  <a:lnTo>
                    <a:pt x="333" y="906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12692063" y="4906963"/>
              <a:ext cx="277813" cy="139700"/>
            </a:xfrm>
            <a:custGeom>
              <a:avLst/>
              <a:gdLst/>
              <a:ahLst/>
              <a:cxnLst/>
              <a:rect l="l" t="t" r="r" b="b"/>
              <a:pathLst>
                <a:path w="175" h="88" extrusionOk="0">
                  <a:moveTo>
                    <a:pt x="87" y="0"/>
                  </a:moveTo>
                  <a:lnTo>
                    <a:pt x="0" y="88"/>
                  </a:lnTo>
                  <a:lnTo>
                    <a:pt x="175" y="8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15286038" y="4906963"/>
              <a:ext cx="280988" cy="139700"/>
            </a:xfrm>
            <a:custGeom>
              <a:avLst/>
              <a:gdLst/>
              <a:ahLst/>
              <a:cxnLst/>
              <a:rect l="l" t="t" r="r" b="b"/>
              <a:pathLst>
                <a:path w="177" h="88" extrusionOk="0">
                  <a:moveTo>
                    <a:pt x="90" y="0"/>
                  </a:moveTo>
                  <a:lnTo>
                    <a:pt x="0" y="88"/>
                  </a:lnTo>
                  <a:lnTo>
                    <a:pt x="177" y="88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17376777" y="5046663"/>
              <a:ext cx="33338" cy="31750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0" y="0"/>
                  </a:moveTo>
                  <a:lnTo>
                    <a:pt x="0" y="20"/>
                  </a:ln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14235113" y="3175"/>
              <a:ext cx="2430463" cy="2120900"/>
            </a:xfrm>
            <a:custGeom>
              <a:avLst/>
              <a:gdLst/>
              <a:ahLst/>
              <a:cxnLst/>
              <a:rect l="l" t="t" r="r" b="b"/>
              <a:pathLst>
                <a:path w="1531" h="1336" extrusionOk="0">
                  <a:moveTo>
                    <a:pt x="0" y="571"/>
                  </a:moveTo>
                  <a:lnTo>
                    <a:pt x="765" y="1336"/>
                  </a:lnTo>
                  <a:lnTo>
                    <a:pt x="1531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5" y="1142"/>
                  </a:moveTo>
                  <a:lnTo>
                    <a:pt x="194" y="571"/>
                  </a:lnTo>
                  <a:lnTo>
                    <a:pt x="765" y="0"/>
                  </a:lnTo>
                  <a:lnTo>
                    <a:pt x="1339" y="571"/>
                  </a:lnTo>
                  <a:lnTo>
                    <a:pt x="765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11669713" y="3175"/>
              <a:ext cx="2432050" cy="2120900"/>
            </a:xfrm>
            <a:custGeom>
              <a:avLst/>
              <a:gdLst/>
              <a:ahLst/>
              <a:cxnLst/>
              <a:rect l="l" t="t" r="r" b="b"/>
              <a:pathLst>
                <a:path w="1532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2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4" y="571"/>
                  </a:lnTo>
                  <a:lnTo>
                    <a:pt x="766" y="0"/>
                  </a:lnTo>
                  <a:lnTo>
                    <a:pt x="1337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9104313" y="3175"/>
              <a:ext cx="2428875" cy="2120900"/>
            </a:xfrm>
            <a:custGeom>
              <a:avLst/>
              <a:gdLst/>
              <a:ahLst/>
              <a:cxnLst/>
              <a:rect l="l" t="t" r="r" b="b"/>
              <a:pathLst>
                <a:path w="1530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0" y="573"/>
                  </a:lnTo>
                  <a:lnTo>
                    <a:pt x="958" y="0"/>
                  </a:lnTo>
                  <a:lnTo>
                    <a:pt x="574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2" y="571"/>
                  </a:lnTo>
                  <a:lnTo>
                    <a:pt x="766" y="0"/>
                  </a:lnTo>
                  <a:lnTo>
                    <a:pt x="1338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2" name="Google Shape;242;p3"/>
          <p:cNvSpPr txBox="1">
            <a:spLocks noGrp="1"/>
          </p:cNvSpPr>
          <p:nvPr>
            <p:ph type="body" idx="1"/>
          </p:nvPr>
        </p:nvSpPr>
        <p:spPr>
          <a:xfrm>
            <a:off x="160419" y="-109282"/>
            <a:ext cx="10803300" cy="19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4800"/>
              <a:buNone/>
            </a:pPr>
            <a:r>
              <a:rPr lang="en-US" sz="4800" b="1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WE BUILD PEOPLE… </a:t>
            </a:r>
            <a:endParaRPr/>
          </a:p>
        </p:txBody>
      </p:sp>
      <p:sp>
        <p:nvSpPr>
          <p:cNvPr id="243" name="Google Shape;243;p3"/>
          <p:cNvSpPr txBox="1"/>
          <p:nvPr/>
        </p:nvSpPr>
        <p:spPr>
          <a:xfrm>
            <a:off x="8643670" y="2911280"/>
            <a:ext cx="3721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COMMUNITY ENGAGEMENT </a:t>
            </a:r>
            <a:endParaRPr sz="1400" b="0" i="0" u="none" strike="noStrike" cap="none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"/>
          <p:cNvSpPr txBox="1"/>
          <p:nvPr/>
        </p:nvSpPr>
        <p:spPr>
          <a:xfrm>
            <a:off x="6391831" y="2911279"/>
            <a:ext cx="2287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HEALTH </a:t>
            </a:r>
            <a:endParaRPr sz="1400" b="0" i="0" u="none" strike="noStrike" cap="none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 txBox="1"/>
          <p:nvPr/>
        </p:nvSpPr>
        <p:spPr>
          <a:xfrm>
            <a:off x="3463188" y="2911273"/>
            <a:ext cx="2287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WORKFORCE</a:t>
            </a:r>
            <a:endParaRPr sz="1400" b="0" i="0" u="none" strike="noStrike" cap="none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 txBox="1"/>
          <p:nvPr/>
        </p:nvSpPr>
        <p:spPr>
          <a:xfrm>
            <a:off x="362782" y="2911286"/>
            <a:ext cx="2287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EDUCATION</a:t>
            </a:r>
            <a:endParaRPr sz="1400" b="0" i="0" u="none" strike="noStrike" cap="none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7" name="Google Shape;247;p3"/>
          <p:cNvGrpSpPr/>
          <p:nvPr/>
        </p:nvGrpSpPr>
        <p:grpSpPr>
          <a:xfrm>
            <a:off x="754859" y="1192590"/>
            <a:ext cx="1503362" cy="1701800"/>
            <a:chOff x="882650" y="1866900"/>
            <a:chExt cx="1503362" cy="1701800"/>
          </a:xfrm>
        </p:grpSpPr>
        <p:sp>
          <p:nvSpPr>
            <p:cNvPr id="248" name="Google Shape;248;p3"/>
            <p:cNvSpPr/>
            <p:nvPr/>
          </p:nvSpPr>
          <p:spPr>
            <a:xfrm>
              <a:off x="882650" y="1866900"/>
              <a:ext cx="1503362" cy="1701800"/>
            </a:xfrm>
            <a:custGeom>
              <a:avLst/>
              <a:gdLst/>
              <a:ahLst/>
              <a:cxnLst/>
              <a:rect l="l" t="t" r="r" b="b"/>
              <a:pathLst>
                <a:path w="720" h="809" extrusionOk="0">
                  <a:moveTo>
                    <a:pt x="680" y="175"/>
                  </a:moveTo>
                  <a:cubicBezTo>
                    <a:pt x="400" y="14"/>
                    <a:pt x="400" y="14"/>
                    <a:pt x="400" y="14"/>
                  </a:cubicBezTo>
                  <a:cubicBezTo>
                    <a:pt x="375" y="0"/>
                    <a:pt x="345" y="0"/>
                    <a:pt x="320" y="14"/>
                  </a:cubicBezTo>
                  <a:cubicBezTo>
                    <a:pt x="40" y="175"/>
                    <a:pt x="40" y="175"/>
                    <a:pt x="40" y="175"/>
                  </a:cubicBezTo>
                  <a:cubicBezTo>
                    <a:pt x="16" y="190"/>
                    <a:pt x="0" y="216"/>
                    <a:pt x="0" y="245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96"/>
                    <a:pt x="16" y="622"/>
                    <a:pt x="40" y="637"/>
                  </a:cubicBezTo>
                  <a:cubicBezTo>
                    <a:pt x="320" y="798"/>
                    <a:pt x="320" y="798"/>
                    <a:pt x="320" y="798"/>
                  </a:cubicBezTo>
                  <a:cubicBezTo>
                    <a:pt x="332" y="805"/>
                    <a:pt x="346" y="809"/>
                    <a:pt x="360" y="809"/>
                  </a:cubicBezTo>
                  <a:cubicBezTo>
                    <a:pt x="374" y="809"/>
                    <a:pt x="388" y="805"/>
                    <a:pt x="400" y="798"/>
                  </a:cubicBezTo>
                  <a:cubicBezTo>
                    <a:pt x="680" y="637"/>
                    <a:pt x="680" y="637"/>
                    <a:pt x="680" y="637"/>
                  </a:cubicBezTo>
                  <a:cubicBezTo>
                    <a:pt x="704" y="622"/>
                    <a:pt x="720" y="596"/>
                    <a:pt x="720" y="567"/>
                  </a:cubicBezTo>
                  <a:cubicBezTo>
                    <a:pt x="720" y="245"/>
                    <a:pt x="720" y="245"/>
                    <a:pt x="720" y="245"/>
                  </a:cubicBezTo>
                  <a:cubicBezTo>
                    <a:pt x="720" y="216"/>
                    <a:pt x="704" y="190"/>
                    <a:pt x="680" y="1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9" name="Google Shape;249;p3" descr="Books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176734" y="228600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0" name="Google Shape;250;p3"/>
          <p:cNvGrpSpPr/>
          <p:nvPr/>
        </p:nvGrpSpPr>
        <p:grpSpPr>
          <a:xfrm>
            <a:off x="3815651" y="1192593"/>
            <a:ext cx="1503363" cy="1701800"/>
            <a:chOff x="3595687" y="1866900"/>
            <a:chExt cx="1503363" cy="1701800"/>
          </a:xfrm>
        </p:grpSpPr>
        <p:sp>
          <p:nvSpPr>
            <p:cNvPr id="251" name="Google Shape;251;p3"/>
            <p:cNvSpPr/>
            <p:nvPr/>
          </p:nvSpPr>
          <p:spPr>
            <a:xfrm>
              <a:off x="3595687" y="1866900"/>
              <a:ext cx="1503363" cy="1701800"/>
            </a:xfrm>
            <a:custGeom>
              <a:avLst/>
              <a:gdLst/>
              <a:ahLst/>
              <a:cxnLst/>
              <a:rect l="l" t="t" r="r" b="b"/>
              <a:pathLst>
                <a:path w="720" h="809" extrusionOk="0">
                  <a:moveTo>
                    <a:pt x="680" y="175"/>
                  </a:moveTo>
                  <a:cubicBezTo>
                    <a:pt x="400" y="14"/>
                    <a:pt x="400" y="14"/>
                    <a:pt x="400" y="14"/>
                  </a:cubicBezTo>
                  <a:cubicBezTo>
                    <a:pt x="375" y="0"/>
                    <a:pt x="345" y="0"/>
                    <a:pt x="320" y="14"/>
                  </a:cubicBezTo>
                  <a:cubicBezTo>
                    <a:pt x="40" y="175"/>
                    <a:pt x="40" y="175"/>
                    <a:pt x="40" y="175"/>
                  </a:cubicBezTo>
                  <a:cubicBezTo>
                    <a:pt x="16" y="190"/>
                    <a:pt x="0" y="216"/>
                    <a:pt x="0" y="245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96"/>
                    <a:pt x="16" y="622"/>
                    <a:pt x="40" y="637"/>
                  </a:cubicBezTo>
                  <a:cubicBezTo>
                    <a:pt x="320" y="798"/>
                    <a:pt x="320" y="798"/>
                    <a:pt x="320" y="798"/>
                  </a:cubicBezTo>
                  <a:cubicBezTo>
                    <a:pt x="332" y="805"/>
                    <a:pt x="346" y="809"/>
                    <a:pt x="360" y="809"/>
                  </a:cubicBezTo>
                  <a:cubicBezTo>
                    <a:pt x="374" y="809"/>
                    <a:pt x="388" y="805"/>
                    <a:pt x="400" y="798"/>
                  </a:cubicBezTo>
                  <a:cubicBezTo>
                    <a:pt x="680" y="637"/>
                    <a:pt x="680" y="637"/>
                    <a:pt x="680" y="637"/>
                  </a:cubicBezTo>
                  <a:cubicBezTo>
                    <a:pt x="704" y="622"/>
                    <a:pt x="720" y="596"/>
                    <a:pt x="720" y="567"/>
                  </a:cubicBezTo>
                  <a:cubicBezTo>
                    <a:pt x="720" y="245"/>
                    <a:pt x="720" y="245"/>
                    <a:pt x="720" y="245"/>
                  </a:cubicBezTo>
                  <a:cubicBezTo>
                    <a:pt x="720" y="216"/>
                    <a:pt x="704" y="190"/>
                    <a:pt x="680" y="1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2" name="Google Shape;252;p3" descr="Briefcas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60006" y="2260600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3" name="Google Shape;253;p3"/>
          <p:cNvGrpSpPr/>
          <p:nvPr/>
        </p:nvGrpSpPr>
        <p:grpSpPr>
          <a:xfrm>
            <a:off x="6689857" y="1192593"/>
            <a:ext cx="1503362" cy="1701800"/>
            <a:chOff x="6308725" y="1943100"/>
            <a:chExt cx="1503362" cy="1701800"/>
          </a:xfrm>
        </p:grpSpPr>
        <p:sp>
          <p:nvSpPr>
            <p:cNvPr id="254" name="Google Shape;254;p3"/>
            <p:cNvSpPr/>
            <p:nvPr/>
          </p:nvSpPr>
          <p:spPr>
            <a:xfrm>
              <a:off x="6308725" y="1943100"/>
              <a:ext cx="1503362" cy="1701800"/>
            </a:xfrm>
            <a:custGeom>
              <a:avLst/>
              <a:gdLst/>
              <a:ahLst/>
              <a:cxnLst/>
              <a:rect l="l" t="t" r="r" b="b"/>
              <a:pathLst>
                <a:path w="720" h="809" extrusionOk="0">
                  <a:moveTo>
                    <a:pt x="680" y="175"/>
                  </a:moveTo>
                  <a:cubicBezTo>
                    <a:pt x="400" y="14"/>
                    <a:pt x="400" y="14"/>
                    <a:pt x="400" y="14"/>
                  </a:cubicBezTo>
                  <a:cubicBezTo>
                    <a:pt x="375" y="0"/>
                    <a:pt x="345" y="0"/>
                    <a:pt x="320" y="14"/>
                  </a:cubicBezTo>
                  <a:cubicBezTo>
                    <a:pt x="40" y="175"/>
                    <a:pt x="40" y="175"/>
                    <a:pt x="40" y="175"/>
                  </a:cubicBezTo>
                  <a:cubicBezTo>
                    <a:pt x="16" y="190"/>
                    <a:pt x="0" y="216"/>
                    <a:pt x="0" y="245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96"/>
                    <a:pt x="16" y="622"/>
                    <a:pt x="40" y="637"/>
                  </a:cubicBezTo>
                  <a:cubicBezTo>
                    <a:pt x="320" y="798"/>
                    <a:pt x="320" y="798"/>
                    <a:pt x="320" y="798"/>
                  </a:cubicBezTo>
                  <a:cubicBezTo>
                    <a:pt x="332" y="805"/>
                    <a:pt x="346" y="809"/>
                    <a:pt x="360" y="809"/>
                  </a:cubicBezTo>
                  <a:cubicBezTo>
                    <a:pt x="374" y="809"/>
                    <a:pt x="388" y="805"/>
                    <a:pt x="400" y="798"/>
                  </a:cubicBezTo>
                  <a:cubicBezTo>
                    <a:pt x="680" y="637"/>
                    <a:pt x="680" y="637"/>
                    <a:pt x="680" y="637"/>
                  </a:cubicBezTo>
                  <a:cubicBezTo>
                    <a:pt x="704" y="622"/>
                    <a:pt x="720" y="596"/>
                    <a:pt x="720" y="567"/>
                  </a:cubicBezTo>
                  <a:cubicBezTo>
                    <a:pt x="720" y="245"/>
                    <a:pt x="720" y="245"/>
                    <a:pt x="720" y="245"/>
                  </a:cubicBezTo>
                  <a:cubicBezTo>
                    <a:pt x="720" y="216"/>
                    <a:pt x="704" y="190"/>
                    <a:pt x="680" y="1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5" name="Google Shape;255;p3" descr="Heart with puls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603206" y="2339182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6" name="Google Shape;256;p3"/>
          <p:cNvGrpSpPr/>
          <p:nvPr/>
        </p:nvGrpSpPr>
        <p:grpSpPr>
          <a:xfrm>
            <a:off x="9752589" y="1228168"/>
            <a:ext cx="1503363" cy="1701800"/>
            <a:chOff x="9021762" y="1866900"/>
            <a:chExt cx="1503363" cy="1701800"/>
          </a:xfrm>
        </p:grpSpPr>
        <p:sp>
          <p:nvSpPr>
            <p:cNvPr id="257" name="Google Shape;257;p3"/>
            <p:cNvSpPr/>
            <p:nvPr/>
          </p:nvSpPr>
          <p:spPr>
            <a:xfrm>
              <a:off x="9021762" y="1866900"/>
              <a:ext cx="1503363" cy="1701800"/>
            </a:xfrm>
            <a:custGeom>
              <a:avLst/>
              <a:gdLst/>
              <a:ahLst/>
              <a:cxnLst/>
              <a:rect l="l" t="t" r="r" b="b"/>
              <a:pathLst>
                <a:path w="720" h="809" extrusionOk="0">
                  <a:moveTo>
                    <a:pt x="680" y="175"/>
                  </a:moveTo>
                  <a:cubicBezTo>
                    <a:pt x="400" y="14"/>
                    <a:pt x="400" y="14"/>
                    <a:pt x="400" y="14"/>
                  </a:cubicBezTo>
                  <a:cubicBezTo>
                    <a:pt x="375" y="0"/>
                    <a:pt x="345" y="0"/>
                    <a:pt x="320" y="14"/>
                  </a:cubicBezTo>
                  <a:cubicBezTo>
                    <a:pt x="40" y="175"/>
                    <a:pt x="40" y="175"/>
                    <a:pt x="40" y="175"/>
                  </a:cubicBezTo>
                  <a:cubicBezTo>
                    <a:pt x="16" y="190"/>
                    <a:pt x="0" y="216"/>
                    <a:pt x="0" y="245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96"/>
                    <a:pt x="16" y="622"/>
                    <a:pt x="40" y="637"/>
                  </a:cubicBezTo>
                  <a:cubicBezTo>
                    <a:pt x="320" y="798"/>
                    <a:pt x="320" y="798"/>
                    <a:pt x="320" y="798"/>
                  </a:cubicBezTo>
                  <a:cubicBezTo>
                    <a:pt x="332" y="805"/>
                    <a:pt x="346" y="809"/>
                    <a:pt x="360" y="809"/>
                  </a:cubicBezTo>
                  <a:cubicBezTo>
                    <a:pt x="374" y="809"/>
                    <a:pt x="388" y="805"/>
                    <a:pt x="400" y="798"/>
                  </a:cubicBezTo>
                  <a:cubicBezTo>
                    <a:pt x="680" y="637"/>
                    <a:pt x="680" y="637"/>
                    <a:pt x="680" y="637"/>
                  </a:cubicBezTo>
                  <a:cubicBezTo>
                    <a:pt x="704" y="622"/>
                    <a:pt x="720" y="596"/>
                    <a:pt x="720" y="567"/>
                  </a:cubicBezTo>
                  <a:cubicBezTo>
                    <a:pt x="720" y="245"/>
                    <a:pt x="720" y="245"/>
                    <a:pt x="720" y="245"/>
                  </a:cubicBezTo>
                  <a:cubicBezTo>
                    <a:pt x="720" y="216"/>
                    <a:pt x="704" y="190"/>
                    <a:pt x="680" y="1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8" name="Google Shape;258;p3" descr="Group of men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316243" y="2233613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9" name="Google Shape;259;p3"/>
          <p:cNvPicPr preferRelativeResize="0"/>
          <p:nvPr/>
        </p:nvPicPr>
        <p:blipFill rotWithShape="1">
          <a:blip r:embed="rId7">
            <a:alphaModFix/>
          </a:blip>
          <a:srcRect t="33369" r="5946" b="36260"/>
          <a:stretch/>
        </p:blipFill>
        <p:spPr>
          <a:xfrm>
            <a:off x="9953426" y="222570"/>
            <a:ext cx="1972299" cy="636876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"/>
          <p:cNvSpPr txBox="1"/>
          <p:nvPr/>
        </p:nvSpPr>
        <p:spPr>
          <a:xfrm>
            <a:off x="75" y="3188125"/>
            <a:ext cx="3139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>
                <a:solidFill>
                  <a:srgbClr val="5B5B5B"/>
                </a:solidFill>
              </a:rPr>
              <a:t>We offer high school diplomas to adults from 22 –100 years old and non-traditional tech high school ages 14 – 21.</a:t>
            </a:r>
            <a:endParaRPr sz="1200">
              <a:solidFill>
                <a:srgbClr val="5B5B5B"/>
              </a:solidFill>
            </a:endParaRPr>
          </a:p>
        </p:txBody>
      </p:sp>
      <p:sp>
        <p:nvSpPr>
          <p:cNvPr id="261" name="Google Shape;261;p3"/>
          <p:cNvSpPr txBox="1"/>
          <p:nvPr/>
        </p:nvSpPr>
        <p:spPr>
          <a:xfrm>
            <a:off x="3199773" y="3155025"/>
            <a:ext cx="2777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dirty="0">
                <a:solidFill>
                  <a:srgbClr val="5B5B5B"/>
                </a:solidFill>
              </a:rPr>
              <a:t>We offer technology certifications for adults and high school students in high demanding industry careers.</a:t>
            </a:r>
            <a:endParaRPr sz="1200" dirty="0">
              <a:solidFill>
                <a:srgbClr val="5B5B5B"/>
              </a:solidFill>
            </a:endParaRPr>
          </a:p>
        </p:txBody>
      </p:sp>
      <p:sp>
        <p:nvSpPr>
          <p:cNvPr id="262" name="Google Shape;262;p3"/>
          <p:cNvSpPr txBox="1"/>
          <p:nvPr/>
        </p:nvSpPr>
        <p:spPr>
          <a:xfrm>
            <a:off x="6179574" y="3175725"/>
            <a:ext cx="2668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>
                <a:solidFill>
                  <a:srgbClr val="5B5B5B"/>
                </a:solidFill>
              </a:rPr>
              <a:t>We offer holistic health and wellness programming for African Americans to eliminate health disparities.</a:t>
            </a:r>
            <a:endParaRPr sz="1200">
              <a:solidFill>
                <a:srgbClr val="5B5B5B"/>
              </a:solidFill>
            </a:endParaRPr>
          </a:p>
        </p:txBody>
      </p:sp>
      <p:pic>
        <p:nvPicPr>
          <p:cNvPr id="263" name="Google Shape;263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2775" y="4359725"/>
            <a:ext cx="2214351" cy="228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39898" y="4323525"/>
            <a:ext cx="2524827" cy="235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"/>
          <p:cNvPicPr preferRelativeResize="0"/>
          <p:nvPr/>
        </p:nvPicPr>
        <p:blipFill rotWithShape="1">
          <a:blip r:embed="rId10">
            <a:alphaModFix/>
          </a:blip>
          <a:srcRect b="4942"/>
          <a:stretch/>
        </p:blipFill>
        <p:spPr>
          <a:xfrm>
            <a:off x="6419250" y="4323525"/>
            <a:ext cx="2377274" cy="2358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51050" y="4323525"/>
            <a:ext cx="2524823" cy="238187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"/>
          <p:cNvSpPr/>
          <p:nvPr/>
        </p:nvSpPr>
        <p:spPr>
          <a:xfrm>
            <a:off x="0" y="4264250"/>
            <a:ext cx="12192000" cy="2382000"/>
          </a:xfrm>
          <a:prstGeom prst="rect">
            <a:avLst/>
          </a:prstGeom>
          <a:solidFill>
            <a:schemeClr val="dk2">
              <a:alpha val="31372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8" name="Google Shape;268;p3"/>
          <p:cNvSpPr txBox="1"/>
          <p:nvPr/>
        </p:nvSpPr>
        <p:spPr>
          <a:xfrm>
            <a:off x="9093975" y="3208625"/>
            <a:ext cx="2831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>
                <a:solidFill>
                  <a:srgbClr val="5B5B5B"/>
                </a:solidFill>
                <a:highlight>
                  <a:srgbClr val="FFFFFF"/>
                </a:highlight>
              </a:rPr>
              <a:t>We specialize in diversity and inclusion training and community development.</a:t>
            </a:r>
            <a:endParaRPr sz="1200">
              <a:solidFill>
                <a:srgbClr val="5B5B5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4"/>
          <p:cNvGrpSpPr/>
          <p:nvPr/>
        </p:nvGrpSpPr>
        <p:grpSpPr>
          <a:xfrm>
            <a:off x="-45899" y="-90319"/>
            <a:ext cx="12317133" cy="6937062"/>
            <a:chOff x="8393113" y="0"/>
            <a:chExt cx="9017001" cy="5078413"/>
          </a:xfrm>
        </p:grpSpPr>
        <p:sp>
          <p:nvSpPr>
            <p:cNvPr id="274" name="Google Shape;274;p4"/>
            <p:cNvSpPr/>
            <p:nvPr/>
          </p:nvSpPr>
          <p:spPr>
            <a:xfrm>
              <a:off x="10317163" y="1016000"/>
              <a:ext cx="2432050" cy="2425700"/>
            </a:xfrm>
            <a:custGeom>
              <a:avLst/>
              <a:gdLst/>
              <a:ahLst/>
              <a:cxnLst/>
              <a:rect l="l" t="t" r="r" b="b"/>
              <a:pathLst>
                <a:path w="1532" h="1528" extrusionOk="0">
                  <a:moveTo>
                    <a:pt x="766" y="1528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28"/>
                  </a:lnTo>
                  <a:close/>
                  <a:moveTo>
                    <a:pt x="194" y="765"/>
                  </a:moveTo>
                  <a:lnTo>
                    <a:pt x="766" y="1336"/>
                  </a:lnTo>
                  <a:lnTo>
                    <a:pt x="1338" y="765"/>
                  </a:lnTo>
                  <a:lnTo>
                    <a:pt x="766" y="192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9017001" y="2314575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3"/>
                  </a:lnTo>
                  <a:lnTo>
                    <a:pt x="766" y="0"/>
                  </a:lnTo>
                  <a:lnTo>
                    <a:pt x="1532" y="763"/>
                  </a:lnTo>
                  <a:lnTo>
                    <a:pt x="766" y="1529"/>
                  </a:lnTo>
                  <a:close/>
                  <a:moveTo>
                    <a:pt x="194" y="763"/>
                  </a:moveTo>
                  <a:lnTo>
                    <a:pt x="766" y="1336"/>
                  </a:lnTo>
                  <a:lnTo>
                    <a:pt x="1338" y="763"/>
                  </a:lnTo>
                  <a:lnTo>
                    <a:pt x="766" y="192"/>
                  </a:lnTo>
                  <a:lnTo>
                    <a:pt x="194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2915901" y="1012825"/>
              <a:ext cx="2430463" cy="2428875"/>
            </a:xfrm>
            <a:custGeom>
              <a:avLst/>
              <a:gdLst/>
              <a:ahLst/>
              <a:cxnLst/>
              <a:rect l="l" t="t" r="r" b="b"/>
              <a:pathLst>
                <a:path w="1531" h="1530" extrusionOk="0">
                  <a:moveTo>
                    <a:pt x="765" y="1530"/>
                  </a:moveTo>
                  <a:lnTo>
                    <a:pt x="0" y="765"/>
                  </a:lnTo>
                  <a:lnTo>
                    <a:pt x="765" y="0"/>
                  </a:lnTo>
                  <a:lnTo>
                    <a:pt x="1531" y="765"/>
                  </a:lnTo>
                  <a:lnTo>
                    <a:pt x="765" y="1530"/>
                  </a:lnTo>
                  <a:close/>
                  <a:moveTo>
                    <a:pt x="194" y="765"/>
                  </a:moveTo>
                  <a:lnTo>
                    <a:pt x="765" y="1338"/>
                  </a:lnTo>
                  <a:lnTo>
                    <a:pt x="1337" y="765"/>
                  </a:lnTo>
                  <a:lnTo>
                    <a:pt x="765" y="194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1614151" y="2311400"/>
              <a:ext cx="2432050" cy="2430463"/>
            </a:xfrm>
            <a:custGeom>
              <a:avLst/>
              <a:gdLst/>
              <a:ahLst/>
              <a:cxnLst/>
              <a:rect l="l" t="t" r="r" b="b"/>
              <a:pathLst>
                <a:path w="1532" h="1531" extrusionOk="0">
                  <a:moveTo>
                    <a:pt x="766" y="1531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31"/>
                  </a:lnTo>
                  <a:close/>
                  <a:moveTo>
                    <a:pt x="195" y="765"/>
                  </a:moveTo>
                  <a:lnTo>
                    <a:pt x="766" y="1337"/>
                  </a:lnTo>
                  <a:lnTo>
                    <a:pt x="1338" y="765"/>
                  </a:lnTo>
                  <a:lnTo>
                    <a:pt x="766" y="194"/>
                  </a:lnTo>
                  <a:lnTo>
                    <a:pt x="195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4212888" y="2311400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4"/>
                  </a:lnTo>
                  <a:lnTo>
                    <a:pt x="766" y="0"/>
                  </a:lnTo>
                  <a:lnTo>
                    <a:pt x="1532" y="764"/>
                  </a:lnTo>
                  <a:lnTo>
                    <a:pt x="766" y="1529"/>
                  </a:lnTo>
                  <a:close/>
                  <a:moveTo>
                    <a:pt x="194" y="764"/>
                  </a:moveTo>
                  <a:lnTo>
                    <a:pt x="766" y="1337"/>
                  </a:lnTo>
                  <a:lnTo>
                    <a:pt x="1338" y="764"/>
                  </a:lnTo>
                  <a:lnTo>
                    <a:pt x="766" y="193"/>
                  </a:lnTo>
                  <a:lnTo>
                    <a:pt x="194" y="76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5886113" y="3175"/>
              <a:ext cx="1490663" cy="841375"/>
            </a:xfrm>
            <a:custGeom>
              <a:avLst/>
              <a:gdLst/>
              <a:ahLst/>
              <a:cxnLst/>
              <a:rect l="l" t="t" r="r" b="b"/>
              <a:pathLst>
                <a:path w="939" h="530" extrusionOk="0">
                  <a:moveTo>
                    <a:pt x="869" y="0"/>
                  </a:moveTo>
                  <a:lnTo>
                    <a:pt x="531" y="338"/>
                  </a:lnTo>
                  <a:lnTo>
                    <a:pt x="194" y="0"/>
                  </a:lnTo>
                  <a:lnTo>
                    <a:pt x="0" y="0"/>
                  </a:lnTo>
                  <a:lnTo>
                    <a:pt x="531" y="530"/>
                  </a:lnTo>
                  <a:lnTo>
                    <a:pt x="939" y="123"/>
                  </a:lnTo>
                  <a:lnTo>
                    <a:pt x="939" y="0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6813213" y="365125"/>
              <a:ext cx="563563" cy="1127125"/>
            </a:xfrm>
            <a:custGeom>
              <a:avLst/>
              <a:gdLst/>
              <a:ahLst/>
              <a:cxnLst/>
              <a:rect l="l" t="t" r="r" b="b"/>
              <a:pathLst>
                <a:path w="355" h="710" extrusionOk="0">
                  <a:moveTo>
                    <a:pt x="192" y="355"/>
                  </a:moveTo>
                  <a:lnTo>
                    <a:pt x="355" y="192"/>
                  </a:lnTo>
                  <a:lnTo>
                    <a:pt x="355" y="0"/>
                  </a:lnTo>
                  <a:lnTo>
                    <a:pt x="0" y="355"/>
                  </a:lnTo>
                  <a:lnTo>
                    <a:pt x="355" y="710"/>
                  </a:lnTo>
                  <a:lnTo>
                    <a:pt x="355" y="518"/>
                  </a:lnTo>
                  <a:lnTo>
                    <a:pt x="192" y="35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15513052" y="1012825"/>
              <a:ext cx="1863725" cy="2428875"/>
            </a:xfrm>
            <a:custGeom>
              <a:avLst/>
              <a:gdLst/>
              <a:ahLst/>
              <a:cxnLst/>
              <a:rect l="l" t="t" r="r" b="b"/>
              <a:pathLst>
                <a:path w="1174" h="1530" extrusionOk="0">
                  <a:moveTo>
                    <a:pt x="766" y="1336"/>
                  </a:moveTo>
                  <a:lnTo>
                    <a:pt x="192" y="765"/>
                  </a:lnTo>
                  <a:lnTo>
                    <a:pt x="766" y="192"/>
                  </a:lnTo>
                  <a:lnTo>
                    <a:pt x="1174" y="602"/>
                  </a:lnTo>
                  <a:lnTo>
                    <a:pt x="1174" y="408"/>
                  </a:lnTo>
                  <a:lnTo>
                    <a:pt x="766" y="0"/>
                  </a:lnTo>
                  <a:lnTo>
                    <a:pt x="0" y="765"/>
                  </a:lnTo>
                  <a:lnTo>
                    <a:pt x="766" y="1530"/>
                  </a:lnTo>
                  <a:lnTo>
                    <a:pt x="1174" y="1120"/>
                  </a:lnTo>
                  <a:lnTo>
                    <a:pt x="1174" y="928"/>
                  </a:lnTo>
                  <a:lnTo>
                    <a:pt x="766" y="1336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16810038" y="2957513"/>
              <a:ext cx="566738" cy="1133475"/>
            </a:xfrm>
            <a:custGeom>
              <a:avLst/>
              <a:gdLst/>
              <a:ahLst/>
              <a:cxnLst/>
              <a:rect l="l" t="t" r="r" b="b"/>
              <a:pathLst>
                <a:path w="357" h="714" extrusionOk="0">
                  <a:moveTo>
                    <a:pt x="194" y="357"/>
                  </a:moveTo>
                  <a:lnTo>
                    <a:pt x="357" y="194"/>
                  </a:lnTo>
                  <a:lnTo>
                    <a:pt x="357" y="0"/>
                  </a:lnTo>
                  <a:lnTo>
                    <a:pt x="0" y="357"/>
                  </a:lnTo>
                  <a:lnTo>
                    <a:pt x="357" y="714"/>
                  </a:lnTo>
                  <a:lnTo>
                    <a:pt x="357" y="520"/>
                  </a:lnTo>
                  <a:lnTo>
                    <a:pt x="194" y="357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5513052" y="3608388"/>
              <a:ext cx="1863725" cy="1438275"/>
            </a:xfrm>
            <a:custGeom>
              <a:avLst/>
              <a:gdLst/>
              <a:ahLst/>
              <a:cxnLst/>
              <a:rect l="l" t="t" r="r" b="b"/>
              <a:pathLst>
                <a:path w="1174" h="906" extrusionOk="0">
                  <a:moveTo>
                    <a:pt x="192" y="763"/>
                  </a:moveTo>
                  <a:lnTo>
                    <a:pt x="764" y="192"/>
                  </a:lnTo>
                  <a:lnTo>
                    <a:pt x="1174" y="602"/>
                  </a:lnTo>
                  <a:lnTo>
                    <a:pt x="1174" y="410"/>
                  </a:lnTo>
                  <a:lnTo>
                    <a:pt x="764" y="0"/>
                  </a:lnTo>
                  <a:lnTo>
                    <a:pt x="0" y="763"/>
                  </a:lnTo>
                  <a:lnTo>
                    <a:pt x="141" y="906"/>
                  </a:lnTo>
                  <a:lnTo>
                    <a:pt x="335" y="906"/>
                  </a:lnTo>
                  <a:lnTo>
                    <a:pt x="192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8393113" y="474663"/>
              <a:ext cx="460375" cy="917575"/>
            </a:xfrm>
            <a:custGeom>
              <a:avLst/>
              <a:gdLst/>
              <a:ahLst/>
              <a:cxnLst/>
              <a:rect l="l" t="t" r="r" b="b"/>
              <a:pathLst>
                <a:path w="290" h="578" extrusionOk="0">
                  <a:moveTo>
                    <a:pt x="96" y="289"/>
                  </a:moveTo>
                  <a:lnTo>
                    <a:pt x="0" y="385"/>
                  </a:lnTo>
                  <a:lnTo>
                    <a:pt x="0" y="578"/>
                  </a:lnTo>
                  <a:lnTo>
                    <a:pt x="290" y="289"/>
                  </a:lnTo>
                  <a:lnTo>
                    <a:pt x="0" y="0"/>
                  </a:lnTo>
                  <a:lnTo>
                    <a:pt x="0" y="193"/>
                  </a:lnTo>
                  <a:lnTo>
                    <a:pt x="96" y="28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8393113" y="1016000"/>
              <a:ext cx="1757363" cy="2428875"/>
            </a:xfrm>
            <a:custGeom>
              <a:avLst/>
              <a:gdLst/>
              <a:ahLst/>
              <a:cxnLst/>
              <a:rect l="l" t="t" r="r" b="b"/>
              <a:pathLst>
                <a:path w="1107" h="1530" extrusionOk="0">
                  <a:moveTo>
                    <a:pt x="342" y="194"/>
                  </a:moveTo>
                  <a:lnTo>
                    <a:pt x="913" y="765"/>
                  </a:lnTo>
                  <a:lnTo>
                    <a:pt x="342" y="1336"/>
                  </a:lnTo>
                  <a:lnTo>
                    <a:pt x="0" y="995"/>
                  </a:lnTo>
                  <a:lnTo>
                    <a:pt x="0" y="1189"/>
                  </a:lnTo>
                  <a:lnTo>
                    <a:pt x="342" y="1530"/>
                  </a:lnTo>
                  <a:lnTo>
                    <a:pt x="1107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5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8393113" y="3071813"/>
              <a:ext cx="457200" cy="914400"/>
            </a:xfrm>
            <a:custGeom>
              <a:avLst/>
              <a:gdLst/>
              <a:ahLst/>
              <a:cxnLst/>
              <a:rect l="l" t="t" r="r" b="b"/>
              <a:pathLst>
                <a:path w="288" h="576" extrusionOk="0">
                  <a:moveTo>
                    <a:pt x="96" y="288"/>
                  </a:moveTo>
                  <a:lnTo>
                    <a:pt x="0" y="383"/>
                  </a:lnTo>
                  <a:lnTo>
                    <a:pt x="0" y="576"/>
                  </a:lnTo>
                  <a:lnTo>
                    <a:pt x="288" y="288"/>
                  </a:lnTo>
                  <a:lnTo>
                    <a:pt x="0" y="0"/>
                  </a:lnTo>
                  <a:lnTo>
                    <a:pt x="0" y="192"/>
                  </a:lnTo>
                  <a:lnTo>
                    <a:pt x="96" y="288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0688638" y="3175"/>
              <a:ext cx="1692275" cy="844550"/>
            </a:xfrm>
            <a:custGeom>
              <a:avLst/>
              <a:gdLst/>
              <a:ahLst/>
              <a:cxnLst/>
              <a:rect l="l" t="t" r="r" b="b"/>
              <a:pathLst>
                <a:path w="1066" h="532" extrusionOk="0">
                  <a:moveTo>
                    <a:pt x="532" y="339"/>
                  </a:moveTo>
                  <a:lnTo>
                    <a:pt x="192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6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3285788" y="3175"/>
              <a:ext cx="1690688" cy="844550"/>
            </a:xfrm>
            <a:custGeom>
              <a:avLst/>
              <a:gdLst/>
              <a:ahLst/>
              <a:cxnLst/>
              <a:rect l="l" t="t" r="r" b="b"/>
              <a:pathLst>
                <a:path w="1065" h="532" extrusionOk="0">
                  <a:moveTo>
                    <a:pt x="532" y="339"/>
                  </a:moveTo>
                  <a:lnTo>
                    <a:pt x="194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5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8393113" y="3175"/>
              <a:ext cx="1390650" cy="846138"/>
            </a:xfrm>
            <a:custGeom>
              <a:avLst/>
              <a:gdLst/>
              <a:ahLst/>
              <a:cxnLst/>
              <a:rect l="l" t="t" r="r" b="b"/>
              <a:pathLst>
                <a:path w="876" h="533" extrusionOk="0">
                  <a:moveTo>
                    <a:pt x="342" y="339"/>
                  </a:moveTo>
                  <a:lnTo>
                    <a:pt x="342" y="339"/>
                  </a:lnTo>
                  <a:lnTo>
                    <a:pt x="342" y="33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90"/>
                  </a:lnTo>
                  <a:lnTo>
                    <a:pt x="342" y="533"/>
                  </a:lnTo>
                  <a:lnTo>
                    <a:pt x="876" y="0"/>
                  </a:lnTo>
                  <a:lnTo>
                    <a:pt x="683" y="0"/>
                  </a:lnTo>
                  <a:lnTo>
                    <a:pt x="34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8396288" y="3175"/>
              <a:ext cx="539750" cy="538163"/>
            </a:xfrm>
            <a:custGeom>
              <a:avLst/>
              <a:gdLst/>
              <a:ahLst/>
              <a:cxnLst/>
              <a:rect l="l" t="t" r="r" b="b"/>
              <a:pathLst>
                <a:path w="340" h="339" extrusionOk="0">
                  <a:moveTo>
                    <a:pt x="0" y="0"/>
                  </a:moveTo>
                  <a:lnTo>
                    <a:pt x="340" y="339"/>
                  </a:lnTo>
                  <a:lnTo>
                    <a:pt x="340" y="3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8393113" y="3611563"/>
              <a:ext cx="1755775" cy="1435100"/>
            </a:xfrm>
            <a:custGeom>
              <a:avLst/>
              <a:gdLst/>
              <a:ahLst/>
              <a:cxnLst/>
              <a:rect l="l" t="t" r="r" b="b"/>
              <a:pathLst>
                <a:path w="1106" h="904" extrusionOk="0">
                  <a:moveTo>
                    <a:pt x="342" y="194"/>
                  </a:moveTo>
                  <a:lnTo>
                    <a:pt x="913" y="765"/>
                  </a:lnTo>
                  <a:lnTo>
                    <a:pt x="774" y="904"/>
                  </a:lnTo>
                  <a:lnTo>
                    <a:pt x="967" y="904"/>
                  </a:lnTo>
                  <a:lnTo>
                    <a:pt x="1106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3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0317163" y="3611563"/>
              <a:ext cx="2428875" cy="1435100"/>
            </a:xfrm>
            <a:custGeom>
              <a:avLst/>
              <a:gdLst/>
              <a:ahLst/>
              <a:cxnLst/>
              <a:rect l="l" t="t" r="r" b="b"/>
              <a:pathLst>
                <a:path w="1530" h="904" extrusionOk="0">
                  <a:moveTo>
                    <a:pt x="192" y="765"/>
                  </a:moveTo>
                  <a:lnTo>
                    <a:pt x="764" y="192"/>
                  </a:lnTo>
                  <a:lnTo>
                    <a:pt x="1338" y="765"/>
                  </a:lnTo>
                  <a:lnTo>
                    <a:pt x="1197" y="904"/>
                  </a:lnTo>
                  <a:lnTo>
                    <a:pt x="1391" y="904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4"/>
                  </a:lnTo>
                  <a:lnTo>
                    <a:pt x="332" y="904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0093326" y="4910138"/>
              <a:ext cx="276225" cy="136525"/>
            </a:xfrm>
            <a:custGeom>
              <a:avLst/>
              <a:gdLst/>
              <a:ahLst/>
              <a:cxnLst/>
              <a:rect l="l" t="t" r="r" b="b"/>
              <a:pathLst>
                <a:path w="174" h="86" extrusionOk="0">
                  <a:moveTo>
                    <a:pt x="88" y="0"/>
                  </a:moveTo>
                  <a:lnTo>
                    <a:pt x="0" y="86"/>
                  </a:lnTo>
                  <a:lnTo>
                    <a:pt x="174" y="8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12915901" y="3608388"/>
              <a:ext cx="2428875" cy="1438275"/>
            </a:xfrm>
            <a:custGeom>
              <a:avLst/>
              <a:gdLst/>
              <a:ahLst/>
              <a:cxnLst/>
              <a:rect l="l" t="t" r="r" b="b"/>
              <a:pathLst>
                <a:path w="1530" h="906" extrusionOk="0">
                  <a:moveTo>
                    <a:pt x="192" y="765"/>
                  </a:moveTo>
                  <a:lnTo>
                    <a:pt x="764" y="194"/>
                  </a:lnTo>
                  <a:lnTo>
                    <a:pt x="1337" y="765"/>
                  </a:lnTo>
                  <a:lnTo>
                    <a:pt x="1196" y="906"/>
                  </a:lnTo>
                  <a:lnTo>
                    <a:pt x="1389" y="906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6"/>
                  </a:lnTo>
                  <a:lnTo>
                    <a:pt x="333" y="906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12692063" y="4906963"/>
              <a:ext cx="277813" cy="139700"/>
            </a:xfrm>
            <a:custGeom>
              <a:avLst/>
              <a:gdLst/>
              <a:ahLst/>
              <a:cxnLst/>
              <a:rect l="l" t="t" r="r" b="b"/>
              <a:pathLst>
                <a:path w="175" h="88" extrusionOk="0">
                  <a:moveTo>
                    <a:pt x="87" y="0"/>
                  </a:moveTo>
                  <a:lnTo>
                    <a:pt x="0" y="88"/>
                  </a:lnTo>
                  <a:lnTo>
                    <a:pt x="175" y="8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5286038" y="4906963"/>
              <a:ext cx="280988" cy="139700"/>
            </a:xfrm>
            <a:custGeom>
              <a:avLst/>
              <a:gdLst/>
              <a:ahLst/>
              <a:cxnLst/>
              <a:rect l="l" t="t" r="r" b="b"/>
              <a:pathLst>
                <a:path w="177" h="88" extrusionOk="0">
                  <a:moveTo>
                    <a:pt x="90" y="0"/>
                  </a:moveTo>
                  <a:lnTo>
                    <a:pt x="0" y="88"/>
                  </a:lnTo>
                  <a:lnTo>
                    <a:pt x="177" y="88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7376777" y="5046663"/>
              <a:ext cx="33338" cy="31750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0" y="0"/>
                  </a:moveTo>
                  <a:lnTo>
                    <a:pt x="0" y="20"/>
                  </a:ln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4235113" y="3175"/>
              <a:ext cx="2430463" cy="2120900"/>
            </a:xfrm>
            <a:custGeom>
              <a:avLst/>
              <a:gdLst/>
              <a:ahLst/>
              <a:cxnLst/>
              <a:rect l="l" t="t" r="r" b="b"/>
              <a:pathLst>
                <a:path w="1531" h="1336" extrusionOk="0">
                  <a:moveTo>
                    <a:pt x="0" y="571"/>
                  </a:moveTo>
                  <a:lnTo>
                    <a:pt x="765" y="1336"/>
                  </a:lnTo>
                  <a:lnTo>
                    <a:pt x="1531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5" y="1142"/>
                  </a:moveTo>
                  <a:lnTo>
                    <a:pt x="194" y="571"/>
                  </a:lnTo>
                  <a:lnTo>
                    <a:pt x="765" y="0"/>
                  </a:lnTo>
                  <a:lnTo>
                    <a:pt x="1339" y="571"/>
                  </a:lnTo>
                  <a:lnTo>
                    <a:pt x="765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1669713" y="3175"/>
              <a:ext cx="2432050" cy="2120900"/>
            </a:xfrm>
            <a:custGeom>
              <a:avLst/>
              <a:gdLst/>
              <a:ahLst/>
              <a:cxnLst/>
              <a:rect l="l" t="t" r="r" b="b"/>
              <a:pathLst>
                <a:path w="1532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2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4" y="571"/>
                  </a:lnTo>
                  <a:lnTo>
                    <a:pt x="766" y="0"/>
                  </a:lnTo>
                  <a:lnTo>
                    <a:pt x="1337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9104313" y="3175"/>
              <a:ext cx="2428875" cy="2120900"/>
            </a:xfrm>
            <a:custGeom>
              <a:avLst/>
              <a:gdLst/>
              <a:ahLst/>
              <a:cxnLst/>
              <a:rect l="l" t="t" r="r" b="b"/>
              <a:pathLst>
                <a:path w="1530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0" y="573"/>
                  </a:lnTo>
                  <a:lnTo>
                    <a:pt x="958" y="0"/>
                  </a:lnTo>
                  <a:lnTo>
                    <a:pt x="574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2" y="571"/>
                  </a:lnTo>
                  <a:lnTo>
                    <a:pt x="766" y="0"/>
                  </a:lnTo>
                  <a:lnTo>
                    <a:pt x="1338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3" name="Google Shape;303;p4"/>
          <p:cNvSpPr/>
          <p:nvPr/>
        </p:nvSpPr>
        <p:spPr>
          <a:xfrm>
            <a:off x="6582013" y="0"/>
            <a:ext cx="4953000" cy="6858000"/>
          </a:xfrm>
          <a:prstGeom prst="rect">
            <a:avLst/>
          </a:prstGeom>
          <a:solidFill>
            <a:schemeClr val="dk2">
              <a:alpha val="8157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4" name="Google Shape;304;p4"/>
          <p:cNvGrpSpPr/>
          <p:nvPr/>
        </p:nvGrpSpPr>
        <p:grpSpPr>
          <a:xfrm>
            <a:off x="6132868" y="694570"/>
            <a:ext cx="6594921" cy="5492822"/>
            <a:chOff x="1084580" y="95"/>
            <a:chExt cx="6594921" cy="5492822"/>
          </a:xfrm>
        </p:grpSpPr>
        <p:sp>
          <p:nvSpPr>
            <p:cNvPr id="305" name="Google Shape;305;p4"/>
            <p:cNvSpPr/>
            <p:nvPr/>
          </p:nvSpPr>
          <p:spPr>
            <a:xfrm rot="5400000">
              <a:off x="3601663" y="35800"/>
              <a:ext cx="2008500" cy="19371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69A4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4"/>
            <p:cNvSpPr txBox="1"/>
            <p:nvPr/>
          </p:nvSpPr>
          <p:spPr>
            <a:xfrm>
              <a:off x="2999862" y="424275"/>
              <a:ext cx="3212100" cy="138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6675" tIns="106675" rIns="106675" bIns="10667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Open Sans"/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EMPLOYMENT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Open Sans"/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ENLISTMENT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Open Sans"/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ENROLLMENT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Open Sans"/>
                <a:buNone/>
              </a:pPr>
              <a:r>
                <a:rPr lang="en-US" b="1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ENTREPRENEURSHIP 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5387801" y="401771"/>
              <a:ext cx="2241600" cy="120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 rot="5400000">
              <a:off x="1615316" y="130595"/>
              <a:ext cx="2008500" cy="1747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"/>
            <p:cNvSpPr txBox="1"/>
            <p:nvPr/>
          </p:nvSpPr>
          <p:spPr>
            <a:xfrm>
              <a:off x="1084580" y="313106"/>
              <a:ext cx="1203000" cy="138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Open Sans"/>
                <a:buNone/>
              </a:pPr>
              <a:endParaRPr sz="3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 rot="5400000">
              <a:off x="2559604" y="1835519"/>
              <a:ext cx="2008500" cy="1747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69A4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"/>
            <p:cNvSpPr txBox="1"/>
            <p:nvPr/>
          </p:nvSpPr>
          <p:spPr>
            <a:xfrm>
              <a:off x="2962418" y="2018030"/>
              <a:ext cx="1203000" cy="138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350" tIns="133350" rIns="133350" bIns="13335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500"/>
                <a:buFont typeface="Open Sans"/>
                <a:buNone/>
              </a:pPr>
              <a:r>
                <a:rPr lang="en-US" sz="35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25%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 rot="5400000">
              <a:off x="4446911" y="1835519"/>
              <a:ext cx="2008500" cy="1747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69A4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313" name="Google Shape;313;p4"/>
            <p:cNvSpPr/>
            <p:nvPr/>
          </p:nvSpPr>
          <p:spPr>
            <a:xfrm rot="5400000">
              <a:off x="3506948" y="3614917"/>
              <a:ext cx="2008500" cy="1747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69A4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4"/>
            <p:cNvSpPr txBox="1"/>
            <p:nvPr/>
          </p:nvSpPr>
          <p:spPr>
            <a:xfrm>
              <a:off x="3934675" y="3873528"/>
              <a:ext cx="1203000" cy="138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3350" tIns="133350" rIns="133350" bIns="13335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500"/>
                <a:buFont typeface="Open Sans"/>
                <a:buNone/>
              </a:pPr>
              <a:r>
                <a:rPr lang="en-US" sz="3500" b="1" i="0" u="none" strike="noStrike" cap="none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75%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5437901" y="3811668"/>
              <a:ext cx="2241600" cy="120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4"/>
            <p:cNvSpPr/>
            <p:nvPr/>
          </p:nvSpPr>
          <p:spPr>
            <a:xfrm rot="5400000">
              <a:off x="1604041" y="3540642"/>
              <a:ext cx="2008500" cy="17475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69A4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7" name="Google Shape;317;p4"/>
          <p:cNvSpPr txBox="1">
            <a:spLocks noGrp="1"/>
          </p:cNvSpPr>
          <p:nvPr>
            <p:ph type="body" idx="1"/>
          </p:nvPr>
        </p:nvSpPr>
        <p:spPr>
          <a:xfrm>
            <a:off x="42400" y="398225"/>
            <a:ext cx="6339900" cy="10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2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ct val="48437"/>
              <a:buNone/>
            </a:pPr>
            <a:r>
              <a:rPr lang="en-US" sz="19200" b="1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EDUCATION</a:t>
            </a:r>
            <a:endParaRPr sz="192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F8626"/>
              </a:buClr>
              <a:buSzPct val="61708"/>
              <a:buNone/>
            </a:pPr>
            <a:r>
              <a:rPr lang="en-US" sz="9723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URBAN EDUCATION: PATHWAY TO 2025 </a:t>
            </a:r>
            <a:endParaRPr sz="9723">
              <a:solidFill>
                <a:schemeClr val="accent2"/>
              </a:solidFill>
            </a:endParaRPr>
          </a:p>
        </p:txBody>
      </p:sp>
      <p:sp>
        <p:nvSpPr>
          <p:cNvPr id="318" name="Google Shape;318;p4"/>
          <p:cNvSpPr txBox="1"/>
          <p:nvPr/>
        </p:nvSpPr>
        <p:spPr>
          <a:xfrm>
            <a:off x="-45815" y="1862607"/>
            <a:ext cx="5982600" cy="4458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5B5B5B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●"/>
            </a:pPr>
            <a:r>
              <a:rPr lang="en-US" b="1" dirty="0">
                <a:solidFill>
                  <a:srgbClr val="5B5B5B"/>
                </a:solidFill>
              </a:rPr>
              <a:t>Spend $500,000 on student support</a:t>
            </a:r>
            <a:endParaRPr b="1" dirty="0">
              <a:solidFill>
                <a:srgbClr val="5B5B5B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●"/>
            </a:pPr>
            <a:r>
              <a:rPr lang="en-US" b="1" dirty="0">
                <a:solidFill>
                  <a:srgbClr val="5B5B5B"/>
                </a:solidFill>
              </a:rPr>
              <a:t>P</a:t>
            </a:r>
            <a:r>
              <a:rPr lang="en-US" sz="1400" b="1" i="0" u="none" strike="noStrike" cap="none" dirty="0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roviding cutting edge technology certifications, </a:t>
            </a:r>
            <a:endParaRPr sz="1400" b="1" i="0" u="none" strike="noStrike" cap="none" dirty="0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Char char="●"/>
            </a:pPr>
            <a:r>
              <a:rPr lang="en-US" b="1" dirty="0">
                <a:solidFill>
                  <a:srgbClr val="5B5B5B"/>
                </a:solidFill>
              </a:rPr>
              <a:t>H</a:t>
            </a:r>
            <a:r>
              <a:rPr lang="en-US" sz="1400" b="1" i="0" u="none" strike="noStrike" cap="none" dirty="0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ands on approach to learning, with rigorous and relevant curriculum </a:t>
            </a:r>
            <a:endParaRPr sz="1400" b="0" i="0" u="none" strike="noStrike" cap="none" dirty="0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5B5B5B"/>
                </a:solidFill>
              </a:rPr>
              <a:t>Academy for Urban Scholars Adult Education Program</a:t>
            </a:r>
            <a:endParaRPr b="1" dirty="0">
              <a:solidFill>
                <a:srgbClr val="5B5B5B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5B5B5B"/>
              </a:solidFill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300"/>
              <a:buFont typeface="Open Sans"/>
              <a:buChar char="●"/>
            </a:pPr>
            <a:r>
              <a:rPr lang="en-US" sz="1300" b="1" dirty="0">
                <a:solidFill>
                  <a:srgbClr val="5B5B5B"/>
                </a:solidFill>
                <a:latin typeface="Open Sans"/>
                <a:ea typeface="Open Sans"/>
                <a:cs typeface="Open Sans"/>
                <a:sym typeface="Open Sans"/>
              </a:rPr>
              <a:t>22+ and ASPIRE Provider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300"/>
              <a:buFont typeface="Open Sans"/>
              <a:buChar char="●"/>
            </a:pPr>
            <a:r>
              <a:rPr lang="en-US" sz="1300" b="1" dirty="0">
                <a:solidFill>
                  <a:srgbClr val="5B5B5B"/>
                </a:solidFill>
                <a:latin typeface="Open Sans"/>
                <a:ea typeface="Open Sans"/>
                <a:cs typeface="Open Sans"/>
                <a:sym typeface="Open Sans"/>
              </a:rPr>
              <a:t>Over 725,000 adults in Ohio without a high school diploma</a:t>
            </a:r>
            <a:endParaRPr sz="1300" b="1" dirty="0">
              <a:solidFill>
                <a:srgbClr val="5B5B5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300"/>
              <a:buFont typeface="Open Sans"/>
              <a:buChar char="●"/>
            </a:pPr>
            <a:r>
              <a:rPr lang="en-US" sz="1300" b="1" dirty="0">
                <a:solidFill>
                  <a:srgbClr val="5B5B5B"/>
                </a:solidFill>
                <a:latin typeface="Open Sans"/>
                <a:ea typeface="Open Sans"/>
                <a:cs typeface="Open Sans"/>
                <a:sym typeface="Open Sans"/>
              </a:rPr>
              <a:t>Serve adults 22 - 102</a:t>
            </a:r>
            <a:endParaRPr sz="1300" b="1" dirty="0">
              <a:solidFill>
                <a:srgbClr val="5B5B5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300"/>
              <a:buFont typeface="Open Sans"/>
              <a:buChar char="●"/>
            </a:pPr>
            <a:r>
              <a:rPr lang="en-US" sz="1300" b="1" dirty="0">
                <a:solidFill>
                  <a:srgbClr val="5B5B5B"/>
                </a:solidFill>
                <a:latin typeface="Open Sans"/>
                <a:ea typeface="Open Sans"/>
                <a:cs typeface="Open Sans"/>
                <a:sym typeface="Open Sans"/>
              </a:rPr>
              <a:t>Over the past 5 years, 1000 adults earn high school diploma / GED</a:t>
            </a:r>
            <a:endParaRPr sz="1300" b="1" dirty="0">
              <a:solidFill>
                <a:srgbClr val="5B5B5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5B5B5B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400" b="1" i="0" u="none" strike="noStrike" cap="none" dirty="0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i="0" u="none" strike="noStrike" cap="none" dirty="0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KEY </a:t>
            </a:r>
            <a:r>
              <a:rPr lang="en-US" sz="1600" b="1" dirty="0">
                <a:solidFill>
                  <a:srgbClr val="5B5B5B"/>
                </a:solidFill>
              </a:rPr>
              <a:t>FUNDERS</a:t>
            </a:r>
            <a:endParaRPr sz="1200" b="0" i="0" u="none" strike="noStrike" cap="none" dirty="0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rgbClr val="5B5B5B"/>
                </a:solidFill>
              </a:rPr>
              <a:t>Key Bank</a:t>
            </a:r>
            <a:endParaRPr b="1" dirty="0">
              <a:solidFill>
                <a:srgbClr val="5B5B5B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rgbClr val="5B5B5B"/>
                </a:solidFill>
              </a:rPr>
              <a:t>AEP </a:t>
            </a:r>
            <a:endParaRPr b="1" dirty="0">
              <a:solidFill>
                <a:srgbClr val="5B5B5B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dirty="0">
                <a:solidFill>
                  <a:srgbClr val="5B5B5B"/>
                </a:solidFill>
              </a:rPr>
              <a:t>Perkins Foundation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IWIP (Innovative Workforce Incentive Program)</a:t>
            </a:r>
            <a:endParaRPr sz="1400" b="0" i="0" u="none" strike="noStrike" cap="none" dirty="0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4"/>
          <p:cNvPicPr preferRelativeResize="0"/>
          <p:nvPr/>
        </p:nvPicPr>
        <p:blipFill rotWithShape="1">
          <a:blip r:embed="rId3">
            <a:alphaModFix/>
          </a:blip>
          <a:srcRect t="33369" r="5946" b="36260"/>
          <a:stretch/>
        </p:blipFill>
        <p:spPr>
          <a:xfrm>
            <a:off x="381000" y="6303677"/>
            <a:ext cx="1458569" cy="470988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"/>
          <p:cNvSpPr/>
          <p:nvPr/>
        </p:nvSpPr>
        <p:spPr>
          <a:xfrm>
            <a:off x="8760612" y="5153758"/>
            <a:ext cx="1675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 INTO THE WORKFORCE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4"/>
          <p:cNvSpPr/>
          <p:nvPr/>
        </p:nvSpPr>
        <p:spPr>
          <a:xfrm>
            <a:off x="7733275" y="3380825"/>
            <a:ext cx="1675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 TO COLLEGE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2" name="Google Shape;32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06159" y="1707210"/>
            <a:ext cx="982544" cy="58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06163" y="1044643"/>
            <a:ext cx="982541" cy="582748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"/>
          <p:cNvSpPr txBox="1"/>
          <p:nvPr/>
        </p:nvSpPr>
        <p:spPr>
          <a:xfrm>
            <a:off x="-1702" y="1793157"/>
            <a:ext cx="5982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rgbClr val="5B5B5B"/>
                </a:solidFill>
              </a:rPr>
              <a:t>Academy for Urban Scholars High School</a:t>
            </a:r>
            <a:endParaRPr sz="1400" b="1" i="0" u="none" strike="noStrike" cap="none">
              <a:solidFill>
                <a:srgbClr val="5B5B5B"/>
              </a:solidFill>
            </a:endParaRPr>
          </a:p>
        </p:txBody>
      </p:sp>
      <p:pic>
        <p:nvPicPr>
          <p:cNvPr id="325" name="Google Shape;325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63213" y="4065025"/>
            <a:ext cx="1820850" cy="20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16500" y="2441358"/>
            <a:ext cx="1820825" cy="20261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7" name="Google Shape;327;p4"/>
          <p:cNvCxnSpPr>
            <a:stCxn id="328" idx="1"/>
            <a:endCxn id="321" idx="2"/>
          </p:cNvCxnSpPr>
          <p:nvPr/>
        </p:nvCxnSpPr>
        <p:spPr>
          <a:xfrm rot="10800000">
            <a:off x="8571025" y="3688625"/>
            <a:ext cx="709800" cy="886500"/>
          </a:xfrm>
          <a:prstGeom prst="straightConnector1">
            <a:avLst/>
          </a:prstGeom>
          <a:noFill/>
          <a:ln w="12700" cap="flat" cmpd="sng">
            <a:solidFill>
              <a:schemeClr val="lt1"/>
            </a:solidFill>
            <a:prstDash val="dash"/>
            <a:miter lim="800000"/>
            <a:headEnd type="none" w="sm" len="sm"/>
            <a:tailEnd type="none" w="sm" len="sm"/>
          </a:ln>
        </p:spPr>
      </p:cxnSp>
      <p:pic>
        <p:nvPicPr>
          <p:cNvPr id="329" name="Google Shape;329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513306" y="3698467"/>
            <a:ext cx="210125" cy="216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198656" y="4467517"/>
            <a:ext cx="210125" cy="216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5"/>
          <p:cNvGrpSpPr/>
          <p:nvPr/>
        </p:nvGrpSpPr>
        <p:grpSpPr>
          <a:xfrm>
            <a:off x="0" y="-39531"/>
            <a:ext cx="12317133" cy="6937062"/>
            <a:chOff x="8393113" y="0"/>
            <a:chExt cx="9017001" cy="5078413"/>
          </a:xfrm>
        </p:grpSpPr>
        <p:sp>
          <p:nvSpPr>
            <p:cNvPr id="336" name="Google Shape;336;p5"/>
            <p:cNvSpPr/>
            <p:nvPr/>
          </p:nvSpPr>
          <p:spPr>
            <a:xfrm>
              <a:off x="10317163" y="1016000"/>
              <a:ext cx="2432050" cy="2425700"/>
            </a:xfrm>
            <a:custGeom>
              <a:avLst/>
              <a:gdLst/>
              <a:ahLst/>
              <a:cxnLst/>
              <a:rect l="l" t="t" r="r" b="b"/>
              <a:pathLst>
                <a:path w="1532" h="1528" extrusionOk="0">
                  <a:moveTo>
                    <a:pt x="766" y="1528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28"/>
                  </a:lnTo>
                  <a:close/>
                  <a:moveTo>
                    <a:pt x="194" y="765"/>
                  </a:moveTo>
                  <a:lnTo>
                    <a:pt x="766" y="1336"/>
                  </a:lnTo>
                  <a:lnTo>
                    <a:pt x="1338" y="765"/>
                  </a:lnTo>
                  <a:lnTo>
                    <a:pt x="766" y="192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9017001" y="2314575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3"/>
                  </a:lnTo>
                  <a:lnTo>
                    <a:pt x="766" y="0"/>
                  </a:lnTo>
                  <a:lnTo>
                    <a:pt x="1532" y="763"/>
                  </a:lnTo>
                  <a:lnTo>
                    <a:pt x="766" y="1529"/>
                  </a:lnTo>
                  <a:close/>
                  <a:moveTo>
                    <a:pt x="194" y="763"/>
                  </a:moveTo>
                  <a:lnTo>
                    <a:pt x="766" y="1336"/>
                  </a:lnTo>
                  <a:lnTo>
                    <a:pt x="1338" y="763"/>
                  </a:lnTo>
                  <a:lnTo>
                    <a:pt x="766" y="192"/>
                  </a:lnTo>
                  <a:lnTo>
                    <a:pt x="194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12915901" y="1012825"/>
              <a:ext cx="2430463" cy="2428875"/>
            </a:xfrm>
            <a:custGeom>
              <a:avLst/>
              <a:gdLst/>
              <a:ahLst/>
              <a:cxnLst/>
              <a:rect l="l" t="t" r="r" b="b"/>
              <a:pathLst>
                <a:path w="1531" h="1530" extrusionOk="0">
                  <a:moveTo>
                    <a:pt x="765" y="1530"/>
                  </a:moveTo>
                  <a:lnTo>
                    <a:pt x="0" y="765"/>
                  </a:lnTo>
                  <a:lnTo>
                    <a:pt x="765" y="0"/>
                  </a:lnTo>
                  <a:lnTo>
                    <a:pt x="1531" y="765"/>
                  </a:lnTo>
                  <a:lnTo>
                    <a:pt x="765" y="1530"/>
                  </a:lnTo>
                  <a:close/>
                  <a:moveTo>
                    <a:pt x="194" y="765"/>
                  </a:moveTo>
                  <a:lnTo>
                    <a:pt x="765" y="1338"/>
                  </a:lnTo>
                  <a:lnTo>
                    <a:pt x="1337" y="765"/>
                  </a:lnTo>
                  <a:lnTo>
                    <a:pt x="765" y="194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11614151" y="2311400"/>
              <a:ext cx="2432050" cy="2430463"/>
            </a:xfrm>
            <a:custGeom>
              <a:avLst/>
              <a:gdLst/>
              <a:ahLst/>
              <a:cxnLst/>
              <a:rect l="l" t="t" r="r" b="b"/>
              <a:pathLst>
                <a:path w="1532" h="1531" extrusionOk="0">
                  <a:moveTo>
                    <a:pt x="766" y="1531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31"/>
                  </a:lnTo>
                  <a:close/>
                  <a:moveTo>
                    <a:pt x="195" y="765"/>
                  </a:moveTo>
                  <a:lnTo>
                    <a:pt x="766" y="1337"/>
                  </a:lnTo>
                  <a:lnTo>
                    <a:pt x="1338" y="765"/>
                  </a:lnTo>
                  <a:lnTo>
                    <a:pt x="766" y="194"/>
                  </a:lnTo>
                  <a:lnTo>
                    <a:pt x="195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14212888" y="2311400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4"/>
                  </a:lnTo>
                  <a:lnTo>
                    <a:pt x="766" y="0"/>
                  </a:lnTo>
                  <a:lnTo>
                    <a:pt x="1532" y="764"/>
                  </a:lnTo>
                  <a:lnTo>
                    <a:pt x="766" y="1529"/>
                  </a:lnTo>
                  <a:close/>
                  <a:moveTo>
                    <a:pt x="194" y="764"/>
                  </a:moveTo>
                  <a:lnTo>
                    <a:pt x="766" y="1337"/>
                  </a:lnTo>
                  <a:lnTo>
                    <a:pt x="1338" y="764"/>
                  </a:lnTo>
                  <a:lnTo>
                    <a:pt x="766" y="193"/>
                  </a:lnTo>
                  <a:lnTo>
                    <a:pt x="194" y="76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15886113" y="3175"/>
              <a:ext cx="1490663" cy="841375"/>
            </a:xfrm>
            <a:custGeom>
              <a:avLst/>
              <a:gdLst/>
              <a:ahLst/>
              <a:cxnLst/>
              <a:rect l="l" t="t" r="r" b="b"/>
              <a:pathLst>
                <a:path w="939" h="530" extrusionOk="0">
                  <a:moveTo>
                    <a:pt x="869" y="0"/>
                  </a:moveTo>
                  <a:lnTo>
                    <a:pt x="531" y="338"/>
                  </a:lnTo>
                  <a:lnTo>
                    <a:pt x="194" y="0"/>
                  </a:lnTo>
                  <a:lnTo>
                    <a:pt x="0" y="0"/>
                  </a:lnTo>
                  <a:lnTo>
                    <a:pt x="531" y="530"/>
                  </a:lnTo>
                  <a:lnTo>
                    <a:pt x="939" y="123"/>
                  </a:lnTo>
                  <a:lnTo>
                    <a:pt x="939" y="0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16813213" y="365125"/>
              <a:ext cx="563563" cy="1127125"/>
            </a:xfrm>
            <a:custGeom>
              <a:avLst/>
              <a:gdLst/>
              <a:ahLst/>
              <a:cxnLst/>
              <a:rect l="l" t="t" r="r" b="b"/>
              <a:pathLst>
                <a:path w="355" h="710" extrusionOk="0">
                  <a:moveTo>
                    <a:pt x="192" y="355"/>
                  </a:moveTo>
                  <a:lnTo>
                    <a:pt x="355" y="192"/>
                  </a:lnTo>
                  <a:lnTo>
                    <a:pt x="355" y="0"/>
                  </a:lnTo>
                  <a:lnTo>
                    <a:pt x="0" y="355"/>
                  </a:lnTo>
                  <a:lnTo>
                    <a:pt x="355" y="710"/>
                  </a:lnTo>
                  <a:lnTo>
                    <a:pt x="355" y="518"/>
                  </a:lnTo>
                  <a:lnTo>
                    <a:pt x="192" y="35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15513052" y="1012825"/>
              <a:ext cx="1863725" cy="2428875"/>
            </a:xfrm>
            <a:custGeom>
              <a:avLst/>
              <a:gdLst/>
              <a:ahLst/>
              <a:cxnLst/>
              <a:rect l="l" t="t" r="r" b="b"/>
              <a:pathLst>
                <a:path w="1174" h="1530" extrusionOk="0">
                  <a:moveTo>
                    <a:pt x="766" y="1336"/>
                  </a:moveTo>
                  <a:lnTo>
                    <a:pt x="192" y="765"/>
                  </a:lnTo>
                  <a:lnTo>
                    <a:pt x="766" y="192"/>
                  </a:lnTo>
                  <a:lnTo>
                    <a:pt x="1174" y="602"/>
                  </a:lnTo>
                  <a:lnTo>
                    <a:pt x="1174" y="408"/>
                  </a:lnTo>
                  <a:lnTo>
                    <a:pt x="766" y="0"/>
                  </a:lnTo>
                  <a:lnTo>
                    <a:pt x="0" y="765"/>
                  </a:lnTo>
                  <a:lnTo>
                    <a:pt x="766" y="1530"/>
                  </a:lnTo>
                  <a:lnTo>
                    <a:pt x="1174" y="1120"/>
                  </a:lnTo>
                  <a:lnTo>
                    <a:pt x="1174" y="928"/>
                  </a:lnTo>
                  <a:lnTo>
                    <a:pt x="766" y="1336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16810038" y="2957513"/>
              <a:ext cx="566738" cy="1133475"/>
            </a:xfrm>
            <a:custGeom>
              <a:avLst/>
              <a:gdLst/>
              <a:ahLst/>
              <a:cxnLst/>
              <a:rect l="l" t="t" r="r" b="b"/>
              <a:pathLst>
                <a:path w="357" h="714" extrusionOk="0">
                  <a:moveTo>
                    <a:pt x="194" y="357"/>
                  </a:moveTo>
                  <a:lnTo>
                    <a:pt x="357" y="194"/>
                  </a:lnTo>
                  <a:lnTo>
                    <a:pt x="357" y="0"/>
                  </a:lnTo>
                  <a:lnTo>
                    <a:pt x="0" y="357"/>
                  </a:lnTo>
                  <a:lnTo>
                    <a:pt x="357" y="714"/>
                  </a:lnTo>
                  <a:lnTo>
                    <a:pt x="357" y="520"/>
                  </a:lnTo>
                  <a:lnTo>
                    <a:pt x="194" y="357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15513052" y="3608388"/>
              <a:ext cx="1863725" cy="1438275"/>
            </a:xfrm>
            <a:custGeom>
              <a:avLst/>
              <a:gdLst/>
              <a:ahLst/>
              <a:cxnLst/>
              <a:rect l="l" t="t" r="r" b="b"/>
              <a:pathLst>
                <a:path w="1174" h="906" extrusionOk="0">
                  <a:moveTo>
                    <a:pt x="192" y="763"/>
                  </a:moveTo>
                  <a:lnTo>
                    <a:pt x="764" y="192"/>
                  </a:lnTo>
                  <a:lnTo>
                    <a:pt x="1174" y="602"/>
                  </a:lnTo>
                  <a:lnTo>
                    <a:pt x="1174" y="410"/>
                  </a:lnTo>
                  <a:lnTo>
                    <a:pt x="764" y="0"/>
                  </a:lnTo>
                  <a:lnTo>
                    <a:pt x="0" y="763"/>
                  </a:lnTo>
                  <a:lnTo>
                    <a:pt x="141" y="906"/>
                  </a:lnTo>
                  <a:lnTo>
                    <a:pt x="335" y="906"/>
                  </a:lnTo>
                  <a:lnTo>
                    <a:pt x="192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8393113" y="474663"/>
              <a:ext cx="460375" cy="917575"/>
            </a:xfrm>
            <a:custGeom>
              <a:avLst/>
              <a:gdLst/>
              <a:ahLst/>
              <a:cxnLst/>
              <a:rect l="l" t="t" r="r" b="b"/>
              <a:pathLst>
                <a:path w="290" h="578" extrusionOk="0">
                  <a:moveTo>
                    <a:pt x="96" y="289"/>
                  </a:moveTo>
                  <a:lnTo>
                    <a:pt x="0" y="385"/>
                  </a:lnTo>
                  <a:lnTo>
                    <a:pt x="0" y="578"/>
                  </a:lnTo>
                  <a:lnTo>
                    <a:pt x="290" y="289"/>
                  </a:lnTo>
                  <a:lnTo>
                    <a:pt x="0" y="0"/>
                  </a:lnTo>
                  <a:lnTo>
                    <a:pt x="0" y="193"/>
                  </a:lnTo>
                  <a:lnTo>
                    <a:pt x="96" y="28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8393113" y="1016000"/>
              <a:ext cx="1757363" cy="2428875"/>
            </a:xfrm>
            <a:custGeom>
              <a:avLst/>
              <a:gdLst/>
              <a:ahLst/>
              <a:cxnLst/>
              <a:rect l="l" t="t" r="r" b="b"/>
              <a:pathLst>
                <a:path w="1107" h="1530" extrusionOk="0">
                  <a:moveTo>
                    <a:pt x="342" y="194"/>
                  </a:moveTo>
                  <a:lnTo>
                    <a:pt x="913" y="765"/>
                  </a:lnTo>
                  <a:lnTo>
                    <a:pt x="342" y="1336"/>
                  </a:lnTo>
                  <a:lnTo>
                    <a:pt x="0" y="995"/>
                  </a:lnTo>
                  <a:lnTo>
                    <a:pt x="0" y="1189"/>
                  </a:lnTo>
                  <a:lnTo>
                    <a:pt x="342" y="1530"/>
                  </a:lnTo>
                  <a:lnTo>
                    <a:pt x="1107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5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8393113" y="3071813"/>
              <a:ext cx="457200" cy="914400"/>
            </a:xfrm>
            <a:custGeom>
              <a:avLst/>
              <a:gdLst/>
              <a:ahLst/>
              <a:cxnLst/>
              <a:rect l="l" t="t" r="r" b="b"/>
              <a:pathLst>
                <a:path w="288" h="576" extrusionOk="0">
                  <a:moveTo>
                    <a:pt x="96" y="288"/>
                  </a:moveTo>
                  <a:lnTo>
                    <a:pt x="0" y="383"/>
                  </a:lnTo>
                  <a:lnTo>
                    <a:pt x="0" y="576"/>
                  </a:lnTo>
                  <a:lnTo>
                    <a:pt x="288" y="288"/>
                  </a:lnTo>
                  <a:lnTo>
                    <a:pt x="0" y="0"/>
                  </a:lnTo>
                  <a:lnTo>
                    <a:pt x="0" y="192"/>
                  </a:lnTo>
                  <a:lnTo>
                    <a:pt x="96" y="288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10688638" y="3175"/>
              <a:ext cx="1692275" cy="844550"/>
            </a:xfrm>
            <a:custGeom>
              <a:avLst/>
              <a:gdLst/>
              <a:ahLst/>
              <a:cxnLst/>
              <a:rect l="l" t="t" r="r" b="b"/>
              <a:pathLst>
                <a:path w="1066" h="532" extrusionOk="0">
                  <a:moveTo>
                    <a:pt x="532" y="339"/>
                  </a:moveTo>
                  <a:lnTo>
                    <a:pt x="192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6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13285788" y="3175"/>
              <a:ext cx="1690688" cy="844550"/>
            </a:xfrm>
            <a:custGeom>
              <a:avLst/>
              <a:gdLst/>
              <a:ahLst/>
              <a:cxnLst/>
              <a:rect l="l" t="t" r="r" b="b"/>
              <a:pathLst>
                <a:path w="1065" h="532" extrusionOk="0">
                  <a:moveTo>
                    <a:pt x="532" y="339"/>
                  </a:moveTo>
                  <a:lnTo>
                    <a:pt x="194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5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8393113" y="3175"/>
              <a:ext cx="1390650" cy="846138"/>
            </a:xfrm>
            <a:custGeom>
              <a:avLst/>
              <a:gdLst/>
              <a:ahLst/>
              <a:cxnLst/>
              <a:rect l="l" t="t" r="r" b="b"/>
              <a:pathLst>
                <a:path w="876" h="533" extrusionOk="0">
                  <a:moveTo>
                    <a:pt x="342" y="339"/>
                  </a:moveTo>
                  <a:lnTo>
                    <a:pt x="342" y="339"/>
                  </a:lnTo>
                  <a:lnTo>
                    <a:pt x="342" y="33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90"/>
                  </a:lnTo>
                  <a:lnTo>
                    <a:pt x="342" y="533"/>
                  </a:lnTo>
                  <a:lnTo>
                    <a:pt x="876" y="0"/>
                  </a:lnTo>
                  <a:lnTo>
                    <a:pt x="683" y="0"/>
                  </a:lnTo>
                  <a:lnTo>
                    <a:pt x="34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8396288" y="3175"/>
              <a:ext cx="539750" cy="538163"/>
            </a:xfrm>
            <a:custGeom>
              <a:avLst/>
              <a:gdLst/>
              <a:ahLst/>
              <a:cxnLst/>
              <a:rect l="l" t="t" r="r" b="b"/>
              <a:pathLst>
                <a:path w="340" h="339" extrusionOk="0">
                  <a:moveTo>
                    <a:pt x="0" y="0"/>
                  </a:moveTo>
                  <a:lnTo>
                    <a:pt x="340" y="339"/>
                  </a:lnTo>
                  <a:lnTo>
                    <a:pt x="340" y="3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8393113" y="3611563"/>
              <a:ext cx="1755775" cy="1435100"/>
            </a:xfrm>
            <a:custGeom>
              <a:avLst/>
              <a:gdLst/>
              <a:ahLst/>
              <a:cxnLst/>
              <a:rect l="l" t="t" r="r" b="b"/>
              <a:pathLst>
                <a:path w="1106" h="904" extrusionOk="0">
                  <a:moveTo>
                    <a:pt x="342" y="194"/>
                  </a:moveTo>
                  <a:lnTo>
                    <a:pt x="913" y="765"/>
                  </a:lnTo>
                  <a:lnTo>
                    <a:pt x="774" y="904"/>
                  </a:lnTo>
                  <a:lnTo>
                    <a:pt x="967" y="904"/>
                  </a:lnTo>
                  <a:lnTo>
                    <a:pt x="1106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3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10317163" y="3611563"/>
              <a:ext cx="2428875" cy="1435100"/>
            </a:xfrm>
            <a:custGeom>
              <a:avLst/>
              <a:gdLst/>
              <a:ahLst/>
              <a:cxnLst/>
              <a:rect l="l" t="t" r="r" b="b"/>
              <a:pathLst>
                <a:path w="1530" h="904" extrusionOk="0">
                  <a:moveTo>
                    <a:pt x="192" y="765"/>
                  </a:moveTo>
                  <a:lnTo>
                    <a:pt x="764" y="192"/>
                  </a:lnTo>
                  <a:lnTo>
                    <a:pt x="1338" y="765"/>
                  </a:lnTo>
                  <a:lnTo>
                    <a:pt x="1197" y="904"/>
                  </a:lnTo>
                  <a:lnTo>
                    <a:pt x="1391" y="904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4"/>
                  </a:lnTo>
                  <a:lnTo>
                    <a:pt x="332" y="904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10093326" y="4910138"/>
              <a:ext cx="276225" cy="136525"/>
            </a:xfrm>
            <a:custGeom>
              <a:avLst/>
              <a:gdLst/>
              <a:ahLst/>
              <a:cxnLst/>
              <a:rect l="l" t="t" r="r" b="b"/>
              <a:pathLst>
                <a:path w="174" h="86" extrusionOk="0">
                  <a:moveTo>
                    <a:pt x="88" y="0"/>
                  </a:moveTo>
                  <a:lnTo>
                    <a:pt x="0" y="86"/>
                  </a:lnTo>
                  <a:lnTo>
                    <a:pt x="174" y="8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12915901" y="3608388"/>
              <a:ext cx="2428875" cy="1438275"/>
            </a:xfrm>
            <a:custGeom>
              <a:avLst/>
              <a:gdLst/>
              <a:ahLst/>
              <a:cxnLst/>
              <a:rect l="l" t="t" r="r" b="b"/>
              <a:pathLst>
                <a:path w="1530" h="906" extrusionOk="0">
                  <a:moveTo>
                    <a:pt x="192" y="765"/>
                  </a:moveTo>
                  <a:lnTo>
                    <a:pt x="764" y="194"/>
                  </a:lnTo>
                  <a:lnTo>
                    <a:pt x="1337" y="765"/>
                  </a:lnTo>
                  <a:lnTo>
                    <a:pt x="1196" y="906"/>
                  </a:lnTo>
                  <a:lnTo>
                    <a:pt x="1389" y="906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6"/>
                  </a:lnTo>
                  <a:lnTo>
                    <a:pt x="333" y="906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12692063" y="4906963"/>
              <a:ext cx="277813" cy="139700"/>
            </a:xfrm>
            <a:custGeom>
              <a:avLst/>
              <a:gdLst/>
              <a:ahLst/>
              <a:cxnLst/>
              <a:rect l="l" t="t" r="r" b="b"/>
              <a:pathLst>
                <a:path w="175" h="88" extrusionOk="0">
                  <a:moveTo>
                    <a:pt x="87" y="0"/>
                  </a:moveTo>
                  <a:lnTo>
                    <a:pt x="0" y="88"/>
                  </a:lnTo>
                  <a:lnTo>
                    <a:pt x="175" y="8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15286038" y="4906963"/>
              <a:ext cx="280988" cy="139700"/>
            </a:xfrm>
            <a:custGeom>
              <a:avLst/>
              <a:gdLst/>
              <a:ahLst/>
              <a:cxnLst/>
              <a:rect l="l" t="t" r="r" b="b"/>
              <a:pathLst>
                <a:path w="177" h="88" extrusionOk="0">
                  <a:moveTo>
                    <a:pt x="90" y="0"/>
                  </a:moveTo>
                  <a:lnTo>
                    <a:pt x="0" y="88"/>
                  </a:lnTo>
                  <a:lnTo>
                    <a:pt x="177" y="88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17376777" y="5046663"/>
              <a:ext cx="33338" cy="31750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0" y="0"/>
                  </a:moveTo>
                  <a:lnTo>
                    <a:pt x="0" y="20"/>
                  </a:ln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14235113" y="3175"/>
              <a:ext cx="2430463" cy="2120900"/>
            </a:xfrm>
            <a:custGeom>
              <a:avLst/>
              <a:gdLst/>
              <a:ahLst/>
              <a:cxnLst/>
              <a:rect l="l" t="t" r="r" b="b"/>
              <a:pathLst>
                <a:path w="1531" h="1336" extrusionOk="0">
                  <a:moveTo>
                    <a:pt x="0" y="571"/>
                  </a:moveTo>
                  <a:lnTo>
                    <a:pt x="765" y="1336"/>
                  </a:lnTo>
                  <a:lnTo>
                    <a:pt x="1531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5" y="1142"/>
                  </a:moveTo>
                  <a:lnTo>
                    <a:pt x="194" y="571"/>
                  </a:lnTo>
                  <a:lnTo>
                    <a:pt x="765" y="0"/>
                  </a:lnTo>
                  <a:lnTo>
                    <a:pt x="1339" y="571"/>
                  </a:lnTo>
                  <a:lnTo>
                    <a:pt x="765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11669713" y="3175"/>
              <a:ext cx="2432050" cy="2120900"/>
            </a:xfrm>
            <a:custGeom>
              <a:avLst/>
              <a:gdLst/>
              <a:ahLst/>
              <a:cxnLst/>
              <a:rect l="l" t="t" r="r" b="b"/>
              <a:pathLst>
                <a:path w="1532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2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4" y="571"/>
                  </a:lnTo>
                  <a:lnTo>
                    <a:pt x="766" y="0"/>
                  </a:lnTo>
                  <a:lnTo>
                    <a:pt x="1337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9104313" y="3175"/>
              <a:ext cx="2428875" cy="2120900"/>
            </a:xfrm>
            <a:custGeom>
              <a:avLst/>
              <a:gdLst/>
              <a:ahLst/>
              <a:cxnLst/>
              <a:rect l="l" t="t" r="r" b="b"/>
              <a:pathLst>
                <a:path w="1530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0" y="573"/>
                  </a:lnTo>
                  <a:lnTo>
                    <a:pt x="958" y="0"/>
                  </a:lnTo>
                  <a:lnTo>
                    <a:pt x="574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2" y="571"/>
                  </a:lnTo>
                  <a:lnTo>
                    <a:pt x="766" y="0"/>
                  </a:lnTo>
                  <a:lnTo>
                    <a:pt x="1338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65" name="Google Shape;365;p5"/>
          <p:cNvSpPr txBox="1">
            <a:spLocks noGrp="1"/>
          </p:cNvSpPr>
          <p:nvPr>
            <p:ph type="body" idx="1"/>
          </p:nvPr>
        </p:nvSpPr>
        <p:spPr>
          <a:xfrm>
            <a:off x="653041" y="1440403"/>
            <a:ext cx="5749925" cy="199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</a:pPr>
            <a:r>
              <a:rPr lang="en-US" sz="4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EDUCATION </a:t>
            </a:r>
            <a:endParaRPr/>
          </a:p>
        </p:txBody>
      </p:sp>
      <p:sp>
        <p:nvSpPr>
          <p:cNvPr id="366" name="Google Shape;366;p5"/>
          <p:cNvSpPr txBox="1"/>
          <p:nvPr/>
        </p:nvSpPr>
        <p:spPr>
          <a:xfrm>
            <a:off x="349249" y="4356897"/>
            <a:ext cx="7794000" cy="27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200"/>
              <a:buFont typeface="Noto Sans Symbols"/>
              <a:buChar char="▪"/>
            </a:pPr>
            <a:r>
              <a:rPr lang="en-US" sz="12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Annually, we serve over </a:t>
            </a:r>
            <a:r>
              <a:rPr lang="en-US" sz="1600" b="1" i="0" u="none" strike="noStrike" cap="none">
                <a:solidFill>
                  <a:srgbClr val="91D149"/>
                </a:solidFill>
                <a:latin typeface="Arial"/>
                <a:ea typeface="Arial"/>
                <a:cs typeface="Arial"/>
                <a:sym typeface="Arial"/>
              </a:rPr>
              <a:t>1,000 disengaged youth and adults </a:t>
            </a:r>
            <a:r>
              <a:rPr lang="en-US" sz="12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by preparing individuals to earn a high school diploma</a:t>
            </a: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 </a:t>
            </a:r>
            <a:b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200"/>
              <a:buFont typeface="Noto Sans Symbols"/>
              <a:buChar char="▪"/>
            </a:pPr>
            <a:r>
              <a:rPr lang="en-US" sz="12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Recognized as a </a:t>
            </a:r>
            <a:r>
              <a:rPr lang="en-US" sz="1600" b="1" i="0" u="none" strike="noStrike" cap="none">
                <a:solidFill>
                  <a:srgbClr val="91D149"/>
                </a:solidFill>
                <a:latin typeface="Arial"/>
                <a:ea typeface="Arial"/>
                <a:cs typeface="Arial"/>
                <a:sym typeface="Arial"/>
              </a:rPr>
              <a:t>top 10 dropout recovery program </a:t>
            </a:r>
            <a:r>
              <a:rPr lang="en-US" sz="12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in the State of Ohio.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200"/>
              <a:buFont typeface="Noto Sans Symbols"/>
              <a:buChar char="▪"/>
            </a:pPr>
            <a:r>
              <a:rPr lang="en-US" sz="12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To date</a:t>
            </a:r>
            <a:r>
              <a:rPr lang="en-US" sz="1200" b="1">
                <a:solidFill>
                  <a:srgbClr val="5B5B5B"/>
                </a:solidFill>
              </a:rPr>
              <a:t>, </a:t>
            </a:r>
            <a:r>
              <a:rPr lang="en-US" sz="12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we have graduated </a:t>
            </a:r>
            <a:r>
              <a:rPr lang="en-US" sz="1600" b="1" i="0" u="none" strike="noStrike" cap="none">
                <a:solidFill>
                  <a:srgbClr val="91D149"/>
                </a:solidFill>
                <a:latin typeface="Arial"/>
                <a:ea typeface="Arial"/>
                <a:cs typeface="Arial"/>
                <a:sym typeface="Arial"/>
              </a:rPr>
              <a:t>over 2,000 vulnerable individuals</a:t>
            </a:r>
            <a:r>
              <a:rPr lang="en-US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from Ohio’s most challenging communities.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952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oto Sans Symbols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200"/>
              <a:buFont typeface="Noto Sans Symbols"/>
              <a:buChar char="▪"/>
            </a:pPr>
            <a:r>
              <a:rPr lang="en-US" sz="12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Awarded for </a:t>
            </a:r>
            <a:r>
              <a:rPr lang="en-US" sz="1600" b="1" i="0" u="none" strike="noStrike" cap="none">
                <a:solidFill>
                  <a:srgbClr val="91D149"/>
                </a:solidFill>
                <a:latin typeface="Arial"/>
                <a:ea typeface="Arial"/>
                <a:cs typeface="Arial"/>
                <a:sym typeface="Arial"/>
              </a:rPr>
              <a:t>excellent financial reporting </a:t>
            </a:r>
            <a:r>
              <a:rPr lang="en-US" sz="12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by the State of Ohio Auditor of State Award in both Youngstown and Columbus, Ohio.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lang="en-US" sz="12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200" b="0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0" i="0" u="none" strike="noStrike" cap="none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5"/>
          <p:cNvSpPr txBox="1"/>
          <p:nvPr/>
        </p:nvSpPr>
        <p:spPr>
          <a:xfrm>
            <a:off x="682934" y="1640692"/>
            <a:ext cx="4694237" cy="504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1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WE BUILD PEOPLE IN…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p5"/>
          <p:cNvPicPr preferRelativeResize="0"/>
          <p:nvPr/>
        </p:nvPicPr>
        <p:blipFill rotWithShape="1">
          <a:blip r:embed="rId3">
            <a:alphaModFix/>
          </a:blip>
          <a:srcRect t="33369" r="5946" b="36260"/>
          <a:stretch/>
        </p:blipFill>
        <p:spPr>
          <a:xfrm>
            <a:off x="10134260" y="6111331"/>
            <a:ext cx="1458568" cy="470987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"/>
          <p:cNvSpPr/>
          <p:nvPr/>
        </p:nvSpPr>
        <p:spPr>
          <a:xfrm>
            <a:off x="8252800" y="2998678"/>
            <a:ext cx="3449700" cy="173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2" name="Google Shape;372;p5"/>
          <p:cNvSpPr/>
          <p:nvPr/>
        </p:nvSpPr>
        <p:spPr>
          <a:xfrm rot="10800000" flipH="1">
            <a:off x="4" y="0"/>
            <a:ext cx="4361795" cy="1553825"/>
          </a:xfrm>
          <a:custGeom>
            <a:avLst/>
            <a:gdLst/>
            <a:ahLst/>
            <a:cxnLst/>
            <a:rect l="l" t="t" r="r" b="b"/>
            <a:pathLst>
              <a:path w="4863" h="2397" extrusionOk="0">
                <a:moveTo>
                  <a:pt x="4863" y="2397"/>
                </a:moveTo>
                <a:lnTo>
                  <a:pt x="1641" y="0"/>
                </a:lnTo>
                <a:lnTo>
                  <a:pt x="0" y="2200"/>
                </a:lnTo>
                <a:lnTo>
                  <a:pt x="0" y="2397"/>
                </a:lnTo>
                <a:lnTo>
                  <a:pt x="4863" y="2397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9599908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" name="Picture 4" descr="A person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FB07B4CF-3B22-B2DB-3213-65619F8DC7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453" y="769543"/>
            <a:ext cx="2171700" cy="2895600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D4905AB1-505E-9A15-8FAF-8B78A548B5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23690" y="3049379"/>
            <a:ext cx="3230716" cy="2526215"/>
          </a:xfrm>
          <a:prstGeom prst="rect">
            <a:avLst/>
          </a:prstGeom>
        </p:spPr>
      </p:pic>
      <p:pic>
        <p:nvPicPr>
          <p:cNvPr id="7" name="Picture 6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0AEACEC4-7462-4120-CF86-0D66368F3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5163" y="1138862"/>
            <a:ext cx="2895600" cy="2171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5" name="Google Shape;335;p5"/>
          <p:cNvGrpSpPr/>
          <p:nvPr/>
        </p:nvGrpSpPr>
        <p:grpSpPr>
          <a:xfrm>
            <a:off x="0" y="-39531"/>
            <a:ext cx="12317133" cy="6937062"/>
            <a:chOff x="8393113" y="0"/>
            <a:chExt cx="9017001" cy="5078413"/>
          </a:xfrm>
        </p:grpSpPr>
        <p:sp>
          <p:nvSpPr>
            <p:cNvPr id="336" name="Google Shape;336;p5"/>
            <p:cNvSpPr/>
            <p:nvPr/>
          </p:nvSpPr>
          <p:spPr>
            <a:xfrm>
              <a:off x="10317163" y="1016000"/>
              <a:ext cx="2432050" cy="2425700"/>
            </a:xfrm>
            <a:custGeom>
              <a:avLst/>
              <a:gdLst/>
              <a:ahLst/>
              <a:cxnLst/>
              <a:rect l="l" t="t" r="r" b="b"/>
              <a:pathLst>
                <a:path w="1532" h="1528" extrusionOk="0">
                  <a:moveTo>
                    <a:pt x="766" y="1528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28"/>
                  </a:lnTo>
                  <a:close/>
                  <a:moveTo>
                    <a:pt x="194" y="765"/>
                  </a:moveTo>
                  <a:lnTo>
                    <a:pt x="766" y="1336"/>
                  </a:lnTo>
                  <a:lnTo>
                    <a:pt x="1338" y="765"/>
                  </a:lnTo>
                  <a:lnTo>
                    <a:pt x="766" y="192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9017001" y="2314575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3"/>
                  </a:lnTo>
                  <a:lnTo>
                    <a:pt x="766" y="0"/>
                  </a:lnTo>
                  <a:lnTo>
                    <a:pt x="1532" y="763"/>
                  </a:lnTo>
                  <a:lnTo>
                    <a:pt x="766" y="1529"/>
                  </a:lnTo>
                  <a:close/>
                  <a:moveTo>
                    <a:pt x="194" y="763"/>
                  </a:moveTo>
                  <a:lnTo>
                    <a:pt x="766" y="1336"/>
                  </a:lnTo>
                  <a:lnTo>
                    <a:pt x="1338" y="763"/>
                  </a:lnTo>
                  <a:lnTo>
                    <a:pt x="766" y="192"/>
                  </a:lnTo>
                  <a:lnTo>
                    <a:pt x="194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12915901" y="1012825"/>
              <a:ext cx="2430463" cy="2428875"/>
            </a:xfrm>
            <a:custGeom>
              <a:avLst/>
              <a:gdLst/>
              <a:ahLst/>
              <a:cxnLst/>
              <a:rect l="l" t="t" r="r" b="b"/>
              <a:pathLst>
                <a:path w="1531" h="1530" extrusionOk="0">
                  <a:moveTo>
                    <a:pt x="765" y="1530"/>
                  </a:moveTo>
                  <a:lnTo>
                    <a:pt x="0" y="765"/>
                  </a:lnTo>
                  <a:lnTo>
                    <a:pt x="765" y="0"/>
                  </a:lnTo>
                  <a:lnTo>
                    <a:pt x="1531" y="765"/>
                  </a:lnTo>
                  <a:lnTo>
                    <a:pt x="765" y="1530"/>
                  </a:lnTo>
                  <a:close/>
                  <a:moveTo>
                    <a:pt x="194" y="765"/>
                  </a:moveTo>
                  <a:lnTo>
                    <a:pt x="765" y="1338"/>
                  </a:lnTo>
                  <a:lnTo>
                    <a:pt x="1337" y="765"/>
                  </a:lnTo>
                  <a:lnTo>
                    <a:pt x="765" y="194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11614151" y="2311400"/>
              <a:ext cx="2432050" cy="2430463"/>
            </a:xfrm>
            <a:custGeom>
              <a:avLst/>
              <a:gdLst/>
              <a:ahLst/>
              <a:cxnLst/>
              <a:rect l="l" t="t" r="r" b="b"/>
              <a:pathLst>
                <a:path w="1532" h="1531" extrusionOk="0">
                  <a:moveTo>
                    <a:pt x="766" y="1531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31"/>
                  </a:lnTo>
                  <a:close/>
                  <a:moveTo>
                    <a:pt x="195" y="765"/>
                  </a:moveTo>
                  <a:lnTo>
                    <a:pt x="766" y="1337"/>
                  </a:lnTo>
                  <a:lnTo>
                    <a:pt x="1338" y="765"/>
                  </a:lnTo>
                  <a:lnTo>
                    <a:pt x="766" y="194"/>
                  </a:lnTo>
                  <a:lnTo>
                    <a:pt x="195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14212888" y="2311400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4"/>
                  </a:lnTo>
                  <a:lnTo>
                    <a:pt x="766" y="0"/>
                  </a:lnTo>
                  <a:lnTo>
                    <a:pt x="1532" y="764"/>
                  </a:lnTo>
                  <a:lnTo>
                    <a:pt x="766" y="1529"/>
                  </a:lnTo>
                  <a:close/>
                  <a:moveTo>
                    <a:pt x="194" y="764"/>
                  </a:moveTo>
                  <a:lnTo>
                    <a:pt x="766" y="1337"/>
                  </a:lnTo>
                  <a:lnTo>
                    <a:pt x="1338" y="764"/>
                  </a:lnTo>
                  <a:lnTo>
                    <a:pt x="766" y="193"/>
                  </a:lnTo>
                  <a:lnTo>
                    <a:pt x="194" y="76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15886113" y="3175"/>
              <a:ext cx="1490663" cy="841375"/>
            </a:xfrm>
            <a:custGeom>
              <a:avLst/>
              <a:gdLst/>
              <a:ahLst/>
              <a:cxnLst/>
              <a:rect l="l" t="t" r="r" b="b"/>
              <a:pathLst>
                <a:path w="939" h="530" extrusionOk="0">
                  <a:moveTo>
                    <a:pt x="869" y="0"/>
                  </a:moveTo>
                  <a:lnTo>
                    <a:pt x="531" y="338"/>
                  </a:lnTo>
                  <a:lnTo>
                    <a:pt x="194" y="0"/>
                  </a:lnTo>
                  <a:lnTo>
                    <a:pt x="0" y="0"/>
                  </a:lnTo>
                  <a:lnTo>
                    <a:pt x="531" y="530"/>
                  </a:lnTo>
                  <a:lnTo>
                    <a:pt x="939" y="123"/>
                  </a:lnTo>
                  <a:lnTo>
                    <a:pt x="939" y="0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16813213" y="365125"/>
              <a:ext cx="563563" cy="1127125"/>
            </a:xfrm>
            <a:custGeom>
              <a:avLst/>
              <a:gdLst/>
              <a:ahLst/>
              <a:cxnLst/>
              <a:rect l="l" t="t" r="r" b="b"/>
              <a:pathLst>
                <a:path w="355" h="710" extrusionOk="0">
                  <a:moveTo>
                    <a:pt x="192" y="355"/>
                  </a:moveTo>
                  <a:lnTo>
                    <a:pt x="355" y="192"/>
                  </a:lnTo>
                  <a:lnTo>
                    <a:pt x="355" y="0"/>
                  </a:lnTo>
                  <a:lnTo>
                    <a:pt x="0" y="355"/>
                  </a:lnTo>
                  <a:lnTo>
                    <a:pt x="355" y="710"/>
                  </a:lnTo>
                  <a:lnTo>
                    <a:pt x="355" y="518"/>
                  </a:lnTo>
                  <a:lnTo>
                    <a:pt x="192" y="35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15513052" y="1012825"/>
              <a:ext cx="1863725" cy="2428875"/>
            </a:xfrm>
            <a:custGeom>
              <a:avLst/>
              <a:gdLst/>
              <a:ahLst/>
              <a:cxnLst/>
              <a:rect l="l" t="t" r="r" b="b"/>
              <a:pathLst>
                <a:path w="1174" h="1530" extrusionOk="0">
                  <a:moveTo>
                    <a:pt x="766" y="1336"/>
                  </a:moveTo>
                  <a:lnTo>
                    <a:pt x="192" y="765"/>
                  </a:lnTo>
                  <a:lnTo>
                    <a:pt x="766" y="192"/>
                  </a:lnTo>
                  <a:lnTo>
                    <a:pt x="1174" y="602"/>
                  </a:lnTo>
                  <a:lnTo>
                    <a:pt x="1174" y="408"/>
                  </a:lnTo>
                  <a:lnTo>
                    <a:pt x="766" y="0"/>
                  </a:lnTo>
                  <a:lnTo>
                    <a:pt x="0" y="765"/>
                  </a:lnTo>
                  <a:lnTo>
                    <a:pt x="766" y="1530"/>
                  </a:lnTo>
                  <a:lnTo>
                    <a:pt x="1174" y="1120"/>
                  </a:lnTo>
                  <a:lnTo>
                    <a:pt x="1174" y="928"/>
                  </a:lnTo>
                  <a:lnTo>
                    <a:pt x="766" y="1336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16810038" y="2957513"/>
              <a:ext cx="566738" cy="1133475"/>
            </a:xfrm>
            <a:custGeom>
              <a:avLst/>
              <a:gdLst/>
              <a:ahLst/>
              <a:cxnLst/>
              <a:rect l="l" t="t" r="r" b="b"/>
              <a:pathLst>
                <a:path w="357" h="714" extrusionOk="0">
                  <a:moveTo>
                    <a:pt x="194" y="357"/>
                  </a:moveTo>
                  <a:lnTo>
                    <a:pt x="357" y="194"/>
                  </a:lnTo>
                  <a:lnTo>
                    <a:pt x="357" y="0"/>
                  </a:lnTo>
                  <a:lnTo>
                    <a:pt x="0" y="357"/>
                  </a:lnTo>
                  <a:lnTo>
                    <a:pt x="357" y="714"/>
                  </a:lnTo>
                  <a:lnTo>
                    <a:pt x="357" y="520"/>
                  </a:lnTo>
                  <a:lnTo>
                    <a:pt x="194" y="357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15513052" y="3608388"/>
              <a:ext cx="1863725" cy="1438275"/>
            </a:xfrm>
            <a:custGeom>
              <a:avLst/>
              <a:gdLst/>
              <a:ahLst/>
              <a:cxnLst/>
              <a:rect l="l" t="t" r="r" b="b"/>
              <a:pathLst>
                <a:path w="1174" h="906" extrusionOk="0">
                  <a:moveTo>
                    <a:pt x="192" y="763"/>
                  </a:moveTo>
                  <a:lnTo>
                    <a:pt x="764" y="192"/>
                  </a:lnTo>
                  <a:lnTo>
                    <a:pt x="1174" y="602"/>
                  </a:lnTo>
                  <a:lnTo>
                    <a:pt x="1174" y="410"/>
                  </a:lnTo>
                  <a:lnTo>
                    <a:pt x="764" y="0"/>
                  </a:lnTo>
                  <a:lnTo>
                    <a:pt x="0" y="763"/>
                  </a:lnTo>
                  <a:lnTo>
                    <a:pt x="141" y="906"/>
                  </a:lnTo>
                  <a:lnTo>
                    <a:pt x="335" y="906"/>
                  </a:lnTo>
                  <a:lnTo>
                    <a:pt x="192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8393113" y="474663"/>
              <a:ext cx="460375" cy="917575"/>
            </a:xfrm>
            <a:custGeom>
              <a:avLst/>
              <a:gdLst/>
              <a:ahLst/>
              <a:cxnLst/>
              <a:rect l="l" t="t" r="r" b="b"/>
              <a:pathLst>
                <a:path w="290" h="578" extrusionOk="0">
                  <a:moveTo>
                    <a:pt x="96" y="289"/>
                  </a:moveTo>
                  <a:lnTo>
                    <a:pt x="0" y="385"/>
                  </a:lnTo>
                  <a:lnTo>
                    <a:pt x="0" y="578"/>
                  </a:lnTo>
                  <a:lnTo>
                    <a:pt x="290" y="289"/>
                  </a:lnTo>
                  <a:lnTo>
                    <a:pt x="0" y="0"/>
                  </a:lnTo>
                  <a:lnTo>
                    <a:pt x="0" y="193"/>
                  </a:lnTo>
                  <a:lnTo>
                    <a:pt x="96" y="28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8393113" y="1016000"/>
              <a:ext cx="1757363" cy="2428875"/>
            </a:xfrm>
            <a:custGeom>
              <a:avLst/>
              <a:gdLst/>
              <a:ahLst/>
              <a:cxnLst/>
              <a:rect l="l" t="t" r="r" b="b"/>
              <a:pathLst>
                <a:path w="1107" h="1530" extrusionOk="0">
                  <a:moveTo>
                    <a:pt x="342" y="194"/>
                  </a:moveTo>
                  <a:lnTo>
                    <a:pt x="913" y="765"/>
                  </a:lnTo>
                  <a:lnTo>
                    <a:pt x="342" y="1336"/>
                  </a:lnTo>
                  <a:lnTo>
                    <a:pt x="0" y="995"/>
                  </a:lnTo>
                  <a:lnTo>
                    <a:pt x="0" y="1189"/>
                  </a:lnTo>
                  <a:lnTo>
                    <a:pt x="342" y="1530"/>
                  </a:lnTo>
                  <a:lnTo>
                    <a:pt x="1107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5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8393113" y="3071813"/>
              <a:ext cx="457200" cy="914400"/>
            </a:xfrm>
            <a:custGeom>
              <a:avLst/>
              <a:gdLst/>
              <a:ahLst/>
              <a:cxnLst/>
              <a:rect l="l" t="t" r="r" b="b"/>
              <a:pathLst>
                <a:path w="288" h="576" extrusionOk="0">
                  <a:moveTo>
                    <a:pt x="96" y="288"/>
                  </a:moveTo>
                  <a:lnTo>
                    <a:pt x="0" y="383"/>
                  </a:lnTo>
                  <a:lnTo>
                    <a:pt x="0" y="576"/>
                  </a:lnTo>
                  <a:lnTo>
                    <a:pt x="288" y="288"/>
                  </a:lnTo>
                  <a:lnTo>
                    <a:pt x="0" y="0"/>
                  </a:lnTo>
                  <a:lnTo>
                    <a:pt x="0" y="192"/>
                  </a:lnTo>
                  <a:lnTo>
                    <a:pt x="96" y="288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10688638" y="3175"/>
              <a:ext cx="1692275" cy="844550"/>
            </a:xfrm>
            <a:custGeom>
              <a:avLst/>
              <a:gdLst/>
              <a:ahLst/>
              <a:cxnLst/>
              <a:rect l="l" t="t" r="r" b="b"/>
              <a:pathLst>
                <a:path w="1066" h="532" extrusionOk="0">
                  <a:moveTo>
                    <a:pt x="532" y="339"/>
                  </a:moveTo>
                  <a:lnTo>
                    <a:pt x="192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6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13285788" y="3175"/>
              <a:ext cx="1690688" cy="844550"/>
            </a:xfrm>
            <a:custGeom>
              <a:avLst/>
              <a:gdLst/>
              <a:ahLst/>
              <a:cxnLst/>
              <a:rect l="l" t="t" r="r" b="b"/>
              <a:pathLst>
                <a:path w="1065" h="532" extrusionOk="0">
                  <a:moveTo>
                    <a:pt x="532" y="339"/>
                  </a:moveTo>
                  <a:lnTo>
                    <a:pt x="194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5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8393113" y="3175"/>
              <a:ext cx="1390650" cy="846138"/>
            </a:xfrm>
            <a:custGeom>
              <a:avLst/>
              <a:gdLst/>
              <a:ahLst/>
              <a:cxnLst/>
              <a:rect l="l" t="t" r="r" b="b"/>
              <a:pathLst>
                <a:path w="876" h="533" extrusionOk="0">
                  <a:moveTo>
                    <a:pt x="342" y="339"/>
                  </a:moveTo>
                  <a:lnTo>
                    <a:pt x="342" y="339"/>
                  </a:lnTo>
                  <a:lnTo>
                    <a:pt x="342" y="33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90"/>
                  </a:lnTo>
                  <a:lnTo>
                    <a:pt x="342" y="533"/>
                  </a:lnTo>
                  <a:lnTo>
                    <a:pt x="876" y="0"/>
                  </a:lnTo>
                  <a:lnTo>
                    <a:pt x="683" y="0"/>
                  </a:lnTo>
                  <a:lnTo>
                    <a:pt x="34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2" name="Google Shape;352;p5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3" name="Google Shape;353;p5"/>
            <p:cNvSpPr/>
            <p:nvPr/>
          </p:nvSpPr>
          <p:spPr>
            <a:xfrm>
              <a:off x="8396288" y="3175"/>
              <a:ext cx="539750" cy="538163"/>
            </a:xfrm>
            <a:custGeom>
              <a:avLst/>
              <a:gdLst/>
              <a:ahLst/>
              <a:cxnLst/>
              <a:rect l="l" t="t" r="r" b="b"/>
              <a:pathLst>
                <a:path w="340" h="339" extrusionOk="0">
                  <a:moveTo>
                    <a:pt x="0" y="0"/>
                  </a:moveTo>
                  <a:lnTo>
                    <a:pt x="340" y="339"/>
                  </a:lnTo>
                  <a:lnTo>
                    <a:pt x="340" y="3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8393113" y="3611563"/>
              <a:ext cx="1755775" cy="1435100"/>
            </a:xfrm>
            <a:custGeom>
              <a:avLst/>
              <a:gdLst/>
              <a:ahLst/>
              <a:cxnLst/>
              <a:rect l="l" t="t" r="r" b="b"/>
              <a:pathLst>
                <a:path w="1106" h="904" extrusionOk="0">
                  <a:moveTo>
                    <a:pt x="342" y="194"/>
                  </a:moveTo>
                  <a:lnTo>
                    <a:pt x="913" y="765"/>
                  </a:lnTo>
                  <a:lnTo>
                    <a:pt x="774" y="904"/>
                  </a:lnTo>
                  <a:lnTo>
                    <a:pt x="967" y="904"/>
                  </a:lnTo>
                  <a:lnTo>
                    <a:pt x="1106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3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10317163" y="3611563"/>
              <a:ext cx="2428875" cy="1435100"/>
            </a:xfrm>
            <a:custGeom>
              <a:avLst/>
              <a:gdLst/>
              <a:ahLst/>
              <a:cxnLst/>
              <a:rect l="l" t="t" r="r" b="b"/>
              <a:pathLst>
                <a:path w="1530" h="904" extrusionOk="0">
                  <a:moveTo>
                    <a:pt x="192" y="765"/>
                  </a:moveTo>
                  <a:lnTo>
                    <a:pt x="764" y="192"/>
                  </a:lnTo>
                  <a:lnTo>
                    <a:pt x="1338" y="765"/>
                  </a:lnTo>
                  <a:lnTo>
                    <a:pt x="1197" y="904"/>
                  </a:lnTo>
                  <a:lnTo>
                    <a:pt x="1391" y="904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4"/>
                  </a:lnTo>
                  <a:lnTo>
                    <a:pt x="332" y="904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10093326" y="4910138"/>
              <a:ext cx="276225" cy="136525"/>
            </a:xfrm>
            <a:custGeom>
              <a:avLst/>
              <a:gdLst/>
              <a:ahLst/>
              <a:cxnLst/>
              <a:rect l="l" t="t" r="r" b="b"/>
              <a:pathLst>
                <a:path w="174" h="86" extrusionOk="0">
                  <a:moveTo>
                    <a:pt x="88" y="0"/>
                  </a:moveTo>
                  <a:lnTo>
                    <a:pt x="0" y="86"/>
                  </a:lnTo>
                  <a:lnTo>
                    <a:pt x="174" y="8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12915901" y="3608388"/>
              <a:ext cx="2428875" cy="1438275"/>
            </a:xfrm>
            <a:custGeom>
              <a:avLst/>
              <a:gdLst/>
              <a:ahLst/>
              <a:cxnLst/>
              <a:rect l="l" t="t" r="r" b="b"/>
              <a:pathLst>
                <a:path w="1530" h="906" extrusionOk="0">
                  <a:moveTo>
                    <a:pt x="192" y="765"/>
                  </a:moveTo>
                  <a:lnTo>
                    <a:pt x="764" y="194"/>
                  </a:lnTo>
                  <a:lnTo>
                    <a:pt x="1337" y="765"/>
                  </a:lnTo>
                  <a:lnTo>
                    <a:pt x="1196" y="906"/>
                  </a:lnTo>
                  <a:lnTo>
                    <a:pt x="1389" y="906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6"/>
                  </a:lnTo>
                  <a:lnTo>
                    <a:pt x="333" y="906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12692063" y="4906963"/>
              <a:ext cx="277813" cy="139700"/>
            </a:xfrm>
            <a:custGeom>
              <a:avLst/>
              <a:gdLst/>
              <a:ahLst/>
              <a:cxnLst/>
              <a:rect l="l" t="t" r="r" b="b"/>
              <a:pathLst>
                <a:path w="175" h="88" extrusionOk="0">
                  <a:moveTo>
                    <a:pt x="87" y="0"/>
                  </a:moveTo>
                  <a:lnTo>
                    <a:pt x="0" y="88"/>
                  </a:lnTo>
                  <a:lnTo>
                    <a:pt x="175" y="8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15286038" y="4906963"/>
              <a:ext cx="280988" cy="139700"/>
            </a:xfrm>
            <a:custGeom>
              <a:avLst/>
              <a:gdLst/>
              <a:ahLst/>
              <a:cxnLst/>
              <a:rect l="l" t="t" r="r" b="b"/>
              <a:pathLst>
                <a:path w="177" h="88" extrusionOk="0">
                  <a:moveTo>
                    <a:pt x="90" y="0"/>
                  </a:moveTo>
                  <a:lnTo>
                    <a:pt x="0" y="88"/>
                  </a:lnTo>
                  <a:lnTo>
                    <a:pt x="177" y="88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17376777" y="5046663"/>
              <a:ext cx="33338" cy="31750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0" y="0"/>
                  </a:moveTo>
                  <a:lnTo>
                    <a:pt x="0" y="20"/>
                  </a:ln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14235113" y="3175"/>
              <a:ext cx="2430463" cy="2120900"/>
            </a:xfrm>
            <a:custGeom>
              <a:avLst/>
              <a:gdLst/>
              <a:ahLst/>
              <a:cxnLst/>
              <a:rect l="l" t="t" r="r" b="b"/>
              <a:pathLst>
                <a:path w="1531" h="1336" extrusionOk="0">
                  <a:moveTo>
                    <a:pt x="0" y="571"/>
                  </a:moveTo>
                  <a:lnTo>
                    <a:pt x="765" y="1336"/>
                  </a:lnTo>
                  <a:lnTo>
                    <a:pt x="1531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5" y="1142"/>
                  </a:moveTo>
                  <a:lnTo>
                    <a:pt x="194" y="571"/>
                  </a:lnTo>
                  <a:lnTo>
                    <a:pt x="765" y="0"/>
                  </a:lnTo>
                  <a:lnTo>
                    <a:pt x="1339" y="571"/>
                  </a:lnTo>
                  <a:lnTo>
                    <a:pt x="765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3" name="Google Shape;363;p5"/>
            <p:cNvSpPr/>
            <p:nvPr/>
          </p:nvSpPr>
          <p:spPr>
            <a:xfrm>
              <a:off x="11669713" y="3175"/>
              <a:ext cx="2432050" cy="2120900"/>
            </a:xfrm>
            <a:custGeom>
              <a:avLst/>
              <a:gdLst/>
              <a:ahLst/>
              <a:cxnLst/>
              <a:rect l="l" t="t" r="r" b="b"/>
              <a:pathLst>
                <a:path w="1532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2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4" y="571"/>
                  </a:lnTo>
                  <a:lnTo>
                    <a:pt x="766" y="0"/>
                  </a:lnTo>
                  <a:lnTo>
                    <a:pt x="1337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64" name="Google Shape;364;p5"/>
            <p:cNvSpPr/>
            <p:nvPr/>
          </p:nvSpPr>
          <p:spPr>
            <a:xfrm>
              <a:off x="9104313" y="3175"/>
              <a:ext cx="2428875" cy="2120900"/>
            </a:xfrm>
            <a:custGeom>
              <a:avLst/>
              <a:gdLst/>
              <a:ahLst/>
              <a:cxnLst/>
              <a:rect l="l" t="t" r="r" b="b"/>
              <a:pathLst>
                <a:path w="1530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0" y="573"/>
                  </a:lnTo>
                  <a:lnTo>
                    <a:pt x="958" y="0"/>
                  </a:lnTo>
                  <a:lnTo>
                    <a:pt x="574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2" y="571"/>
                  </a:lnTo>
                  <a:lnTo>
                    <a:pt x="766" y="0"/>
                  </a:lnTo>
                  <a:lnTo>
                    <a:pt x="1338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365" name="Google Shape;365;p5"/>
          <p:cNvSpPr txBox="1">
            <a:spLocks noGrp="1"/>
          </p:cNvSpPr>
          <p:nvPr>
            <p:ph type="body" idx="1"/>
          </p:nvPr>
        </p:nvSpPr>
        <p:spPr>
          <a:xfrm>
            <a:off x="653041" y="535587"/>
            <a:ext cx="5749925" cy="1659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</a:pPr>
            <a:r>
              <a:rPr lang="en-US" dirty="0"/>
              <a:t>NCUS TEC</a:t>
            </a:r>
            <a:endParaRPr dirty="0"/>
          </a:p>
        </p:txBody>
      </p:sp>
      <p:sp>
        <p:nvSpPr>
          <p:cNvPr id="366" name="Google Shape;366;p5"/>
          <p:cNvSpPr txBox="1"/>
          <p:nvPr/>
        </p:nvSpPr>
        <p:spPr>
          <a:xfrm>
            <a:off x="390142" y="2459588"/>
            <a:ext cx="7794000" cy="323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200"/>
            </a:pPr>
            <a:r>
              <a:rPr lang="en-US" b="1" dirty="0">
                <a:solidFill>
                  <a:schemeClr val="dk1"/>
                </a:solidFill>
              </a:rPr>
              <a:t>    Approved through The Ohio Board of Colleges and Careers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200"/>
            </a:pPr>
            <a:endParaRPr lang="en-US" b="1" dirty="0">
              <a:solidFill>
                <a:srgbClr val="5B5B5B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200"/>
            </a:pPr>
            <a:r>
              <a:rPr lang="en-US" b="1" i="0" u="none" strike="noStrike" cap="none" dirty="0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    Offer training in the following pathways:</a:t>
            </a:r>
          </a:p>
          <a:p>
            <a:pPr lvl="1">
              <a:buClr>
                <a:srgbClr val="5B5B5B"/>
              </a:buClr>
              <a:buSzPts val="1200"/>
            </a:pPr>
            <a:r>
              <a:rPr lang="en-US" b="1" dirty="0">
                <a:solidFill>
                  <a:srgbClr val="5B5B5B"/>
                </a:solidFill>
              </a:rPr>
              <a:t>         Advanced Manufacturing, Construction, Healthcare, IT, Hospitality and Tourism</a:t>
            </a:r>
          </a:p>
          <a:p>
            <a:pPr lvl="1">
              <a:buClr>
                <a:srgbClr val="5B5B5B"/>
              </a:buClr>
              <a:buSzPts val="1200"/>
            </a:pPr>
            <a:endParaRPr lang="en-US" b="1" i="0" u="none" strike="noStrike" cap="none" dirty="0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>
              <a:buClr>
                <a:srgbClr val="5B5B5B"/>
              </a:buClr>
              <a:buSzPts val="1200"/>
            </a:pPr>
            <a:r>
              <a:rPr lang="en-US" b="1" dirty="0">
                <a:solidFill>
                  <a:srgbClr val="5B5B5B"/>
                </a:solidFill>
              </a:rPr>
              <a:t>    Work with students ages 16 yeas of age and up</a:t>
            </a:r>
          </a:p>
          <a:p>
            <a:pPr lvl="1">
              <a:buClr>
                <a:srgbClr val="5B5B5B"/>
              </a:buClr>
              <a:buSzPts val="1200"/>
            </a:pPr>
            <a:endParaRPr lang="en-US" b="1" i="0" u="none" strike="noStrike" cap="none" dirty="0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>
              <a:buClr>
                <a:srgbClr val="5B5B5B"/>
              </a:buClr>
              <a:buSzPts val="1200"/>
            </a:pPr>
            <a:r>
              <a:rPr lang="en-US" b="1" dirty="0">
                <a:solidFill>
                  <a:srgbClr val="5B5B5B"/>
                </a:solidFill>
              </a:rPr>
              <a:t>     Engage with over 360 individuals since July</a:t>
            </a:r>
          </a:p>
          <a:p>
            <a:pPr lvl="1">
              <a:buClr>
                <a:srgbClr val="5B5B5B"/>
              </a:buClr>
              <a:buSzPts val="1200"/>
            </a:pPr>
            <a:endParaRPr lang="en-US" b="1" i="0" u="none" strike="noStrike" cap="none" dirty="0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>
              <a:buClr>
                <a:srgbClr val="5B5B5B"/>
              </a:buClr>
              <a:buSzPts val="1200"/>
            </a:pPr>
            <a:r>
              <a:rPr lang="en-US" b="1" dirty="0">
                <a:solidFill>
                  <a:srgbClr val="5B5B5B"/>
                </a:solidFill>
              </a:rPr>
              <a:t>     Dual enrollment opportunities for high school students </a:t>
            </a:r>
          </a:p>
          <a:p>
            <a:pPr lvl="1">
              <a:buClr>
                <a:srgbClr val="5B5B5B"/>
              </a:buClr>
              <a:buSzPts val="1200"/>
            </a:pPr>
            <a:endParaRPr lang="en-US" b="1" i="0" u="none" strike="noStrike" cap="none" dirty="0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>
              <a:buClr>
                <a:srgbClr val="5B5B5B"/>
              </a:buClr>
              <a:buSzPts val="1200"/>
            </a:pPr>
            <a:r>
              <a:rPr lang="en-US" b="1" dirty="0">
                <a:solidFill>
                  <a:srgbClr val="5B5B5B"/>
                </a:solidFill>
              </a:rPr>
              <a:t>     Access to over 60+ employer partners</a:t>
            </a:r>
          </a:p>
          <a:p>
            <a:pPr lvl="1">
              <a:buClr>
                <a:srgbClr val="5B5B5B"/>
              </a:buClr>
              <a:buSzPts val="1200"/>
            </a:pPr>
            <a:endParaRPr lang="en-US" sz="1200" b="0" i="0" u="none" strike="noStrike" cap="none" dirty="0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>
              <a:buClr>
                <a:srgbClr val="5B5B5B"/>
              </a:buClr>
              <a:buSzPts val="1200"/>
            </a:pPr>
            <a:r>
              <a:rPr lang="en-US" sz="1200" dirty="0">
                <a:solidFill>
                  <a:srgbClr val="5B5B5B"/>
                </a:solidFill>
              </a:rPr>
              <a:t>     </a:t>
            </a:r>
            <a:br>
              <a:rPr lang="en-US" sz="1200" b="0" i="0" u="none" strike="noStrike" cap="none" dirty="0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0" i="0" u="none" strike="noStrike" cap="none" dirty="0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5"/>
          <p:cNvSpPr txBox="1"/>
          <p:nvPr/>
        </p:nvSpPr>
        <p:spPr>
          <a:xfrm>
            <a:off x="682934" y="1640692"/>
            <a:ext cx="4694237" cy="504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1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WE BUILD PEOPLE IN…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5"/>
          <p:cNvSpPr/>
          <p:nvPr/>
        </p:nvSpPr>
        <p:spPr>
          <a:xfrm rot="10800000" flipH="1">
            <a:off x="1" y="-14980"/>
            <a:ext cx="3499972" cy="884601"/>
          </a:xfrm>
          <a:custGeom>
            <a:avLst/>
            <a:gdLst/>
            <a:ahLst/>
            <a:cxnLst/>
            <a:rect l="l" t="t" r="r" b="b"/>
            <a:pathLst>
              <a:path w="4863" h="2397" extrusionOk="0">
                <a:moveTo>
                  <a:pt x="4863" y="2397"/>
                </a:moveTo>
                <a:lnTo>
                  <a:pt x="1641" y="0"/>
                </a:lnTo>
                <a:lnTo>
                  <a:pt x="0" y="2200"/>
                </a:lnTo>
                <a:lnTo>
                  <a:pt x="0" y="2397"/>
                </a:lnTo>
                <a:lnTo>
                  <a:pt x="4863" y="2397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9599908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73" name="Google Shape;37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0371" y="3739777"/>
            <a:ext cx="2761650" cy="208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4BF9B63C-D240-7DE0-292C-C3BBF14CDD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76476" y="465232"/>
            <a:ext cx="2339956" cy="1754967"/>
          </a:xfrm>
          <a:prstGeom prst="rect">
            <a:avLst/>
          </a:prstGeom>
        </p:spPr>
      </p:pic>
      <p:pic>
        <p:nvPicPr>
          <p:cNvPr id="5" name="Picture 4" descr="A group of people holding certificates&#10;&#10;Description automatically generated">
            <a:extLst>
              <a:ext uri="{FF2B5EF4-FFF2-40B4-BE49-F238E27FC236}">
                <a16:creationId xmlns:a16="http://schemas.microsoft.com/office/drawing/2014/main" id="{3113BED5-FA12-3414-1C1E-3BE184BF79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37" y="128567"/>
            <a:ext cx="2709804" cy="2032353"/>
          </a:xfrm>
          <a:prstGeom prst="rect">
            <a:avLst/>
          </a:prstGeom>
        </p:spPr>
      </p:pic>
      <p:pic>
        <p:nvPicPr>
          <p:cNvPr id="6" name="Picture 5" descr="A person reading a book&#10;&#10;Description automatically generated with medium confidence">
            <a:extLst>
              <a:ext uri="{FF2B5EF4-FFF2-40B4-BE49-F238E27FC236}">
                <a16:creationId xmlns:a16="http://schemas.microsoft.com/office/drawing/2014/main" id="{3659F3A6-2F9B-F7D1-47CB-1478E82E27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4732" y="3904010"/>
            <a:ext cx="2438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6"/>
          <p:cNvGrpSpPr/>
          <p:nvPr/>
        </p:nvGrpSpPr>
        <p:grpSpPr>
          <a:xfrm>
            <a:off x="76284" y="-39531"/>
            <a:ext cx="12317224" cy="6937112"/>
            <a:chOff x="8393113" y="0"/>
            <a:chExt cx="9017001" cy="5078413"/>
          </a:xfrm>
        </p:grpSpPr>
        <p:sp>
          <p:nvSpPr>
            <p:cNvPr id="379" name="Google Shape;379;p6"/>
            <p:cNvSpPr/>
            <p:nvPr/>
          </p:nvSpPr>
          <p:spPr>
            <a:xfrm>
              <a:off x="10317163" y="1016000"/>
              <a:ext cx="2432050" cy="2425700"/>
            </a:xfrm>
            <a:custGeom>
              <a:avLst/>
              <a:gdLst/>
              <a:ahLst/>
              <a:cxnLst/>
              <a:rect l="l" t="t" r="r" b="b"/>
              <a:pathLst>
                <a:path w="1532" h="1528" extrusionOk="0">
                  <a:moveTo>
                    <a:pt x="766" y="1528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28"/>
                  </a:lnTo>
                  <a:close/>
                  <a:moveTo>
                    <a:pt x="194" y="765"/>
                  </a:moveTo>
                  <a:lnTo>
                    <a:pt x="766" y="1336"/>
                  </a:lnTo>
                  <a:lnTo>
                    <a:pt x="1338" y="765"/>
                  </a:lnTo>
                  <a:lnTo>
                    <a:pt x="766" y="192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9017001" y="2314575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3"/>
                  </a:lnTo>
                  <a:lnTo>
                    <a:pt x="766" y="0"/>
                  </a:lnTo>
                  <a:lnTo>
                    <a:pt x="1532" y="763"/>
                  </a:lnTo>
                  <a:lnTo>
                    <a:pt x="766" y="1529"/>
                  </a:lnTo>
                  <a:close/>
                  <a:moveTo>
                    <a:pt x="194" y="763"/>
                  </a:moveTo>
                  <a:lnTo>
                    <a:pt x="766" y="1336"/>
                  </a:lnTo>
                  <a:lnTo>
                    <a:pt x="1338" y="763"/>
                  </a:lnTo>
                  <a:lnTo>
                    <a:pt x="766" y="192"/>
                  </a:lnTo>
                  <a:lnTo>
                    <a:pt x="194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12915901" y="1012825"/>
              <a:ext cx="2430463" cy="2428875"/>
            </a:xfrm>
            <a:custGeom>
              <a:avLst/>
              <a:gdLst/>
              <a:ahLst/>
              <a:cxnLst/>
              <a:rect l="l" t="t" r="r" b="b"/>
              <a:pathLst>
                <a:path w="1531" h="1530" extrusionOk="0">
                  <a:moveTo>
                    <a:pt x="765" y="1530"/>
                  </a:moveTo>
                  <a:lnTo>
                    <a:pt x="0" y="765"/>
                  </a:lnTo>
                  <a:lnTo>
                    <a:pt x="765" y="0"/>
                  </a:lnTo>
                  <a:lnTo>
                    <a:pt x="1531" y="765"/>
                  </a:lnTo>
                  <a:lnTo>
                    <a:pt x="765" y="1530"/>
                  </a:lnTo>
                  <a:close/>
                  <a:moveTo>
                    <a:pt x="194" y="765"/>
                  </a:moveTo>
                  <a:lnTo>
                    <a:pt x="765" y="1338"/>
                  </a:lnTo>
                  <a:lnTo>
                    <a:pt x="1337" y="765"/>
                  </a:lnTo>
                  <a:lnTo>
                    <a:pt x="765" y="194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11614151" y="2311400"/>
              <a:ext cx="2432050" cy="2430463"/>
            </a:xfrm>
            <a:custGeom>
              <a:avLst/>
              <a:gdLst/>
              <a:ahLst/>
              <a:cxnLst/>
              <a:rect l="l" t="t" r="r" b="b"/>
              <a:pathLst>
                <a:path w="1532" h="1531" extrusionOk="0">
                  <a:moveTo>
                    <a:pt x="766" y="1531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31"/>
                  </a:lnTo>
                  <a:close/>
                  <a:moveTo>
                    <a:pt x="195" y="765"/>
                  </a:moveTo>
                  <a:lnTo>
                    <a:pt x="766" y="1337"/>
                  </a:lnTo>
                  <a:lnTo>
                    <a:pt x="1338" y="765"/>
                  </a:lnTo>
                  <a:lnTo>
                    <a:pt x="766" y="194"/>
                  </a:lnTo>
                  <a:lnTo>
                    <a:pt x="195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14212888" y="2311400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4"/>
                  </a:lnTo>
                  <a:lnTo>
                    <a:pt x="766" y="0"/>
                  </a:lnTo>
                  <a:lnTo>
                    <a:pt x="1532" y="764"/>
                  </a:lnTo>
                  <a:lnTo>
                    <a:pt x="766" y="1529"/>
                  </a:lnTo>
                  <a:close/>
                  <a:moveTo>
                    <a:pt x="194" y="764"/>
                  </a:moveTo>
                  <a:lnTo>
                    <a:pt x="766" y="1337"/>
                  </a:lnTo>
                  <a:lnTo>
                    <a:pt x="1338" y="764"/>
                  </a:lnTo>
                  <a:lnTo>
                    <a:pt x="766" y="193"/>
                  </a:lnTo>
                  <a:lnTo>
                    <a:pt x="194" y="76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15886113" y="3175"/>
              <a:ext cx="1490663" cy="841375"/>
            </a:xfrm>
            <a:custGeom>
              <a:avLst/>
              <a:gdLst/>
              <a:ahLst/>
              <a:cxnLst/>
              <a:rect l="l" t="t" r="r" b="b"/>
              <a:pathLst>
                <a:path w="939" h="530" extrusionOk="0">
                  <a:moveTo>
                    <a:pt x="869" y="0"/>
                  </a:moveTo>
                  <a:lnTo>
                    <a:pt x="531" y="338"/>
                  </a:lnTo>
                  <a:lnTo>
                    <a:pt x="194" y="0"/>
                  </a:lnTo>
                  <a:lnTo>
                    <a:pt x="0" y="0"/>
                  </a:lnTo>
                  <a:lnTo>
                    <a:pt x="531" y="530"/>
                  </a:lnTo>
                  <a:lnTo>
                    <a:pt x="939" y="123"/>
                  </a:lnTo>
                  <a:lnTo>
                    <a:pt x="939" y="0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16813213" y="365125"/>
              <a:ext cx="563563" cy="1127125"/>
            </a:xfrm>
            <a:custGeom>
              <a:avLst/>
              <a:gdLst/>
              <a:ahLst/>
              <a:cxnLst/>
              <a:rect l="l" t="t" r="r" b="b"/>
              <a:pathLst>
                <a:path w="355" h="710" extrusionOk="0">
                  <a:moveTo>
                    <a:pt x="192" y="355"/>
                  </a:moveTo>
                  <a:lnTo>
                    <a:pt x="355" y="192"/>
                  </a:lnTo>
                  <a:lnTo>
                    <a:pt x="355" y="0"/>
                  </a:lnTo>
                  <a:lnTo>
                    <a:pt x="0" y="355"/>
                  </a:lnTo>
                  <a:lnTo>
                    <a:pt x="355" y="710"/>
                  </a:lnTo>
                  <a:lnTo>
                    <a:pt x="355" y="518"/>
                  </a:lnTo>
                  <a:lnTo>
                    <a:pt x="192" y="35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15513052" y="1012825"/>
              <a:ext cx="1863725" cy="2428875"/>
            </a:xfrm>
            <a:custGeom>
              <a:avLst/>
              <a:gdLst/>
              <a:ahLst/>
              <a:cxnLst/>
              <a:rect l="l" t="t" r="r" b="b"/>
              <a:pathLst>
                <a:path w="1174" h="1530" extrusionOk="0">
                  <a:moveTo>
                    <a:pt x="766" y="1336"/>
                  </a:moveTo>
                  <a:lnTo>
                    <a:pt x="192" y="765"/>
                  </a:lnTo>
                  <a:lnTo>
                    <a:pt x="766" y="192"/>
                  </a:lnTo>
                  <a:lnTo>
                    <a:pt x="1174" y="602"/>
                  </a:lnTo>
                  <a:lnTo>
                    <a:pt x="1174" y="408"/>
                  </a:lnTo>
                  <a:lnTo>
                    <a:pt x="766" y="0"/>
                  </a:lnTo>
                  <a:lnTo>
                    <a:pt x="0" y="765"/>
                  </a:lnTo>
                  <a:lnTo>
                    <a:pt x="766" y="1530"/>
                  </a:lnTo>
                  <a:lnTo>
                    <a:pt x="1174" y="1120"/>
                  </a:lnTo>
                  <a:lnTo>
                    <a:pt x="1174" y="928"/>
                  </a:lnTo>
                  <a:lnTo>
                    <a:pt x="766" y="1336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16810038" y="2957513"/>
              <a:ext cx="566738" cy="1133475"/>
            </a:xfrm>
            <a:custGeom>
              <a:avLst/>
              <a:gdLst/>
              <a:ahLst/>
              <a:cxnLst/>
              <a:rect l="l" t="t" r="r" b="b"/>
              <a:pathLst>
                <a:path w="357" h="714" extrusionOk="0">
                  <a:moveTo>
                    <a:pt x="194" y="357"/>
                  </a:moveTo>
                  <a:lnTo>
                    <a:pt x="357" y="194"/>
                  </a:lnTo>
                  <a:lnTo>
                    <a:pt x="357" y="0"/>
                  </a:lnTo>
                  <a:lnTo>
                    <a:pt x="0" y="357"/>
                  </a:lnTo>
                  <a:lnTo>
                    <a:pt x="357" y="714"/>
                  </a:lnTo>
                  <a:lnTo>
                    <a:pt x="357" y="520"/>
                  </a:lnTo>
                  <a:lnTo>
                    <a:pt x="194" y="357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5513052" y="3608388"/>
              <a:ext cx="1863725" cy="1438275"/>
            </a:xfrm>
            <a:custGeom>
              <a:avLst/>
              <a:gdLst/>
              <a:ahLst/>
              <a:cxnLst/>
              <a:rect l="l" t="t" r="r" b="b"/>
              <a:pathLst>
                <a:path w="1174" h="906" extrusionOk="0">
                  <a:moveTo>
                    <a:pt x="192" y="763"/>
                  </a:moveTo>
                  <a:lnTo>
                    <a:pt x="764" y="192"/>
                  </a:lnTo>
                  <a:lnTo>
                    <a:pt x="1174" y="602"/>
                  </a:lnTo>
                  <a:lnTo>
                    <a:pt x="1174" y="410"/>
                  </a:lnTo>
                  <a:lnTo>
                    <a:pt x="764" y="0"/>
                  </a:lnTo>
                  <a:lnTo>
                    <a:pt x="0" y="763"/>
                  </a:lnTo>
                  <a:lnTo>
                    <a:pt x="141" y="906"/>
                  </a:lnTo>
                  <a:lnTo>
                    <a:pt x="335" y="906"/>
                  </a:lnTo>
                  <a:lnTo>
                    <a:pt x="192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8393113" y="474663"/>
              <a:ext cx="460375" cy="917575"/>
            </a:xfrm>
            <a:custGeom>
              <a:avLst/>
              <a:gdLst/>
              <a:ahLst/>
              <a:cxnLst/>
              <a:rect l="l" t="t" r="r" b="b"/>
              <a:pathLst>
                <a:path w="290" h="578" extrusionOk="0">
                  <a:moveTo>
                    <a:pt x="96" y="289"/>
                  </a:moveTo>
                  <a:lnTo>
                    <a:pt x="0" y="385"/>
                  </a:lnTo>
                  <a:lnTo>
                    <a:pt x="0" y="578"/>
                  </a:lnTo>
                  <a:lnTo>
                    <a:pt x="290" y="289"/>
                  </a:lnTo>
                  <a:lnTo>
                    <a:pt x="0" y="0"/>
                  </a:lnTo>
                  <a:lnTo>
                    <a:pt x="0" y="193"/>
                  </a:lnTo>
                  <a:lnTo>
                    <a:pt x="96" y="28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8393113" y="1016000"/>
              <a:ext cx="1757363" cy="2428875"/>
            </a:xfrm>
            <a:custGeom>
              <a:avLst/>
              <a:gdLst/>
              <a:ahLst/>
              <a:cxnLst/>
              <a:rect l="l" t="t" r="r" b="b"/>
              <a:pathLst>
                <a:path w="1107" h="1530" extrusionOk="0">
                  <a:moveTo>
                    <a:pt x="342" y="194"/>
                  </a:moveTo>
                  <a:lnTo>
                    <a:pt x="913" y="765"/>
                  </a:lnTo>
                  <a:lnTo>
                    <a:pt x="342" y="1336"/>
                  </a:lnTo>
                  <a:lnTo>
                    <a:pt x="0" y="995"/>
                  </a:lnTo>
                  <a:lnTo>
                    <a:pt x="0" y="1189"/>
                  </a:lnTo>
                  <a:lnTo>
                    <a:pt x="342" y="1530"/>
                  </a:lnTo>
                  <a:lnTo>
                    <a:pt x="1107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5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8393113" y="3071813"/>
              <a:ext cx="457200" cy="914400"/>
            </a:xfrm>
            <a:custGeom>
              <a:avLst/>
              <a:gdLst/>
              <a:ahLst/>
              <a:cxnLst/>
              <a:rect l="l" t="t" r="r" b="b"/>
              <a:pathLst>
                <a:path w="288" h="576" extrusionOk="0">
                  <a:moveTo>
                    <a:pt x="96" y="288"/>
                  </a:moveTo>
                  <a:lnTo>
                    <a:pt x="0" y="383"/>
                  </a:lnTo>
                  <a:lnTo>
                    <a:pt x="0" y="576"/>
                  </a:lnTo>
                  <a:lnTo>
                    <a:pt x="288" y="288"/>
                  </a:lnTo>
                  <a:lnTo>
                    <a:pt x="0" y="0"/>
                  </a:lnTo>
                  <a:lnTo>
                    <a:pt x="0" y="192"/>
                  </a:lnTo>
                  <a:lnTo>
                    <a:pt x="96" y="288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10688638" y="3175"/>
              <a:ext cx="1692275" cy="844550"/>
            </a:xfrm>
            <a:custGeom>
              <a:avLst/>
              <a:gdLst/>
              <a:ahLst/>
              <a:cxnLst/>
              <a:rect l="l" t="t" r="r" b="b"/>
              <a:pathLst>
                <a:path w="1066" h="532" extrusionOk="0">
                  <a:moveTo>
                    <a:pt x="532" y="339"/>
                  </a:moveTo>
                  <a:lnTo>
                    <a:pt x="192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6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13285788" y="3175"/>
              <a:ext cx="1690688" cy="844550"/>
            </a:xfrm>
            <a:custGeom>
              <a:avLst/>
              <a:gdLst/>
              <a:ahLst/>
              <a:cxnLst/>
              <a:rect l="l" t="t" r="r" b="b"/>
              <a:pathLst>
                <a:path w="1065" h="532" extrusionOk="0">
                  <a:moveTo>
                    <a:pt x="532" y="339"/>
                  </a:moveTo>
                  <a:lnTo>
                    <a:pt x="194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5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8393113" y="3175"/>
              <a:ext cx="1390650" cy="846138"/>
            </a:xfrm>
            <a:custGeom>
              <a:avLst/>
              <a:gdLst/>
              <a:ahLst/>
              <a:cxnLst/>
              <a:rect l="l" t="t" r="r" b="b"/>
              <a:pathLst>
                <a:path w="876" h="533" extrusionOk="0">
                  <a:moveTo>
                    <a:pt x="342" y="339"/>
                  </a:moveTo>
                  <a:lnTo>
                    <a:pt x="342" y="339"/>
                  </a:lnTo>
                  <a:lnTo>
                    <a:pt x="342" y="33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90"/>
                  </a:lnTo>
                  <a:lnTo>
                    <a:pt x="342" y="533"/>
                  </a:lnTo>
                  <a:lnTo>
                    <a:pt x="876" y="0"/>
                  </a:lnTo>
                  <a:lnTo>
                    <a:pt x="683" y="0"/>
                  </a:lnTo>
                  <a:lnTo>
                    <a:pt x="34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8396288" y="3175"/>
              <a:ext cx="539750" cy="538163"/>
            </a:xfrm>
            <a:custGeom>
              <a:avLst/>
              <a:gdLst/>
              <a:ahLst/>
              <a:cxnLst/>
              <a:rect l="l" t="t" r="r" b="b"/>
              <a:pathLst>
                <a:path w="340" h="339" extrusionOk="0">
                  <a:moveTo>
                    <a:pt x="0" y="0"/>
                  </a:moveTo>
                  <a:lnTo>
                    <a:pt x="340" y="339"/>
                  </a:lnTo>
                  <a:lnTo>
                    <a:pt x="340" y="3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8" name="Google Shape;398;p6"/>
            <p:cNvSpPr/>
            <p:nvPr/>
          </p:nvSpPr>
          <p:spPr>
            <a:xfrm>
              <a:off x="8393113" y="3611563"/>
              <a:ext cx="1755775" cy="1435100"/>
            </a:xfrm>
            <a:custGeom>
              <a:avLst/>
              <a:gdLst/>
              <a:ahLst/>
              <a:cxnLst/>
              <a:rect l="l" t="t" r="r" b="b"/>
              <a:pathLst>
                <a:path w="1106" h="904" extrusionOk="0">
                  <a:moveTo>
                    <a:pt x="342" y="194"/>
                  </a:moveTo>
                  <a:lnTo>
                    <a:pt x="913" y="765"/>
                  </a:lnTo>
                  <a:lnTo>
                    <a:pt x="774" y="904"/>
                  </a:lnTo>
                  <a:lnTo>
                    <a:pt x="967" y="904"/>
                  </a:lnTo>
                  <a:lnTo>
                    <a:pt x="1106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3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99" name="Google Shape;399;p6"/>
            <p:cNvSpPr/>
            <p:nvPr/>
          </p:nvSpPr>
          <p:spPr>
            <a:xfrm>
              <a:off x="10317163" y="3611563"/>
              <a:ext cx="2428875" cy="1435100"/>
            </a:xfrm>
            <a:custGeom>
              <a:avLst/>
              <a:gdLst/>
              <a:ahLst/>
              <a:cxnLst/>
              <a:rect l="l" t="t" r="r" b="b"/>
              <a:pathLst>
                <a:path w="1530" h="904" extrusionOk="0">
                  <a:moveTo>
                    <a:pt x="192" y="765"/>
                  </a:moveTo>
                  <a:lnTo>
                    <a:pt x="764" y="192"/>
                  </a:lnTo>
                  <a:lnTo>
                    <a:pt x="1338" y="765"/>
                  </a:lnTo>
                  <a:lnTo>
                    <a:pt x="1197" y="904"/>
                  </a:lnTo>
                  <a:lnTo>
                    <a:pt x="1391" y="904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4"/>
                  </a:lnTo>
                  <a:lnTo>
                    <a:pt x="332" y="904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0" name="Google Shape;400;p6"/>
            <p:cNvSpPr/>
            <p:nvPr/>
          </p:nvSpPr>
          <p:spPr>
            <a:xfrm>
              <a:off x="10093326" y="4910138"/>
              <a:ext cx="276225" cy="136525"/>
            </a:xfrm>
            <a:custGeom>
              <a:avLst/>
              <a:gdLst/>
              <a:ahLst/>
              <a:cxnLst/>
              <a:rect l="l" t="t" r="r" b="b"/>
              <a:pathLst>
                <a:path w="174" h="86" extrusionOk="0">
                  <a:moveTo>
                    <a:pt x="88" y="0"/>
                  </a:moveTo>
                  <a:lnTo>
                    <a:pt x="0" y="86"/>
                  </a:lnTo>
                  <a:lnTo>
                    <a:pt x="174" y="8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1" name="Google Shape;401;p6"/>
            <p:cNvSpPr/>
            <p:nvPr/>
          </p:nvSpPr>
          <p:spPr>
            <a:xfrm>
              <a:off x="12915901" y="3608388"/>
              <a:ext cx="2428875" cy="1438275"/>
            </a:xfrm>
            <a:custGeom>
              <a:avLst/>
              <a:gdLst/>
              <a:ahLst/>
              <a:cxnLst/>
              <a:rect l="l" t="t" r="r" b="b"/>
              <a:pathLst>
                <a:path w="1530" h="906" extrusionOk="0">
                  <a:moveTo>
                    <a:pt x="192" y="765"/>
                  </a:moveTo>
                  <a:lnTo>
                    <a:pt x="764" y="194"/>
                  </a:lnTo>
                  <a:lnTo>
                    <a:pt x="1337" y="765"/>
                  </a:lnTo>
                  <a:lnTo>
                    <a:pt x="1196" y="906"/>
                  </a:lnTo>
                  <a:lnTo>
                    <a:pt x="1389" y="906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6"/>
                  </a:lnTo>
                  <a:lnTo>
                    <a:pt x="333" y="906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2" name="Google Shape;402;p6"/>
            <p:cNvSpPr/>
            <p:nvPr/>
          </p:nvSpPr>
          <p:spPr>
            <a:xfrm>
              <a:off x="12692063" y="4906963"/>
              <a:ext cx="277813" cy="139700"/>
            </a:xfrm>
            <a:custGeom>
              <a:avLst/>
              <a:gdLst/>
              <a:ahLst/>
              <a:cxnLst/>
              <a:rect l="l" t="t" r="r" b="b"/>
              <a:pathLst>
                <a:path w="175" h="88" extrusionOk="0">
                  <a:moveTo>
                    <a:pt x="87" y="0"/>
                  </a:moveTo>
                  <a:lnTo>
                    <a:pt x="0" y="88"/>
                  </a:lnTo>
                  <a:lnTo>
                    <a:pt x="175" y="8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3" name="Google Shape;403;p6"/>
            <p:cNvSpPr/>
            <p:nvPr/>
          </p:nvSpPr>
          <p:spPr>
            <a:xfrm>
              <a:off x="15286038" y="4906963"/>
              <a:ext cx="280988" cy="139700"/>
            </a:xfrm>
            <a:custGeom>
              <a:avLst/>
              <a:gdLst/>
              <a:ahLst/>
              <a:cxnLst/>
              <a:rect l="l" t="t" r="r" b="b"/>
              <a:pathLst>
                <a:path w="177" h="88" extrusionOk="0">
                  <a:moveTo>
                    <a:pt x="90" y="0"/>
                  </a:moveTo>
                  <a:lnTo>
                    <a:pt x="0" y="88"/>
                  </a:lnTo>
                  <a:lnTo>
                    <a:pt x="177" y="88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4" name="Google Shape;404;p6"/>
            <p:cNvSpPr/>
            <p:nvPr/>
          </p:nvSpPr>
          <p:spPr>
            <a:xfrm>
              <a:off x="17376777" y="5046663"/>
              <a:ext cx="33338" cy="31750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0" y="0"/>
                  </a:moveTo>
                  <a:lnTo>
                    <a:pt x="0" y="20"/>
                  </a:ln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4235113" y="3175"/>
              <a:ext cx="2430463" cy="2120900"/>
            </a:xfrm>
            <a:custGeom>
              <a:avLst/>
              <a:gdLst/>
              <a:ahLst/>
              <a:cxnLst/>
              <a:rect l="l" t="t" r="r" b="b"/>
              <a:pathLst>
                <a:path w="1531" h="1336" extrusionOk="0">
                  <a:moveTo>
                    <a:pt x="0" y="571"/>
                  </a:moveTo>
                  <a:lnTo>
                    <a:pt x="765" y="1336"/>
                  </a:lnTo>
                  <a:lnTo>
                    <a:pt x="1531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5" y="1142"/>
                  </a:moveTo>
                  <a:lnTo>
                    <a:pt x="194" y="571"/>
                  </a:lnTo>
                  <a:lnTo>
                    <a:pt x="765" y="0"/>
                  </a:lnTo>
                  <a:lnTo>
                    <a:pt x="1339" y="571"/>
                  </a:lnTo>
                  <a:lnTo>
                    <a:pt x="765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6" name="Google Shape;406;p6"/>
            <p:cNvSpPr/>
            <p:nvPr/>
          </p:nvSpPr>
          <p:spPr>
            <a:xfrm>
              <a:off x="11669713" y="3175"/>
              <a:ext cx="2432050" cy="2120900"/>
            </a:xfrm>
            <a:custGeom>
              <a:avLst/>
              <a:gdLst/>
              <a:ahLst/>
              <a:cxnLst/>
              <a:rect l="l" t="t" r="r" b="b"/>
              <a:pathLst>
                <a:path w="1532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2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4" y="571"/>
                  </a:lnTo>
                  <a:lnTo>
                    <a:pt x="766" y="0"/>
                  </a:lnTo>
                  <a:lnTo>
                    <a:pt x="1337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07" name="Google Shape;407;p6"/>
            <p:cNvSpPr/>
            <p:nvPr/>
          </p:nvSpPr>
          <p:spPr>
            <a:xfrm>
              <a:off x="9104313" y="3175"/>
              <a:ext cx="2428875" cy="2120900"/>
            </a:xfrm>
            <a:custGeom>
              <a:avLst/>
              <a:gdLst/>
              <a:ahLst/>
              <a:cxnLst/>
              <a:rect l="l" t="t" r="r" b="b"/>
              <a:pathLst>
                <a:path w="1530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0" y="573"/>
                  </a:lnTo>
                  <a:lnTo>
                    <a:pt x="958" y="0"/>
                  </a:lnTo>
                  <a:lnTo>
                    <a:pt x="574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2" y="571"/>
                  </a:lnTo>
                  <a:lnTo>
                    <a:pt x="766" y="0"/>
                  </a:lnTo>
                  <a:lnTo>
                    <a:pt x="1338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08" name="Google Shape;408;p6"/>
          <p:cNvSpPr txBox="1">
            <a:spLocks noGrp="1"/>
          </p:cNvSpPr>
          <p:nvPr>
            <p:ph type="body" idx="1"/>
          </p:nvPr>
        </p:nvSpPr>
        <p:spPr>
          <a:xfrm>
            <a:off x="160575" y="597101"/>
            <a:ext cx="6699300" cy="8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</a:pPr>
            <a:r>
              <a:rPr lang="en-US" sz="28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LIFE WORKS WHEN YOU WORK</a:t>
            </a:r>
            <a:endParaRPr/>
          </a:p>
        </p:txBody>
      </p:sp>
      <p:sp>
        <p:nvSpPr>
          <p:cNvPr id="409" name="Google Shape;409;p6"/>
          <p:cNvSpPr/>
          <p:nvPr/>
        </p:nvSpPr>
        <p:spPr>
          <a:xfrm>
            <a:off x="40737" y="1844028"/>
            <a:ext cx="5264150" cy="2438238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15900" dist="50800" dir="5400000" algn="ctr" rotWithShape="0">
              <a:srgbClr val="000000">
                <a:alpha val="2352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0" name="Google Shape;410;p6"/>
          <p:cNvSpPr txBox="1"/>
          <p:nvPr/>
        </p:nvSpPr>
        <p:spPr>
          <a:xfrm>
            <a:off x="307425" y="2291701"/>
            <a:ext cx="49974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200"/>
              <a:buFont typeface="Ubuntu"/>
              <a:buAutoNum type="arabicPeriod"/>
            </a:pPr>
            <a:r>
              <a:rPr lang="en-US" sz="12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Employment &amp; Job Skills Training (</a:t>
            </a:r>
            <a:r>
              <a:rPr lang="en-US" sz="1200" b="1">
                <a:solidFill>
                  <a:srgbClr val="5B5B5B"/>
                </a:solidFill>
              </a:rPr>
              <a:t>FCD</a:t>
            </a:r>
            <a:r>
              <a:rPr lang="en-US" sz="12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JFS)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200"/>
              <a:buFont typeface="Ubuntu"/>
              <a:buAutoNum type="arabicPeriod"/>
            </a:pPr>
            <a:r>
              <a:rPr lang="en-US" sz="12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Closing skills gaps with underrepresented minority populations (NCUS TEC)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200"/>
              <a:buFont typeface="Ubuntu"/>
              <a:buAutoNum type="arabicPeriod"/>
            </a:pPr>
            <a:r>
              <a:rPr lang="en-US" sz="1200" b="1">
                <a:solidFill>
                  <a:srgbClr val="5B5B5B"/>
                </a:solidFill>
              </a:rPr>
              <a:t>Direct placement employment recruiting</a:t>
            </a:r>
            <a:endParaRPr sz="1200" b="1">
              <a:solidFill>
                <a:srgbClr val="5B5B5B"/>
              </a:solidFill>
            </a:endParaRPr>
          </a:p>
          <a:p>
            <a:pPr marL="228600" marR="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200"/>
              <a:buAutoNum type="arabicPeriod"/>
            </a:pPr>
            <a:r>
              <a:rPr lang="en-US" sz="1200" b="1">
                <a:solidFill>
                  <a:srgbClr val="5B5B5B"/>
                </a:solidFill>
              </a:rPr>
              <a:t>Diversity &amp; Inclusion professional development training</a:t>
            </a:r>
            <a:endParaRPr sz="1200" b="1">
              <a:solidFill>
                <a:srgbClr val="5B5B5B"/>
              </a:solidFill>
            </a:endParaRPr>
          </a:p>
        </p:txBody>
      </p:sp>
      <p:sp>
        <p:nvSpPr>
          <p:cNvPr id="411" name="Google Shape;411;p6"/>
          <p:cNvSpPr/>
          <p:nvPr/>
        </p:nvSpPr>
        <p:spPr>
          <a:xfrm>
            <a:off x="366581" y="2159602"/>
            <a:ext cx="4539600" cy="132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2" name="Google Shape;412;p6"/>
          <p:cNvSpPr/>
          <p:nvPr/>
        </p:nvSpPr>
        <p:spPr>
          <a:xfrm>
            <a:off x="5545625" y="4563500"/>
            <a:ext cx="6273600" cy="1901100"/>
          </a:xfrm>
          <a:prstGeom prst="rect">
            <a:avLst/>
          </a:prstGeom>
          <a:gradFill>
            <a:gsLst>
              <a:gs pos="0">
                <a:srgbClr val="6BA42C">
                  <a:alpha val="16470"/>
                </a:srgbClr>
              </a:gs>
              <a:gs pos="100000">
                <a:schemeClr val="accent2"/>
              </a:gs>
            </a:gsLst>
            <a:lin ang="96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3" name="Google Shape;413;p6"/>
          <p:cNvSpPr txBox="1"/>
          <p:nvPr/>
        </p:nvSpPr>
        <p:spPr>
          <a:xfrm>
            <a:off x="5667467" y="4990929"/>
            <a:ext cx="69309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oto Sans Symbols"/>
              <a:buChar char="▪"/>
            </a:pPr>
            <a:r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Franklin County Department of </a:t>
            </a:r>
            <a:r>
              <a:rPr lang="en-US" sz="1100" b="1">
                <a:solidFill>
                  <a:schemeClr val="lt1"/>
                </a:solidFill>
              </a:rPr>
              <a:t>J</a:t>
            </a:r>
            <a:r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obs and </a:t>
            </a:r>
            <a:r>
              <a:rPr lang="en-US" sz="1100" b="1">
                <a:solidFill>
                  <a:schemeClr val="lt1"/>
                </a:solidFill>
              </a:rPr>
              <a:t>F</a:t>
            </a:r>
            <a:r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amily Services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oto Sans Symbols"/>
              <a:buChar char="▪"/>
            </a:pPr>
            <a:r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Governor's Office of Workforce Transformation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oto Sans Symbols"/>
              <a:buChar char="▪"/>
            </a:pPr>
            <a:r>
              <a:rPr lang="en-US" sz="1100" b="1">
                <a:solidFill>
                  <a:schemeClr val="lt1"/>
                </a:solidFill>
              </a:rPr>
              <a:t>Workforce Development Board of Central Ohio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oto Sans Symbols"/>
              <a:buChar char="▪"/>
            </a:pPr>
            <a:r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Ohio Development Agency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oto Sans Symbols"/>
              <a:buChar char="▪"/>
            </a:pPr>
            <a:r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Franklin County Economic Office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oto Sans Symbols"/>
              <a:buChar char="▪"/>
            </a:pPr>
            <a:r>
              <a:rPr lang="en-U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Amazon, JP Morgan Chase, SK Food Groups, LBr</a:t>
            </a:r>
            <a:r>
              <a:rPr lang="en-US" sz="1100" b="1">
                <a:solidFill>
                  <a:schemeClr val="lt1"/>
                </a:solidFill>
              </a:rPr>
              <a:t>ands, Covermymeds, Google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6"/>
          <p:cNvSpPr/>
          <p:nvPr/>
        </p:nvSpPr>
        <p:spPr>
          <a:xfrm>
            <a:off x="5580743" y="4619575"/>
            <a:ext cx="3076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KEY </a:t>
            </a:r>
            <a:r>
              <a:rPr lang="en-US" sz="1800" b="1">
                <a:solidFill>
                  <a:schemeClr val="lt1"/>
                </a:solidFill>
              </a:rPr>
              <a:t>PARTNERS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p6"/>
          <p:cNvPicPr preferRelativeResize="0"/>
          <p:nvPr/>
        </p:nvPicPr>
        <p:blipFill rotWithShape="1">
          <a:blip r:embed="rId3">
            <a:alphaModFix/>
          </a:blip>
          <a:srcRect t="33369" r="5946" b="36260"/>
          <a:stretch/>
        </p:blipFill>
        <p:spPr>
          <a:xfrm>
            <a:off x="10639175" y="262392"/>
            <a:ext cx="1458569" cy="470988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6"/>
          <p:cNvSpPr txBox="1"/>
          <p:nvPr/>
        </p:nvSpPr>
        <p:spPr>
          <a:xfrm>
            <a:off x="99590" y="174809"/>
            <a:ext cx="855554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WORKFORCE DEVELOPMENT </a:t>
            </a:r>
            <a:endParaRPr sz="4400" b="0" i="0" u="none" strike="noStrike" cap="none">
              <a:solidFill>
                <a:srgbClr val="5B5B5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7" name="Google Shape;417;p6"/>
          <p:cNvPicPr preferRelativeResize="0"/>
          <p:nvPr/>
        </p:nvPicPr>
        <p:blipFill rotWithShape="1">
          <a:blip r:embed="rId4">
            <a:alphaModFix/>
          </a:blip>
          <a:srcRect l="25441" t="2543" r="23989"/>
          <a:stretch/>
        </p:blipFill>
        <p:spPr>
          <a:xfrm>
            <a:off x="5413525" y="1908726"/>
            <a:ext cx="6666235" cy="22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6"/>
          <p:cNvSpPr txBox="1"/>
          <p:nvPr/>
        </p:nvSpPr>
        <p:spPr>
          <a:xfrm>
            <a:off x="-60950" y="4563500"/>
            <a:ext cx="55227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>
                <a:solidFill>
                  <a:schemeClr val="accent2"/>
                </a:solidFill>
              </a:rPr>
              <a:t>“</a:t>
            </a:r>
            <a:r>
              <a:rPr lang="en-US" sz="2000" b="1" i="1">
                <a:solidFill>
                  <a:schemeClr val="accent2"/>
                </a:solidFill>
              </a:rPr>
              <a:t>When it comes to job </a:t>
            </a:r>
            <a:endParaRPr sz="2000" b="1" i="1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accent2"/>
                </a:solidFill>
              </a:rPr>
              <a:t>placement and retention, </a:t>
            </a:r>
            <a:endParaRPr sz="1000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1">
                <a:solidFill>
                  <a:schemeClr val="accent2"/>
                </a:solidFill>
              </a:rPr>
              <a:t>NCUS is the best agency in town.” </a:t>
            </a:r>
            <a:endParaRPr sz="1000">
              <a:solidFill>
                <a:schemeClr val="accent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334F14"/>
                </a:solidFill>
              </a:rPr>
              <a:t>Scott Frazier, L Brands Talent &amp; Acquisition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7799" b="7797"/>
          <a:stretch/>
        </p:blipFill>
        <p:spPr>
          <a:xfrm>
            <a:off x="4790" y="4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7"/>
          <p:cNvSpPr/>
          <p:nvPr/>
        </p:nvSpPr>
        <p:spPr>
          <a:xfrm>
            <a:off x="4790" y="46"/>
            <a:ext cx="12192000" cy="6858000"/>
          </a:xfrm>
          <a:prstGeom prst="rect">
            <a:avLst/>
          </a:prstGeom>
          <a:solidFill>
            <a:schemeClr val="dk2">
              <a:alpha val="6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5" name="Google Shape;425;p7"/>
          <p:cNvSpPr txBox="1">
            <a:spLocks noGrp="1"/>
          </p:cNvSpPr>
          <p:nvPr>
            <p:ph type="body" idx="1"/>
          </p:nvPr>
        </p:nvSpPr>
        <p:spPr>
          <a:xfrm>
            <a:off x="201613" y="328848"/>
            <a:ext cx="5894387" cy="199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</a:pPr>
            <a:r>
              <a:rPr lang="en-US" sz="4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WORKFORCE</a:t>
            </a:r>
            <a:endParaRPr sz="48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7"/>
          <p:cNvSpPr txBox="1"/>
          <p:nvPr/>
        </p:nvSpPr>
        <p:spPr>
          <a:xfrm>
            <a:off x="201613" y="522044"/>
            <a:ext cx="4694237" cy="504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1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WE BUILD PEOPLE IN…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7"/>
          <p:cNvSpPr txBox="1"/>
          <p:nvPr/>
        </p:nvSpPr>
        <p:spPr>
          <a:xfrm>
            <a:off x="5807227" y="6032310"/>
            <a:ext cx="1873250" cy="29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HANDS ON TRAINING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8" name="Google Shape;428;p7"/>
          <p:cNvPicPr preferRelativeResize="0"/>
          <p:nvPr/>
        </p:nvPicPr>
        <p:blipFill rotWithShape="1">
          <a:blip r:embed="rId4">
            <a:alphaModFix/>
          </a:blip>
          <a:srcRect l="14572" r="51787"/>
          <a:stretch/>
        </p:blipFill>
        <p:spPr>
          <a:xfrm>
            <a:off x="8370187" y="0"/>
            <a:ext cx="346165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7"/>
          <p:cNvSpPr/>
          <p:nvPr/>
        </p:nvSpPr>
        <p:spPr>
          <a:xfrm>
            <a:off x="8745065" y="5249863"/>
            <a:ext cx="252413" cy="250825"/>
          </a:xfrm>
          <a:prstGeom prst="ellipse">
            <a:avLst/>
          </a:prstGeom>
          <a:solidFill>
            <a:schemeClr val="accent1"/>
          </a:solidFill>
          <a:ln w="762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50800" dir="5400000" sx="99000" sy="99000" algn="ctr" rotWithShape="0">
              <a:srgbClr val="000000">
                <a:alpha val="1725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430" name="Google Shape;430;p7"/>
          <p:cNvCxnSpPr/>
          <p:nvPr/>
        </p:nvCxnSpPr>
        <p:spPr>
          <a:xfrm flipH="1">
            <a:off x="7108830" y="5500688"/>
            <a:ext cx="1577970" cy="479425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dash"/>
            <a:miter lim="800000"/>
            <a:headEnd type="none" w="sm" len="sm"/>
            <a:tailEnd type="none" w="sm" len="sm"/>
          </a:ln>
        </p:spPr>
      </p:cxnSp>
      <p:grpSp>
        <p:nvGrpSpPr>
          <p:cNvPr id="431" name="Google Shape;431;p7"/>
          <p:cNvGrpSpPr/>
          <p:nvPr/>
        </p:nvGrpSpPr>
        <p:grpSpPr>
          <a:xfrm>
            <a:off x="338800" y="2215331"/>
            <a:ext cx="290522" cy="2504494"/>
            <a:chOff x="233178" y="1825707"/>
            <a:chExt cx="290522" cy="2504494"/>
          </a:xfrm>
        </p:grpSpPr>
        <p:sp>
          <p:nvSpPr>
            <p:cNvPr id="432" name="Google Shape;432;p7"/>
            <p:cNvSpPr/>
            <p:nvPr/>
          </p:nvSpPr>
          <p:spPr>
            <a:xfrm>
              <a:off x="236179" y="3374320"/>
              <a:ext cx="287521" cy="31357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33179" y="1825707"/>
              <a:ext cx="287521" cy="31357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33179" y="2600564"/>
              <a:ext cx="287521" cy="31357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33178" y="4016631"/>
              <a:ext cx="287521" cy="31357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36" name="Google Shape;436;p7"/>
          <p:cNvSpPr txBox="1"/>
          <p:nvPr/>
        </p:nvSpPr>
        <p:spPr>
          <a:xfrm>
            <a:off x="391556" y="4384932"/>
            <a:ext cx="7514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▪"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Current Tech Initiatives: Information Technology Accelerator Pa</a:t>
            </a:r>
            <a:r>
              <a:rPr lang="en-US" b="1">
                <a:solidFill>
                  <a:schemeClr val="lt1"/>
                </a:solidFill>
              </a:rPr>
              <a:t>rtnership (</a:t>
            </a: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ITAP), Individualized Microcredential Assistance Program (IMAP) and TECH CRED</a:t>
            </a:r>
            <a:r>
              <a:rPr lang="en-US" b="1">
                <a:solidFill>
                  <a:schemeClr val="lt1"/>
                </a:solidFill>
              </a:rPr>
              <a:t>.</a:t>
            </a:r>
            <a:endParaRPr sz="105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7"/>
          <p:cNvSpPr txBox="1"/>
          <p:nvPr/>
        </p:nvSpPr>
        <p:spPr>
          <a:xfrm>
            <a:off x="361550" y="2914724"/>
            <a:ext cx="75144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i="0" u="none" strike="noStrike" cap="none">
                <a:solidFill>
                  <a:srgbClr val="91D149"/>
                </a:solidFill>
                <a:latin typeface="Arial"/>
                <a:ea typeface="Arial"/>
                <a:cs typeface="Arial"/>
                <a:sym typeface="Arial"/>
              </a:rPr>
              <a:t>30 years </a:t>
            </a: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 combined experience working with workforce development systems, and expertise in developing employer partnerships.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b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7"/>
          <p:cNvSpPr txBox="1"/>
          <p:nvPr/>
        </p:nvSpPr>
        <p:spPr>
          <a:xfrm>
            <a:off x="391582" y="3746533"/>
            <a:ext cx="7514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Engage over</a:t>
            </a:r>
            <a:r>
              <a:rPr lang="en-US" sz="1600" b="1" i="0" u="none" strike="noStrike" cap="none">
                <a:solidFill>
                  <a:srgbClr val="91D149"/>
                </a:solidFill>
                <a:latin typeface="Arial"/>
                <a:ea typeface="Arial"/>
                <a:cs typeface="Arial"/>
                <a:sym typeface="Arial"/>
              </a:rPr>
              <a:t> 5,000 </a:t>
            </a: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job seekers annually. </a:t>
            </a:r>
            <a:b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7"/>
          <p:cNvSpPr txBox="1"/>
          <p:nvPr/>
        </p:nvSpPr>
        <p:spPr>
          <a:xfrm>
            <a:off x="386766" y="1951883"/>
            <a:ext cx="75144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Noto Sans Symbols"/>
              <a:buChar char="▪"/>
            </a:pP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NCUS has moved over </a:t>
            </a:r>
            <a:r>
              <a:rPr lang="en-US" b="1">
                <a:solidFill>
                  <a:srgbClr val="91D149"/>
                </a:solidFill>
              </a:rPr>
              <a:t>2</a:t>
            </a:r>
            <a:r>
              <a:rPr lang="en-US" sz="1400" b="1" i="0" u="none" strike="noStrike" cap="none">
                <a:solidFill>
                  <a:srgbClr val="91D149"/>
                </a:solidFill>
                <a:latin typeface="Arial"/>
                <a:ea typeface="Arial"/>
                <a:cs typeface="Arial"/>
                <a:sym typeface="Arial"/>
              </a:rPr>
              <a:t>5,000 individual</a:t>
            </a:r>
            <a:r>
              <a:rPr lang="en-US" b="1">
                <a:solidFill>
                  <a:srgbClr val="91D149"/>
                </a:solidFill>
              </a:rPr>
              <a:t>s</a:t>
            </a:r>
            <a:r>
              <a:rPr lang="en-US" sz="1400" b="1" i="0" u="none" strike="noStrike" cap="none">
                <a:solidFill>
                  <a:srgbClr val="91D149"/>
                </a:solidFill>
                <a:latin typeface="Arial"/>
                <a:ea typeface="Arial"/>
                <a:cs typeface="Arial"/>
                <a:sym typeface="Arial"/>
              </a:rPr>
              <a:t> African American </a:t>
            </a:r>
            <a:r>
              <a:rPr lang="en-US" b="1">
                <a:solidFill>
                  <a:srgbClr val="91D149"/>
                </a:solidFill>
              </a:rPr>
              <a:t>w</a:t>
            </a:r>
            <a:r>
              <a:rPr lang="en-US" sz="1400" b="1" i="0" u="none" strike="noStrike" cap="none">
                <a:solidFill>
                  <a:srgbClr val="91D149"/>
                </a:solidFill>
                <a:latin typeface="Arial"/>
                <a:ea typeface="Arial"/>
                <a:cs typeface="Arial"/>
                <a:sym typeface="Arial"/>
              </a:rPr>
              <a:t>omen </a:t>
            </a:r>
            <a:r>
              <a:rPr lang="en-US" sz="1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towards self-sufficiency through programming with TANF, One Stop Workforce Development Systems, parenting programming and other economic development initiatives.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7"/>
          <p:cNvSpPr/>
          <p:nvPr/>
        </p:nvSpPr>
        <p:spPr>
          <a:xfrm>
            <a:off x="342675" y="5055050"/>
            <a:ext cx="290400" cy="298500"/>
          </a:xfrm>
          <a:prstGeom prst="rect">
            <a:avLst/>
          </a:prstGeom>
          <a:solidFill>
            <a:srgbClr val="6BA4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7"/>
          <p:cNvSpPr txBox="1"/>
          <p:nvPr/>
        </p:nvSpPr>
        <p:spPr>
          <a:xfrm>
            <a:off x="400732" y="5026733"/>
            <a:ext cx="7514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28600" marR="0" lvl="0" indent="-241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Char char="▪"/>
            </a:pPr>
            <a:r>
              <a:rPr lang="en-US" b="1">
                <a:solidFill>
                  <a:schemeClr val="lt1"/>
                </a:solidFill>
              </a:rPr>
              <a:t>Columbus, OH,  Youngstown, OH, Philadelphia, PA and Pittsburgh, PA. </a:t>
            </a:r>
            <a:br>
              <a:rPr lang="en-US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8"/>
          <p:cNvGrpSpPr/>
          <p:nvPr/>
        </p:nvGrpSpPr>
        <p:grpSpPr>
          <a:xfrm>
            <a:off x="0" y="-39531"/>
            <a:ext cx="12317133" cy="6937062"/>
            <a:chOff x="8393113" y="0"/>
            <a:chExt cx="9017001" cy="5078413"/>
          </a:xfrm>
        </p:grpSpPr>
        <p:sp>
          <p:nvSpPr>
            <p:cNvPr id="447" name="Google Shape;447;p8"/>
            <p:cNvSpPr/>
            <p:nvPr/>
          </p:nvSpPr>
          <p:spPr>
            <a:xfrm>
              <a:off x="10317163" y="1016000"/>
              <a:ext cx="2432050" cy="2425700"/>
            </a:xfrm>
            <a:custGeom>
              <a:avLst/>
              <a:gdLst/>
              <a:ahLst/>
              <a:cxnLst/>
              <a:rect l="l" t="t" r="r" b="b"/>
              <a:pathLst>
                <a:path w="1532" h="1528" extrusionOk="0">
                  <a:moveTo>
                    <a:pt x="766" y="1528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28"/>
                  </a:lnTo>
                  <a:close/>
                  <a:moveTo>
                    <a:pt x="194" y="765"/>
                  </a:moveTo>
                  <a:lnTo>
                    <a:pt x="766" y="1336"/>
                  </a:lnTo>
                  <a:lnTo>
                    <a:pt x="1338" y="765"/>
                  </a:lnTo>
                  <a:lnTo>
                    <a:pt x="766" y="192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9017001" y="2314575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3"/>
                  </a:lnTo>
                  <a:lnTo>
                    <a:pt x="766" y="0"/>
                  </a:lnTo>
                  <a:lnTo>
                    <a:pt x="1532" y="763"/>
                  </a:lnTo>
                  <a:lnTo>
                    <a:pt x="766" y="1529"/>
                  </a:lnTo>
                  <a:close/>
                  <a:moveTo>
                    <a:pt x="194" y="763"/>
                  </a:moveTo>
                  <a:lnTo>
                    <a:pt x="766" y="1336"/>
                  </a:lnTo>
                  <a:lnTo>
                    <a:pt x="1338" y="763"/>
                  </a:lnTo>
                  <a:lnTo>
                    <a:pt x="766" y="192"/>
                  </a:lnTo>
                  <a:lnTo>
                    <a:pt x="194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12915901" y="1012825"/>
              <a:ext cx="2430463" cy="2428875"/>
            </a:xfrm>
            <a:custGeom>
              <a:avLst/>
              <a:gdLst/>
              <a:ahLst/>
              <a:cxnLst/>
              <a:rect l="l" t="t" r="r" b="b"/>
              <a:pathLst>
                <a:path w="1531" h="1530" extrusionOk="0">
                  <a:moveTo>
                    <a:pt x="765" y="1530"/>
                  </a:moveTo>
                  <a:lnTo>
                    <a:pt x="0" y="765"/>
                  </a:lnTo>
                  <a:lnTo>
                    <a:pt x="765" y="0"/>
                  </a:lnTo>
                  <a:lnTo>
                    <a:pt x="1531" y="765"/>
                  </a:lnTo>
                  <a:lnTo>
                    <a:pt x="765" y="1530"/>
                  </a:lnTo>
                  <a:close/>
                  <a:moveTo>
                    <a:pt x="194" y="765"/>
                  </a:moveTo>
                  <a:lnTo>
                    <a:pt x="765" y="1338"/>
                  </a:lnTo>
                  <a:lnTo>
                    <a:pt x="1337" y="765"/>
                  </a:lnTo>
                  <a:lnTo>
                    <a:pt x="765" y="194"/>
                  </a:lnTo>
                  <a:lnTo>
                    <a:pt x="194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11614151" y="2311400"/>
              <a:ext cx="2432050" cy="2430463"/>
            </a:xfrm>
            <a:custGeom>
              <a:avLst/>
              <a:gdLst/>
              <a:ahLst/>
              <a:cxnLst/>
              <a:rect l="l" t="t" r="r" b="b"/>
              <a:pathLst>
                <a:path w="1532" h="1531" extrusionOk="0">
                  <a:moveTo>
                    <a:pt x="766" y="1531"/>
                  </a:moveTo>
                  <a:lnTo>
                    <a:pt x="0" y="765"/>
                  </a:lnTo>
                  <a:lnTo>
                    <a:pt x="766" y="0"/>
                  </a:lnTo>
                  <a:lnTo>
                    <a:pt x="1532" y="765"/>
                  </a:lnTo>
                  <a:lnTo>
                    <a:pt x="766" y="1531"/>
                  </a:lnTo>
                  <a:close/>
                  <a:moveTo>
                    <a:pt x="195" y="765"/>
                  </a:moveTo>
                  <a:lnTo>
                    <a:pt x="766" y="1337"/>
                  </a:lnTo>
                  <a:lnTo>
                    <a:pt x="1338" y="765"/>
                  </a:lnTo>
                  <a:lnTo>
                    <a:pt x="766" y="194"/>
                  </a:lnTo>
                  <a:lnTo>
                    <a:pt x="195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14212888" y="2311400"/>
              <a:ext cx="2432050" cy="2427288"/>
            </a:xfrm>
            <a:custGeom>
              <a:avLst/>
              <a:gdLst/>
              <a:ahLst/>
              <a:cxnLst/>
              <a:rect l="l" t="t" r="r" b="b"/>
              <a:pathLst>
                <a:path w="1532" h="1529" extrusionOk="0">
                  <a:moveTo>
                    <a:pt x="766" y="1529"/>
                  </a:moveTo>
                  <a:lnTo>
                    <a:pt x="0" y="764"/>
                  </a:lnTo>
                  <a:lnTo>
                    <a:pt x="766" y="0"/>
                  </a:lnTo>
                  <a:lnTo>
                    <a:pt x="1532" y="764"/>
                  </a:lnTo>
                  <a:lnTo>
                    <a:pt x="766" y="1529"/>
                  </a:lnTo>
                  <a:close/>
                  <a:moveTo>
                    <a:pt x="194" y="764"/>
                  </a:moveTo>
                  <a:lnTo>
                    <a:pt x="766" y="1337"/>
                  </a:lnTo>
                  <a:lnTo>
                    <a:pt x="1338" y="764"/>
                  </a:lnTo>
                  <a:lnTo>
                    <a:pt x="766" y="193"/>
                  </a:lnTo>
                  <a:lnTo>
                    <a:pt x="194" y="76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15886113" y="3175"/>
              <a:ext cx="1490663" cy="841375"/>
            </a:xfrm>
            <a:custGeom>
              <a:avLst/>
              <a:gdLst/>
              <a:ahLst/>
              <a:cxnLst/>
              <a:rect l="l" t="t" r="r" b="b"/>
              <a:pathLst>
                <a:path w="939" h="530" extrusionOk="0">
                  <a:moveTo>
                    <a:pt x="869" y="0"/>
                  </a:moveTo>
                  <a:lnTo>
                    <a:pt x="531" y="338"/>
                  </a:lnTo>
                  <a:lnTo>
                    <a:pt x="194" y="0"/>
                  </a:lnTo>
                  <a:lnTo>
                    <a:pt x="0" y="0"/>
                  </a:lnTo>
                  <a:lnTo>
                    <a:pt x="531" y="530"/>
                  </a:lnTo>
                  <a:lnTo>
                    <a:pt x="939" y="123"/>
                  </a:lnTo>
                  <a:lnTo>
                    <a:pt x="939" y="0"/>
                  </a:lnTo>
                  <a:lnTo>
                    <a:pt x="869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16813213" y="365125"/>
              <a:ext cx="563563" cy="1127125"/>
            </a:xfrm>
            <a:custGeom>
              <a:avLst/>
              <a:gdLst/>
              <a:ahLst/>
              <a:cxnLst/>
              <a:rect l="l" t="t" r="r" b="b"/>
              <a:pathLst>
                <a:path w="355" h="710" extrusionOk="0">
                  <a:moveTo>
                    <a:pt x="192" y="355"/>
                  </a:moveTo>
                  <a:lnTo>
                    <a:pt x="355" y="192"/>
                  </a:lnTo>
                  <a:lnTo>
                    <a:pt x="355" y="0"/>
                  </a:lnTo>
                  <a:lnTo>
                    <a:pt x="0" y="355"/>
                  </a:lnTo>
                  <a:lnTo>
                    <a:pt x="355" y="710"/>
                  </a:lnTo>
                  <a:lnTo>
                    <a:pt x="355" y="518"/>
                  </a:lnTo>
                  <a:lnTo>
                    <a:pt x="192" y="35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15513052" y="1012825"/>
              <a:ext cx="1863725" cy="2428875"/>
            </a:xfrm>
            <a:custGeom>
              <a:avLst/>
              <a:gdLst/>
              <a:ahLst/>
              <a:cxnLst/>
              <a:rect l="l" t="t" r="r" b="b"/>
              <a:pathLst>
                <a:path w="1174" h="1530" extrusionOk="0">
                  <a:moveTo>
                    <a:pt x="766" y="1336"/>
                  </a:moveTo>
                  <a:lnTo>
                    <a:pt x="192" y="765"/>
                  </a:lnTo>
                  <a:lnTo>
                    <a:pt x="766" y="192"/>
                  </a:lnTo>
                  <a:lnTo>
                    <a:pt x="1174" y="602"/>
                  </a:lnTo>
                  <a:lnTo>
                    <a:pt x="1174" y="408"/>
                  </a:lnTo>
                  <a:lnTo>
                    <a:pt x="766" y="0"/>
                  </a:lnTo>
                  <a:lnTo>
                    <a:pt x="0" y="765"/>
                  </a:lnTo>
                  <a:lnTo>
                    <a:pt x="766" y="1530"/>
                  </a:lnTo>
                  <a:lnTo>
                    <a:pt x="1174" y="1120"/>
                  </a:lnTo>
                  <a:lnTo>
                    <a:pt x="1174" y="928"/>
                  </a:lnTo>
                  <a:lnTo>
                    <a:pt x="766" y="1336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16810038" y="2957513"/>
              <a:ext cx="566738" cy="1133475"/>
            </a:xfrm>
            <a:custGeom>
              <a:avLst/>
              <a:gdLst/>
              <a:ahLst/>
              <a:cxnLst/>
              <a:rect l="l" t="t" r="r" b="b"/>
              <a:pathLst>
                <a:path w="357" h="714" extrusionOk="0">
                  <a:moveTo>
                    <a:pt x="194" y="357"/>
                  </a:moveTo>
                  <a:lnTo>
                    <a:pt x="357" y="194"/>
                  </a:lnTo>
                  <a:lnTo>
                    <a:pt x="357" y="0"/>
                  </a:lnTo>
                  <a:lnTo>
                    <a:pt x="0" y="357"/>
                  </a:lnTo>
                  <a:lnTo>
                    <a:pt x="357" y="714"/>
                  </a:lnTo>
                  <a:lnTo>
                    <a:pt x="357" y="520"/>
                  </a:lnTo>
                  <a:lnTo>
                    <a:pt x="194" y="357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15513052" y="3608388"/>
              <a:ext cx="1863725" cy="1438275"/>
            </a:xfrm>
            <a:custGeom>
              <a:avLst/>
              <a:gdLst/>
              <a:ahLst/>
              <a:cxnLst/>
              <a:rect l="l" t="t" r="r" b="b"/>
              <a:pathLst>
                <a:path w="1174" h="906" extrusionOk="0">
                  <a:moveTo>
                    <a:pt x="192" y="763"/>
                  </a:moveTo>
                  <a:lnTo>
                    <a:pt x="764" y="192"/>
                  </a:lnTo>
                  <a:lnTo>
                    <a:pt x="1174" y="602"/>
                  </a:lnTo>
                  <a:lnTo>
                    <a:pt x="1174" y="410"/>
                  </a:lnTo>
                  <a:lnTo>
                    <a:pt x="764" y="0"/>
                  </a:lnTo>
                  <a:lnTo>
                    <a:pt x="0" y="763"/>
                  </a:lnTo>
                  <a:lnTo>
                    <a:pt x="141" y="906"/>
                  </a:lnTo>
                  <a:lnTo>
                    <a:pt x="335" y="906"/>
                  </a:lnTo>
                  <a:lnTo>
                    <a:pt x="192" y="763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8393113" y="474663"/>
              <a:ext cx="460375" cy="917575"/>
            </a:xfrm>
            <a:custGeom>
              <a:avLst/>
              <a:gdLst/>
              <a:ahLst/>
              <a:cxnLst/>
              <a:rect l="l" t="t" r="r" b="b"/>
              <a:pathLst>
                <a:path w="290" h="578" extrusionOk="0">
                  <a:moveTo>
                    <a:pt x="96" y="289"/>
                  </a:moveTo>
                  <a:lnTo>
                    <a:pt x="0" y="385"/>
                  </a:lnTo>
                  <a:lnTo>
                    <a:pt x="0" y="578"/>
                  </a:lnTo>
                  <a:lnTo>
                    <a:pt x="290" y="289"/>
                  </a:lnTo>
                  <a:lnTo>
                    <a:pt x="0" y="0"/>
                  </a:lnTo>
                  <a:lnTo>
                    <a:pt x="0" y="193"/>
                  </a:lnTo>
                  <a:lnTo>
                    <a:pt x="96" y="28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8393113" y="1016000"/>
              <a:ext cx="1757363" cy="2428875"/>
            </a:xfrm>
            <a:custGeom>
              <a:avLst/>
              <a:gdLst/>
              <a:ahLst/>
              <a:cxnLst/>
              <a:rect l="l" t="t" r="r" b="b"/>
              <a:pathLst>
                <a:path w="1107" h="1530" extrusionOk="0">
                  <a:moveTo>
                    <a:pt x="342" y="194"/>
                  </a:moveTo>
                  <a:lnTo>
                    <a:pt x="913" y="765"/>
                  </a:lnTo>
                  <a:lnTo>
                    <a:pt x="342" y="1336"/>
                  </a:lnTo>
                  <a:lnTo>
                    <a:pt x="0" y="995"/>
                  </a:lnTo>
                  <a:lnTo>
                    <a:pt x="0" y="1189"/>
                  </a:lnTo>
                  <a:lnTo>
                    <a:pt x="342" y="1530"/>
                  </a:lnTo>
                  <a:lnTo>
                    <a:pt x="1107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5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8393113" y="3071813"/>
              <a:ext cx="457200" cy="914400"/>
            </a:xfrm>
            <a:custGeom>
              <a:avLst/>
              <a:gdLst/>
              <a:ahLst/>
              <a:cxnLst/>
              <a:rect l="l" t="t" r="r" b="b"/>
              <a:pathLst>
                <a:path w="288" h="576" extrusionOk="0">
                  <a:moveTo>
                    <a:pt x="96" y="288"/>
                  </a:moveTo>
                  <a:lnTo>
                    <a:pt x="0" y="383"/>
                  </a:lnTo>
                  <a:lnTo>
                    <a:pt x="0" y="576"/>
                  </a:lnTo>
                  <a:lnTo>
                    <a:pt x="288" y="288"/>
                  </a:lnTo>
                  <a:lnTo>
                    <a:pt x="0" y="0"/>
                  </a:lnTo>
                  <a:lnTo>
                    <a:pt x="0" y="192"/>
                  </a:lnTo>
                  <a:lnTo>
                    <a:pt x="96" y="288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10688638" y="3175"/>
              <a:ext cx="1692275" cy="844550"/>
            </a:xfrm>
            <a:custGeom>
              <a:avLst/>
              <a:gdLst/>
              <a:ahLst/>
              <a:cxnLst/>
              <a:rect l="l" t="t" r="r" b="b"/>
              <a:pathLst>
                <a:path w="1066" h="532" extrusionOk="0">
                  <a:moveTo>
                    <a:pt x="532" y="339"/>
                  </a:moveTo>
                  <a:lnTo>
                    <a:pt x="192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6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13285788" y="3175"/>
              <a:ext cx="1690688" cy="844550"/>
            </a:xfrm>
            <a:custGeom>
              <a:avLst/>
              <a:gdLst/>
              <a:ahLst/>
              <a:cxnLst/>
              <a:rect l="l" t="t" r="r" b="b"/>
              <a:pathLst>
                <a:path w="1065" h="532" extrusionOk="0">
                  <a:moveTo>
                    <a:pt x="532" y="339"/>
                  </a:moveTo>
                  <a:lnTo>
                    <a:pt x="194" y="0"/>
                  </a:lnTo>
                  <a:lnTo>
                    <a:pt x="0" y="0"/>
                  </a:lnTo>
                  <a:lnTo>
                    <a:pt x="532" y="532"/>
                  </a:lnTo>
                  <a:lnTo>
                    <a:pt x="1065" y="0"/>
                  </a:lnTo>
                  <a:lnTo>
                    <a:pt x="872" y="0"/>
                  </a:lnTo>
                  <a:lnTo>
                    <a:pt x="53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8393113" y="3175"/>
              <a:ext cx="1390650" cy="846138"/>
            </a:xfrm>
            <a:custGeom>
              <a:avLst/>
              <a:gdLst/>
              <a:ahLst/>
              <a:cxnLst/>
              <a:rect l="l" t="t" r="r" b="b"/>
              <a:pathLst>
                <a:path w="876" h="533" extrusionOk="0">
                  <a:moveTo>
                    <a:pt x="342" y="339"/>
                  </a:moveTo>
                  <a:lnTo>
                    <a:pt x="342" y="339"/>
                  </a:lnTo>
                  <a:lnTo>
                    <a:pt x="342" y="339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190"/>
                  </a:lnTo>
                  <a:lnTo>
                    <a:pt x="342" y="533"/>
                  </a:lnTo>
                  <a:lnTo>
                    <a:pt x="876" y="0"/>
                  </a:lnTo>
                  <a:lnTo>
                    <a:pt x="683" y="0"/>
                  </a:lnTo>
                  <a:lnTo>
                    <a:pt x="342" y="339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8396288" y="3175"/>
              <a:ext cx="539750" cy="538163"/>
            </a:xfrm>
            <a:custGeom>
              <a:avLst/>
              <a:gdLst/>
              <a:ahLst/>
              <a:cxnLst/>
              <a:rect l="l" t="t" r="r" b="b"/>
              <a:pathLst>
                <a:path w="340" h="339" extrusionOk="0">
                  <a:moveTo>
                    <a:pt x="0" y="0"/>
                  </a:moveTo>
                  <a:lnTo>
                    <a:pt x="340" y="339"/>
                  </a:lnTo>
                  <a:lnTo>
                    <a:pt x="340" y="3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8393113" y="0"/>
              <a:ext cx="3175" cy="3175"/>
            </a:xfrm>
            <a:custGeom>
              <a:avLst/>
              <a:gdLst/>
              <a:ahLst/>
              <a:cxnLst/>
              <a:rect l="l" t="t" r="r" b="b"/>
              <a:pathLst>
                <a:path w="2" h="2" extrusionOk="0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8393113" y="3611563"/>
              <a:ext cx="1755775" cy="1435100"/>
            </a:xfrm>
            <a:custGeom>
              <a:avLst/>
              <a:gdLst/>
              <a:ahLst/>
              <a:cxnLst/>
              <a:rect l="l" t="t" r="r" b="b"/>
              <a:pathLst>
                <a:path w="1106" h="904" extrusionOk="0">
                  <a:moveTo>
                    <a:pt x="342" y="194"/>
                  </a:moveTo>
                  <a:lnTo>
                    <a:pt x="913" y="765"/>
                  </a:lnTo>
                  <a:lnTo>
                    <a:pt x="774" y="904"/>
                  </a:lnTo>
                  <a:lnTo>
                    <a:pt x="967" y="904"/>
                  </a:lnTo>
                  <a:lnTo>
                    <a:pt x="1106" y="765"/>
                  </a:lnTo>
                  <a:lnTo>
                    <a:pt x="342" y="0"/>
                  </a:lnTo>
                  <a:lnTo>
                    <a:pt x="0" y="341"/>
                  </a:lnTo>
                  <a:lnTo>
                    <a:pt x="0" y="533"/>
                  </a:lnTo>
                  <a:lnTo>
                    <a:pt x="342" y="194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10317163" y="3611563"/>
              <a:ext cx="2428875" cy="1435100"/>
            </a:xfrm>
            <a:custGeom>
              <a:avLst/>
              <a:gdLst/>
              <a:ahLst/>
              <a:cxnLst/>
              <a:rect l="l" t="t" r="r" b="b"/>
              <a:pathLst>
                <a:path w="1530" h="904" extrusionOk="0">
                  <a:moveTo>
                    <a:pt x="192" y="765"/>
                  </a:moveTo>
                  <a:lnTo>
                    <a:pt x="764" y="192"/>
                  </a:lnTo>
                  <a:lnTo>
                    <a:pt x="1338" y="765"/>
                  </a:lnTo>
                  <a:lnTo>
                    <a:pt x="1197" y="904"/>
                  </a:lnTo>
                  <a:lnTo>
                    <a:pt x="1391" y="904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4"/>
                  </a:lnTo>
                  <a:lnTo>
                    <a:pt x="332" y="904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10093326" y="4910138"/>
              <a:ext cx="276225" cy="136525"/>
            </a:xfrm>
            <a:custGeom>
              <a:avLst/>
              <a:gdLst/>
              <a:ahLst/>
              <a:cxnLst/>
              <a:rect l="l" t="t" r="r" b="b"/>
              <a:pathLst>
                <a:path w="174" h="86" extrusionOk="0">
                  <a:moveTo>
                    <a:pt x="88" y="0"/>
                  </a:moveTo>
                  <a:lnTo>
                    <a:pt x="0" y="86"/>
                  </a:lnTo>
                  <a:lnTo>
                    <a:pt x="174" y="86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12915901" y="3608388"/>
              <a:ext cx="2428875" cy="1438275"/>
            </a:xfrm>
            <a:custGeom>
              <a:avLst/>
              <a:gdLst/>
              <a:ahLst/>
              <a:cxnLst/>
              <a:rect l="l" t="t" r="r" b="b"/>
              <a:pathLst>
                <a:path w="1530" h="906" extrusionOk="0">
                  <a:moveTo>
                    <a:pt x="192" y="765"/>
                  </a:moveTo>
                  <a:lnTo>
                    <a:pt x="764" y="194"/>
                  </a:lnTo>
                  <a:lnTo>
                    <a:pt x="1337" y="765"/>
                  </a:lnTo>
                  <a:lnTo>
                    <a:pt x="1196" y="906"/>
                  </a:lnTo>
                  <a:lnTo>
                    <a:pt x="1389" y="906"/>
                  </a:lnTo>
                  <a:lnTo>
                    <a:pt x="1530" y="765"/>
                  </a:lnTo>
                  <a:lnTo>
                    <a:pt x="764" y="0"/>
                  </a:lnTo>
                  <a:lnTo>
                    <a:pt x="0" y="765"/>
                  </a:lnTo>
                  <a:lnTo>
                    <a:pt x="139" y="906"/>
                  </a:lnTo>
                  <a:lnTo>
                    <a:pt x="333" y="906"/>
                  </a:lnTo>
                  <a:lnTo>
                    <a:pt x="192" y="765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12692063" y="4906963"/>
              <a:ext cx="277813" cy="139700"/>
            </a:xfrm>
            <a:custGeom>
              <a:avLst/>
              <a:gdLst/>
              <a:ahLst/>
              <a:cxnLst/>
              <a:rect l="l" t="t" r="r" b="b"/>
              <a:pathLst>
                <a:path w="175" h="88" extrusionOk="0">
                  <a:moveTo>
                    <a:pt x="87" y="0"/>
                  </a:moveTo>
                  <a:lnTo>
                    <a:pt x="0" y="88"/>
                  </a:lnTo>
                  <a:lnTo>
                    <a:pt x="175" y="88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15286038" y="4906963"/>
              <a:ext cx="280988" cy="139700"/>
            </a:xfrm>
            <a:custGeom>
              <a:avLst/>
              <a:gdLst/>
              <a:ahLst/>
              <a:cxnLst/>
              <a:rect l="l" t="t" r="r" b="b"/>
              <a:pathLst>
                <a:path w="177" h="88" extrusionOk="0">
                  <a:moveTo>
                    <a:pt x="90" y="0"/>
                  </a:moveTo>
                  <a:lnTo>
                    <a:pt x="0" y="88"/>
                  </a:lnTo>
                  <a:lnTo>
                    <a:pt x="177" y="88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17376777" y="5046663"/>
              <a:ext cx="33338" cy="31750"/>
            </a:xfrm>
            <a:custGeom>
              <a:avLst/>
              <a:gdLst/>
              <a:ahLst/>
              <a:cxnLst/>
              <a:rect l="l" t="t" r="r" b="b"/>
              <a:pathLst>
                <a:path w="21" h="20" extrusionOk="0">
                  <a:moveTo>
                    <a:pt x="0" y="0"/>
                  </a:moveTo>
                  <a:lnTo>
                    <a:pt x="0" y="20"/>
                  </a:lnTo>
                  <a:lnTo>
                    <a:pt x="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14235113" y="3175"/>
              <a:ext cx="2430463" cy="2120900"/>
            </a:xfrm>
            <a:custGeom>
              <a:avLst/>
              <a:gdLst/>
              <a:ahLst/>
              <a:cxnLst/>
              <a:rect l="l" t="t" r="r" b="b"/>
              <a:pathLst>
                <a:path w="1531" h="1336" extrusionOk="0">
                  <a:moveTo>
                    <a:pt x="0" y="571"/>
                  </a:moveTo>
                  <a:lnTo>
                    <a:pt x="765" y="1336"/>
                  </a:lnTo>
                  <a:lnTo>
                    <a:pt x="1531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5" y="1142"/>
                  </a:moveTo>
                  <a:lnTo>
                    <a:pt x="194" y="571"/>
                  </a:lnTo>
                  <a:lnTo>
                    <a:pt x="765" y="0"/>
                  </a:lnTo>
                  <a:lnTo>
                    <a:pt x="1339" y="571"/>
                  </a:lnTo>
                  <a:lnTo>
                    <a:pt x="765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11669713" y="3175"/>
              <a:ext cx="2432050" cy="2120900"/>
            </a:xfrm>
            <a:custGeom>
              <a:avLst/>
              <a:gdLst/>
              <a:ahLst/>
              <a:cxnLst/>
              <a:rect l="l" t="t" r="r" b="b"/>
              <a:pathLst>
                <a:path w="1532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2" y="573"/>
                  </a:lnTo>
                  <a:lnTo>
                    <a:pt x="958" y="0"/>
                  </a:lnTo>
                  <a:lnTo>
                    <a:pt x="573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4" y="571"/>
                  </a:lnTo>
                  <a:lnTo>
                    <a:pt x="766" y="0"/>
                  </a:lnTo>
                  <a:lnTo>
                    <a:pt x="1337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9104313" y="3175"/>
              <a:ext cx="2428875" cy="2120900"/>
            </a:xfrm>
            <a:custGeom>
              <a:avLst/>
              <a:gdLst/>
              <a:ahLst/>
              <a:cxnLst/>
              <a:rect l="l" t="t" r="r" b="b"/>
              <a:pathLst>
                <a:path w="1530" h="1336" extrusionOk="0">
                  <a:moveTo>
                    <a:pt x="0" y="571"/>
                  </a:moveTo>
                  <a:lnTo>
                    <a:pt x="766" y="1336"/>
                  </a:lnTo>
                  <a:lnTo>
                    <a:pt x="1530" y="573"/>
                  </a:lnTo>
                  <a:lnTo>
                    <a:pt x="958" y="0"/>
                  </a:lnTo>
                  <a:lnTo>
                    <a:pt x="574" y="0"/>
                  </a:lnTo>
                  <a:lnTo>
                    <a:pt x="0" y="571"/>
                  </a:lnTo>
                  <a:close/>
                  <a:moveTo>
                    <a:pt x="766" y="1142"/>
                  </a:moveTo>
                  <a:lnTo>
                    <a:pt x="192" y="571"/>
                  </a:lnTo>
                  <a:lnTo>
                    <a:pt x="766" y="0"/>
                  </a:lnTo>
                  <a:lnTo>
                    <a:pt x="1338" y="571"/>
                  </a:lnTo>
                  <a:lnTo>
                    <a:pt x="766" y="1142"/>
                  </a:lnTo>
                  <a:close/>
                </a:path>
              </a:pathLst>
            </a:custGeom>
            <a:solidFill>
              <a:srgbClr val="E8E8E8">
                <a:alpha val="4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476" name="Google Shape;476;p8"/>
          <p:cNvSpPr txBox="1">
            <a:spLocks noGrp="1"/>
          </p:cNvSpPr>
          <p:nvPr>
            <p:ph type="body" idx="1"/>
          </p:nvPr>
        </p:nvSpPr>
        <p:spPr>
          <a:xfrm>
            <a:off x="140472" y="1803536"/>
            <a:ext cx="12192000" cy="10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2400" b="1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 HOLISTIC BLACK IMPACT FOR </a:t>
            </a:r>
            <a:br>
              <a:rPr lang="en-US" sz="2400" b="1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400" b="1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AFRICAN AMERICAN MEN AND THEIR FAMILIES</a:t>
            </a:r>
            <a:endParaRPr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br>
              <a:rPr lang="en-US" sz="3200" b="1" cap="none">
                <a:latin typeface="Arial"/>
                <a:ea typeface="Arial"/>
                <a:cs typeface="Arial"/>
                <a:sym typeface="Arial"/>
              </a:rPr>
            </a:br>
            <a:br>
              <a:rPr lang="en-US" sz="3200" b="1">
                <a:latin typeface="Arial"/>
                <a:ea typeface="Arial"/>
                <a:cs typeface="Arial"/>
                <a:sym typeface="Arial"/>
              </a:rPr>
            </a:br>
            <a:endParaRPr sz="3200" b="1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8"/>
          <p:cNvSpPr/>
          <p:nvPr/>
        </p:nvSpPr>
        <p:spPr>
          <a:xfrm>
            <a:off x="4079875" y="2222500"/>
            <a:ext cx="4030663" cy="2022475"/>
          </a:xfrm>
          <a:custGeom>
            <a:avLst/>
            <a:gdLst/>
            <a:ahLst/>
            <a:cxnLst/>
            <a:rect l="l" t="t" r="r" b="b"/>
            <a:pathLst>
              <a:path w="1203" h="602" extrusionOk="0">
                <a:moveTo>
                  <a:pt x="474" y="585"/>
                </a:moveTo>
                <a:cubicBezTo>
                  <a:pt x="468" y="595"/>
                  <a:pt x="457" y="602"/>
                  <a:pt x="445" y="602"/>
                </a:cubicBezTo>
                <a:cubicBezTo>
                  <a:pt x="136" y="602"/>
                  <a:pt x="136" y="602"/>
                  <a:pt x="136" y="602"/>
                </a:cubicBezTo>
                <a:cubicBezTo>
                  <a:pt x="125" y="602"/>
                  <a:pt x="113" y="595"/>
                  <a:pt x="107" y="585"/>
                </a:cubicBezTo>
                <a:cubicBezTo>
                  <a:pt x="6" y="410"/>
                  <a:pt x="6" y="410"/>
                  <a:pt x="6" y="410"/>
                </a:cubicBezTo>
                <a:cubicBezTo>
                  <a:pt x="0" y="399"/>
                  <a:pt x="0" y="387"/>
                  <a:pt x="6" y="376"/>
                </a:cubicBezTo>
                <a:cubicBezTo>
                  <a:pt x="6" y="376"/>
                  <a:pt x="6" y="376"/>
                  <a:pt x="6" y="376"/>
                </a:cubicBezTo>
                <a:cubicBezTo>
                  <a:pt x="19" y="354"/>
                  <a:pt x="52" y="354"/>
                  <a:pt x="65" y="376"/>
                </a:cubicBezTo>
                <a:cubicBezTo>
                  <a:pt x="146" y="518"/>
                  <a:pt x="146" y="518"/>
                  <a:pt x="146" y="518"/>
                </a:cubicBezTo>
                <a:cubicBezTo>
                  <a:pt x="152" y="528"/>
                  <a:pt x="163" y="534"/>
                  <a:pt x="175" y="534"/>
                </a:cubicBezTo>
                <a:cubicBezTo>
                  <a:pt x="406" y="534"/>
                  <a:pt x="406" y="534"/>
                  <a:pt x="406" y="534"/>
                </a:cubicBezTo>
                <a:cubicBezTo>
                  <a:pt x="418" y="534"/>
                  <a:pt x="430" y="528"/>
                  <a:pt x="436" y="518"/>
                </a:cubicBezTo>
                <a:cubicBezTo>
                  <a:pt x="553" y="314"/>
                  <a:pt x="598" y="236"/>
                  <a:pt x="725" y="16"/>
                </a:cubicBezTo>
                <a:cubicBezTo>
                  <a:pt x="731" y="6"/>
                  <a:pt x="742" y="0"/>
                  <a:pt x="754" y="0"/>
                </a:cubicBezTo>
                <a:cubicBezTo>
                  <a:pt x="1063" y="0"/>
                  <a:pt x="1063" y="0"/>
                  <a:pt x="1063" y="0"/>
                </a:cubicBezTo>
                <a:cubicBezTo>
                  <a:pt x="1075" y="0"/>
                  <a:pt x="1086" y="6"/>
                  <a:pt x="1092" y="16"/>
                </a:cubicBezTo>
                <a:cubicBezTo>
                  <a:pt x="1193" y="193"/>
                  <a:pt x="1193" y="193"/>
                  <a:pt x="1193" y="193"/>
                </a:cubicBezTo>
                <a:cubicBezTo>
                  <a:pt x="1203" y="209"/>
                  <a:pt x="1197" y="230"/>
                  <a:pt x="1181" y="239"/>
                </a:cubicBezTo>
                <a:cubicBezTo>
                  <a:pt x="1181" y="239"/>
                  <a:pt x="1181" y="239"/>
                  <a:pt x="1181" y="239"/>
                </a:cubicBezTo>
                <a:cubicBezTo>
                  <a:pt x="1165" y="248"/>
                  <a:pt x="1144" y="242"/>
                  <a:pt x="1135" y="226"/>
                </a:cubicBezTo>
                <a:cubicBezTo>
                  <a:pt x="1053" y="84"/>
                  <a:pt x="1053" y="84"/>
                  <a:pt x="1053" y="84"/>
                </a:cubicBezTo>
                <a:cubicBezTo>
                  <a:pt x="1047" y="73"/>
                  <a:pt x="1036" y="67"/>
                  <a:pt x="1024" y="67"/>
                </a:cubicBezTo>
                <a:cubicBezTo>
                  <a:pt x="793" y="67"/>
                  <a:pt x="793" y="67"/>
                  <a:pt x="793" y="67"/>
                </a:cubicBezTo>
                <a:cubicBezTo>
                  <a:pt x="781" y="67"/>
                  <a:pt x="770" y="73"/>
                  <a:pt x="764" y="84"/>
                </a:cubicBezTo>
                <a:cubicBezTo>
                  <a:pt x="764" y="84"/>
                  <a:pt x="589" y="386"/>
                  <a:pt x="474" y="58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8" name="Google Shape;478;p8"/>
          <p:cNvSpPr/>
          <p:nvPr/>
        </p:nvSpPr>
        <p:spPr>
          <a:xfrm>
            <a:off x="1833563" y="2222500"/>
            <a:ext cx="4192587" cy="2022475"/>
          </a:xfrm>
          <a:custGeom>
            <a:avLst/>
            <a:gdLst/>
            <a:ahLst/>
            <a:cxnLst/>
            <a:rect l="l" t="t" r="r" b="b"/>
            <a:pathLst>
              <a:path w="1251" h="602" extrusionOk="0">
                <a:moveTo>
                  <a:pt x="816" y="84"/>
                </a:moveTo>
                <a:cubicBezTo>
                  <a:pt x="822" y="73"/>
                  <a:pt x="833" y="67"/>
                  <a:pt x="845" y="67"/>
                </a:cubicBezTo>
                <a:cubicBezTo>
                  <a:pt x="1076" y="67"/>
                  <a:pt x="1076" y="67"/>
                  <a:pt x="1076" y="67"/>
                </a:cubicBezTo>
                <a:cubicBezTo>
                  <a:pt x="1088" y="67"/>
                  <a:pt x="1100" y="73"/>
                  <a:pt x="1106" y="84"/>
                </a:cubicBezTo>
                <a:cubicBezTo>
                  <a:pt x="1187" y="225"/>
                  <a:pt x="1187" y="225"/>
                  <a:pt x="1187" y="225"/>
                </a:cubicBezTo>
                <a:cubicBezTo>
                  <a:pt x="1200" y="247"/>
                  <a:pt x="1233" y="247"/>
                  <a:pt x="1245" y="225"/>
                </a:cubicBezTo>
                <a:cubicBezTo>
                  <a:pt x="1245" y="225"/>
                  <a:pt x="1245" y="225"/>
                  <a:pt x="1245" y="225"/>
                </a:cubicBezTo>
                <a:cubicBezTo>
                  <a:pt x="1251" y="215"/>
                  <a:pt x="1251" y="202"/>
                  <a:pt x="1245" y="191"/>
                </a:cubicBezTo>
                <a:cubicBezTo>
                  <a:pt x="1144" y="16"/>
                  <a:pt x="1144" y="16"/>
                  <a:pt x="1144" y="16"/>
                </a:cubicBezTo>
                <a:cubicBezTo>
                  <a:pt x="1138" y="6"/>
                  <a:pt x="1127" y="0"/>
                  <a:pt x="1115" y="0"/>
                </a:cubicBezTo>
                <a:cubicBezTo>
                  <a:pt x="807" y="0"/>
                  <a:pt x="807" y="0"/>
                  <a:pt x="807" y="0"/>
                </a:cubicBezTo>
                <a:cubicBezTo>
                  <a:pt x="795" y="0"/>
                  <a:pt x="783" y="6"/>
                  <a:pt x="777" y="16"/>
                </a:cubicBezTo>
                <a:cubicBezTo>
                  <a:pt x="777" y="16"/>
                  <a:pt x="557" y="399"/>
                  <a:pt x="488" y="518"/>
                </a:cubicBezTo>
                <a:cubicBezTo>
                  <a:pt x="482" y="528"/>
                  <a:pt x="471" y="534"/>
                  <a:pt x="459" y="534"/>
                </a:cubicBezTo>
                <a:cubicBezTo>
                  <a:pt x="228" y="534"/>
                  <a:pt x="228" y="534"/>
                  <a:pt x="228" y="534"/>
                </a:cubicBezTo>
                <a:cubicBezTo>
                  <a:pt x="216" y="534"/>
                  <a:pt x="205" y="528"/>
                  <a:pt x="199" y="518"/>
                </a:cubicBezTo>
                <a:cubicBezTo>
                  <a:pt x="83" y="317"/>
                  <a:pt x="83" y="317"/>
                  <a:pt x="83" y="317"/>
                </a:cubicBezTo>
                <a:cubicBezTo>
                  <a:pt x="77" y="307"/>
                  <a:pt x="77" y="294"/>
                  <a:pt x="83" y="284"/>
                </a:cubicBezTo>
                <a:cubicBezTo>
                  <a:pt x="199" y="84"/>
                  <a:pt x="199" y="84"/>
                  <a:pt x="199" y="84"/>
                </a:cubicBezTo>
                <a:cubicBezTo>
                  <a:pt x="205" y="73"/>
                  <a:pt x="216" y="67"/>
                  <a:pt x="228" y="67"/>
                </a:cubicBezTo>
                <a:cubicBezTo>
                  <a:pt x="459" y="67"/>
                  <a:pt x="459" y="67"/>
                  <a:pt x="459" y="67"/>
                </a:cubicBezTo>
                <a:cubicBezTo>
                  <a:pt x="471" y="67"/>
                  <a:pt x="482" y="73"/>
                  <a:pt x="488" y="84"/>
                </a:cubicBezTo>
                <a:cubicBezTo>
                  <a:pt x="570" y="225"/>
                  <a:pt x="570" y="225"/>
                  <a:pt x="570" y="225"/>
                </a:cubicBezTo>
                <a:cubicBezTo>
                  <a:pt x="582" y="247"/>
                  <a:pt x="615" y="247"/>
                  <a:pt x="628" y="225"/>
                </a:cubicBezTo>
                <a:cubicBezTo>
                  <a:pt x="628" y="225"/>
                  <a:pt x="628" y="225"/>
                  <a:pt x="628" y="225"/>
                </a:cubicBezTo>
                <a:cubicBezTo>
                  <a:pt x="634" y="214"/>
                  <a:pt x="634" y="201"/>
                  <a:pt x="628" y="191"/>
                </a:cubicBezTo>
                <a:cubicBezTo>
                  <a:pt x="527" y="16"/>
                  <a:pt x="527" y="16"/>
                  <a:pt x="527" y="16"/>
                </a:cubicBezTo>
                <a:cubicBezTo>
                  <a:pt x="521" y="6"/>
                  <a:pt x="510" y="0"/>
                  <a:pt x="498" y="0"/>
                </a:cubicBezTo>
                <a:cubicBezTo>
                  <a:pt x="189" y="0"/>
                  <a:pt x="189" y="0"/>
                  <a:pt x="189" y="0"/>
                </a:cubicBezTo>
                <a:cubicBezTo>
                  <a:pt x="177" y="0"/>
                  <a:pt x="166" y="6"/>
                  <a:pt x="160" y="16"/>
                </a:cubicBezTo>
                <a:cubicBezTo>
                  <a:pt x="6" y="284"/>
                  <a:pt x="6" y="284"/>
                  <a:pt x="6" y="284"/>
                </a:cubicBezTo>
                <a:cubicBezTo>
                  <a:pt x="0" y="294"/>
                  <a:pt x="0" y="307"/>
                  <a:pt x="6" y="317"/>
                </a:cubicBezTo>
                <a:cubicBezTo>
                  <a:pt x="160" y="585"/>
                  <a:pt x="160" y="585"/>
                  <a:pt x="160" y="585"/>
                </a:cubicBezTo>
                <a:cubicBezTo>
                  <a:pt x="166" y="595"/>
                  <a:pt x="177" y="602"/>
                  <a:pt x="189" y="602"/>
                </a:cubicBezTo>
                <a:cubicBezTo>
                  <a:pt x="498" y="602"/>
                  <a:pt x="498" y="602"/>
                  <a:pt x="498" y="602"/>
                </a:cubicBezTo>
                <a:cubicBezTo>
                  <a:pt x="510" y="602"/>
                  <a:pt x="521" y="595"/>
                  <a:pt x="527" y="585"/>
                </a:cubicBezTo>
                <a:cubicBezTo>
                  <a:pt x="558" y="530"/>
                  <a:pt x="585" y="485"/>
                  <a:pt x="816" y="8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9" name="Google Shape;479;p8"/>
          <p:cNvSpPr/>
          <p:nvPr/>
        </p:nvSpPr>
        <p:spPr>
          <a:xfrm>
            <a:off x="6164263" y="1789113"/>
            <a:ext cx="4194175" cy="4379912"/>
          </a:xfrm>
          <a:custGeom>
            <a:avLst/>
            <a:gdLst/>
            <a:ahLst/>
            <a:cxnLst/>
            <a:rect l="l" t="t" r="r" b="b"/>
            <a:pathLst>
              <a:path w="1252" h="1304" extrusionOk="0">
                <a:moveTo>
                  <a:pt x="435" y="647"/>
                </a:moveTo>
                <a:cubicBezTo>
                  <a:pt x="429" y="657"/>
                  <a:pt x="418" y="663"/>
                  <a:pt x="406" y="663"/>
                </a:cubicBezTo>
                <a:cubicBezTo>
                  <a:pt x="175" y="663"/>
                  <a:pt x="175" y="663"/>
                  <a:pt x="175" y="663"/>
                </a:cubicBezTo>
                <a:cubicBezTo>
                  <a:pt x="163" y="663"/>
                  <a:pt x="152" y="657"/>
                  <a:pt x="146" y="647"/>
                </a:cubicBezTo>
                <a:cubicBezTo>
                  <a:pt x="64" y="505"/>
                  <a:pt x="64" y="505"/>
                  <a:pt x="64" y="505"/>
                </a:cubicBezTo>
                <a:cubicBezTo>
                  <a:pt x="51" y="483"/>
                  <a:pt x="19" y="483"/>
                  <a:pt x="6" y="505"/>
                </a:cubicBezTo>
                <a:cubicBezTo>
                  <a:pt x="6" y="505"/>
                  <a:pt x="6" y="505"/>
                  <a:pt x="6" y="505"/>
                </a:cubicBezTo>
                <a:cubicBezTo>
                  <a:pt x="0" y="516"/>
                  <a:pt x="0" y="528"/>
                  <a:pt x="6" y="539"/>
                </a:cubicBezTo>
                <a:cubicBezTo>
                  <a:pt x="107" y="714"/>
                  <a:pt x="107" y="714"/>
                  <a:pt x="107" y="714"/>
                </a:cubicBezTo>
                <a:cubicBezTo>
                  <a:pt x="113" y="724"/>
                  <a:pt x="124" y="731"/>
                  <a:pt x="136" y="731"/>
                </a:cubicBezTo>
                <a:cubicBezTo>
                  <a:pt x="445" y="731"/>
                  <a:pt x="445" y="731"/>
                  <a:pt x="445" y="731"/>
                </a:cubicBezTo>
                <a:cubicBezTo>
                  <a:pt x="457" y="731"/>
                  <a:pt x="468" y="724"/>
                  <a:pt x="474" y="714"/>
                </a:cubicBezTo>
                <a:cubicBezTo>
                  <a:pt x="664" y="384"/>
                  <a:pt x="614" y="471"/>
                  <a:pt x="763" y="213"/>
                </a:cubicBezTo>
                <a:cubicBezTo>
                  <a:pt x="769" y="202"/>
                  <a:pt x="780" y="196"/>
                  <a:pt x="792" y="196"/>
                </a:cubicBezTo>
                <a:cubicBezTo>
                  <a:pt x="1023" y="196"/>
                  <a:pt x="1023" y="196"/>
                  <a:pt x="1023" y="196"/>
                </a:cubicBezTo>
                <a:cubicBezTo>
                  <a:pt x="1035" y="196"/>
                  <a:pt x="1046" y="202"/>
                  <a:pt x="1052" y="213"/>
                </a:cubicBezTo>
                <a:cubicBezTo>
                  <a:pt x="1168" y="413"/>
                  <a:pt x="1168" y="413"/>
                  <a:pt x="1168" y="413"/>
                </a:cubicBezTo>
                <a:cubicBezTo>
                  <a:pt x="1174" y="423"/>
                  <a:pt x="1174" y="436"/>
                  <a:pt x="1168" y="446"/>
                </a:cubicBezTo>
                <a:cubicBezTo>
                  <a:pt x="1052" y="647"/>
                  <a:pt x="1052" y="647"/>
                  <a:pt x="1052" y="647"/>
                </a:cubicBezTo>
                <a:cubicBezTo>
                  <a:pt x="1046" y="657"/>
                  <a:pt x="1035" y="663"/>
                  <a:pt x="1023" y="663"/>
                </a:cubicBezTo>
                <a:cubicBezTo>
                  <a:pt x="792" y="663"/>
                  <a:pt x="792" y="663"/>
                  <a:pt x="792" y="663"/>
                </a:cubicBezTo>
                <a:cubicBezTo>
                  <a:pt x="780" y="663"/>
                  <a:pt x="769" y="657"/>
                  <a:pt x="763" y="647"/>
                </a:cubicBezTo>
                <a:cubicBezTo>
                  <a:pt x="682" y="506"/>
                  <a:pt x="682" y="506"/>
                  <a:pt x="682" y="506"/>
                </a:cubicBezTo>
                <a:cubicBezTo>
                  <a:pt x="669" y="483"/>
                  <a:pt x="636" y="483"/>
                  <a:pt x="623" y="506"/>
                </a:cubicBezTo>
                <a:cubicBezTo>
                  <a:pt x="623" y="506"/>
                  <a:pt x="623" y="506"/>
                  <a:pt x="623" y="506"/>
                </a:cubicBezTo>
                <a:cubicBezTo>
                  <a:pt x="617" y="516"/>
                  <a:pt x="617" y="529"/>
                  <a:pt x="623" y="539"/>
                </a:cubicBezTo>
                <a:cubicBezTo>
                  <a:pt x="724" y="714"/>
                  <a:pt x="724" y="714"/>
                  <a:pt x="724" y="714"/>
                </a:cubicBezTo>
                <a:cubicBezTo>
                  <a:pt x="730" y="724"/>
                  <a:pt x="741" y="731"/>
                  <a:pt x="753" y="731"/>
                </a:cubicBezTo>
                <a:cubicBezTo>
                  <a:pt x="1062" y="731"/>
                  <a:pt x="1062" y="731"/>
                  <a:pt x="1062" y="731"/>
                </a:cubicBezTo>
                <a:cubicBezTo>
                  <a:pt x="1074" y="731"/>
                  <a:pt x="1085" y="724"/>
                  <a:pt x="1091" y="714"/>
                </a:cubicBezTo>
                <a:cubicBezTo>
                  <a:pt x="1246" y="446"/>
                  <a:pt x="1246" y="446"/>
                  <a:pt x="1246" y="446"/>
                </a:cubicBezTo>
                <a:cubicBezTo>
                  <a:pt x="1252" y="436"/>
                  <a:pt x="1252" y="423"/>
                  <a:pt x="1246" y="413"/>
                </a:cubicBezTo>
                <a:cubicBezTo>
                  <a:pt x="1091" y="145"/>
                  <a:pt x="1091" y="145"/>
                  <a:pt x="1091" y="145"/>
                </a:cubicBezTo>
                <a:cubicBezTo>
                  <a:pt x="1085" y="135"/>
                  <a:pt x="1074" y="129"/>
                  <a:pt x="1062" y="129"/>
                </a:cubicBezTo>
                <a:cubicBezTo>
                  <a:pt x="753" y="129"/>
                  <a:pt x="753" y="129"/>
                  <a:pt x="753" y="129"/>
                </a:cubicBezTo>
                <a:cubicBezTo>
                  <a:pt x="741" y="129"/>
                  <a:pt x="730" y="135"/>
                  <a:pt x="724" y="145"/>
                </a:cubicBezTo>
                <a:cubicBezTo>
                  <a:pt x="55" y="1304"/>
                  <a:pt x="808" y="0"/>
                  <a:pt x="435" y="64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80" name="Google Shape;480;p8" descr="Heart with puls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0631" y="2776537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8" descr="Medic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5019" y="2703513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8"/>
          <p:cNvSpPr/>
          <p:nvPr/>
        </p:nvSpPr>
        <p:spPr>
          <a:xfrm>
            <a:off x="476250" y="4660113"/>
            <a:ext cx="141987" cy="15089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83" name="Google Shape;483;p8"/>
          <p:cNvSpPr/>
          <p:nvPr/>
        </p:nvSpPr>
        <p:spPr>
          <a:xfrm>
            <a:off x="570939" y="4620736"/>
            <a:ext cx="11318874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Font typeface="Noto Sans Symbols"/>
              <a:buChar char="▪"/>
            </a:pPr>
            <a:r>
              <a:rPr lang="en-US" sz="14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Reducing the health disparities </a:t>
            </a:r>
            <a:r>
              <a:rPr lang="en-US" b="1">
                <a:solidFill>
                  <a:srgbClr val="5B5B5B"/>
                </a:solidFill>
              </a:rPr>
              <a:t>plaguing </a:t>
            </a:r>
            <a:r>
              <a:rPr lang="en-US" sz="14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the African American community through the focus areas of physical health, mental health, financial health, fatherhood, mentorship and research.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400" b="1" i="0" u="none" strike="noStrike" cap="none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Font typeface="Noto Sans Symbols"/>
              <a:buChar char="▪"/>
            </a:pPr>
            <a:r>
              <a:rPr lang="en-US" sz="14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Providing awareness and education to help African American </a:t>
            </a:r>
            <a:r>
              <a:rPr lang="en-US" b="1">
                <a:solidFill>
                  <a:srgbClr val="5B5B5B"/>
                </a:solidFill>
              </a:rPr>
              <a:t>m</a:t>
            </a:r>
            <a:r>
              <a:rPr lang="en-US" sz="14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ales live longer.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</a:pPr>
            <a:endParaRPr sz="1400" b="1" i="0" u="none" strike="noStrike" cap="none">
              <a:solidFill>
                <a:srgbClr val="5B5B5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B5B"/>
              </a:buClr>
              <a:buSzPts val="1400"/>
              <a:buFont typeface="Noto Sans Symbols"/>
              <a:buChar char="▪"/>
            </a:pPr>
            <a:r>
              <a:rPr lang="en-US" sz="14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Providing health screenings to African American men and their families for </a:t>
            </a:r>
            <a:r>
              <a:rPr lang="en-US" b="1">
                <a:solidFill>
                  <a:srgbClr val="5B5B5B"/>
                </a:solidFill>
              </a:rPr>
              <a:t>d</a:t>
            </a:r>
            <a:r>
              <a:rPr lang="en-US" sz="14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iabetes, </a:t>
            </a:r>
            <a:r>
              <a:rPr lang="en-US" b="1">
                <a:solidFill>
                  <a:srgbClr val="5B5B5B"/>
                </a:solidFill>
              </a:rPr>
              <a:t>COVID-</a:t>
            </a:r>
            <a:r>
              <a:rPr lang="en-US" sz="14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19, </a:t>
            </a:r>
            <a:r>
              <a:rPr lang="en-US" b="1">
                <a:solidFill>
                  <a:srgbClr val="5B5B5B"/>
                </a:solidFill>
              </a:rPr>
              <a:t>prostate screening</a:t>
            </a:r>
            <a:r>
              <a:rPr lang="en-US" sz="14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b="1">
                <a:solidFill>
                  <a:srgbClr val="5B5B5B"/>
                </a:solidFill>
              </a:rPr>
              <a:t>HIV</a:t>
            </a:r>
            <a:r>
              <a:rPr lang="en-US" sz="14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, BMI, </a:t>
            </a:r>
            <a:r>
              <a:rPr lang="en-US" b="1">
                <a:solidFill>
                  <a:srgbClr val="5B5B5B"/>
                </a:solidFill>
              </a:rPr>
              <a:t>g</a:t>
            </a:r>
            <a:r>
              <a:rPr lang="en-US" sz="14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lucose and </a:t>
            </a:r>
            <a:r>
              <a:rPr lang="en-US" b="1">
                <a:solidFill>
                  <a:srgbClr val="5B5B5B"/>
                </a:solidFill>
              </a:rPr>
              <a:t>b</a:t>
            </a:r>
            <a:r>
              <a:rPr lang="en-US" sz="14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lood </a:t>
            </a:r>
            <a:r>
              <a:rPr lang="en-US" b="1">
                <a:solidFill>
                  <a:srgbClr val="5B5B5B"/>
                </a:solidFill>
              </a:rPr>
              <a:t>p</a:t>
            </a:r>
            <a:r>
              <a:rPr lang="en-US" sz="14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ressure.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4" name="Google Shape;484;p8"/>
          <p:cNvPicPr preferRelativeResize="0"/>
          <p:nvPr/>
        </p:nvPicPr>
        <p:blipFill rotWithShape="1">
          <a:blip r:embed="rId5">
            <a:alphaModFix/>
          </a:blip>
          <a:srcRect t="33369" r="5946" b="36260"/>
          <a:stretch/>
        </p:blipFill>
        <p:spPr>
          <a:xfrm>
            <a:off x="10558807" y="52506"/>
            <a:ext cx="1458568" cy="470987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8"/>
          <p:cNvSpPr txBox="1"/>
          <p:nvPr/>
        </p:nvSpPr>
        <p:spPr>
          <a:xfrm>
            <a:off x="140473" y="620610"/>
            <a:ext cx="70125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>
                <a:solidFill>
                  <a:srgbClr val="5B5B5B"/>
                </a:solidFill>
                <a:latin typeface="Arial"/>
                <a:ea typeface="Arial"/>
                <a:cs typeface="Arial"/>
                <a:sym typeface="Arial"/>
              </a:rPr>
              <a:t>HEALTH &amp; WELLNESS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6" name="Google Shape;486;p8" descr="Mone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37568" y="276005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8" descr="Man with bab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96025" y="2761857"/>
            <a:ext cx="914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PUNCAK">
      <a:dk1>
        <a:srgbClr val="262626"/>
      </a:dk1>
      <a:lt1>
        <a:srgbClr val="FFFFFF"/>
      </a:lt1>
      <a:dk2>
        <a:srgbClr val="262626"/>
      </a:dk2>
      <a:lt2>
        <a:srgbClr val="FFFFFF"/>
      </a:lt2>
      <a:accent1>
        <a:srgbClr val="6BA42C"/>
      </a:accent1>
      <a:accent2>
        <a:srgbClr val="548235"/>
      </a:accent2>
      <a:accent3>
        <a:srgbClr val="456A1C"/>
      </a:accent3>
      <a:accent4>
        <a:srgbClr val="3D5919"/>
      </a:accent4>
      <a:accent5>
        <a:srgbClr val="22300E"/>
      </a:accent5>
      <a:accent6>
        <a:srgbClr val="18210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c2e7d1a-666a-4cfe-8353-b754467d6b47">
      <UserInfo>
        <DisplayName>Keybra  Dunlap</DisplayName>
        <AccountId>66</AccountId>
        <AccountType/>
      </UserInfo>
    </SharedWithUsers>
    <TaxCatchAll xmlns="7c2e7d1a-666a-4cfe-8353-b754467d6b47" xsi:nil="true"/>
    <lcf76f155ced4ddcb4097134ff3c332f xmlns="6f5cbc74-9502-489f-a9d8-8a6b99db918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B73C4681715649AE1077511D3728B3" ma:contentTypeVersion="16" ma:contentTypeDescription="Create a new document." ma:contentTypeScope="" ma:versionID="9d94ef7954f35e2fe310d3ba1e1b1dcc">
  <xsd:schema xmlns:xsd="http://www.w3.org/2001/XMLSchema" xmlns:xs="http://www.w3.org/2001/XMLSchema" xmlns:p="http://schemas.microsoft.com/office/2006/metadata/properties" xmlns:ns2="6f5cbc74-9502-489f-a9d8-8a6b99db918d" xmlns:ns3="7c2e7d1a-666a-4cfe-8353-b754467d6b47" targetNamespace="http://schemas.microsoft.com/office/2006/metadata/properties" ma:root="true" ma:fieldsID="95f3239e3b9e0d8b8df1ee9f1fd40731" ns2:_="" ns3:_="">
    <xsd:import namespace="6f5cbc74-9502-489f-a9d8-8a6b99db918d"/>
    <xsd:import namespace="7c2e7d1a-666a-4cfe-8353-b754467d6b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5cbc74-9502-489f-a9d8-8a6b99db91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e01d64d-ee97-4f9d-9673-5f4dc93d469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2e7d1a-666a-4cfe-8353-b754467d6b4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1cf7a1e-e8ad-4aaa-a10c-ae1905bd1aab}" ma:internalName="TaxCatchAll" ma:showField="CatchAllData" ma:web="7c2e7d1a-666a-4cfe-8353-b754467d6b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FFBB9C-E479-43B5-BD14-4647A82F0E16}">
  <ds:schemaRefs>
    <ds:schemaRef ds:uri="http://purl.org/dc/terms/"/>
    <ds:schemaRef ds:uri="http://purl.org/dc/dcmitype/"/>
    <ds:schemaRef ds:uri="http://www.w3.org/XML/1998/namespace"/>
    <ds:schemaRef ds:uri="http://schemas.microsoft.com/office/2006/documentManagement/types"/>
    <ds:schemaRef ds:uri="7c2e7d1a-666a-4cfe-8353-b754467d6b47"/>
    <ds:schemaRef ds:uri="http://schemas.openxmlformats.org/package/2006/metadata/core-properties"/>
    <ds:schemaRef ds:uri="http://schemas.microsoft.com/office/infopath/2007/PartnerControls"/>
    <ds:schemaRef ds:uri="6f5cbc74-9502-489f-a9d8-8a6b99db918d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CA7B5768-EFB1-4F16-B9E1-244177B808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ECF1D2-5F04-463E-AA7E-A44F395BC0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5cbc74-9502-489f-a9d8-8a6b99db918d"/>
    <ds:schemaRef ds:uri="7c2e7d1a-666a-4cfe-8353-b754467d6b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1145</Words>
  <Application>Microsoft Office PowerPoint</Application>
  <PresentationFormat>Widescreen</PresentationFormat>
  <Paragraphs>184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Ubuntu</vt:lpstr>
      <vt:lpstr>Arial</vt:lpstr>
      <vt:lpstr>Open Sans</vt:lpstr>
      <vt:lpstr>Noto Sans Symbols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Dracarys</dc:creator>
  <cp:lastModifiedBy>James</cp:lastModifiedBy>
  <cp:revision>2</cp:revision>
  <dcterms:created xsi:type="dcterms:W3CDTF">2018-10-23T03:58:41Z</dcterms:created>
  <dcterms:modified xsi:type="dcterms:W3CDTF">2023-04-19T17:44:26Z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0x010100CBB73C4681715649AE1077511D3728B3</vt:lpwstr>
  </property>
</Properties>
</file>