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7" r:id="rId6"/>
    <p:sldId id="310" r:id="rId7"/>
    <p:sldId id="320" r:id="rId8"/>
    <p:sldId id="314" r:id="rId9"/>
    <p:sldId id="291" r:id="rId10"/>
    <p:sldId id="318" r:id="rId11"/>
    <p:sldId id="306" r:id="rId12"/>
    <p:sldId id="285" r:id="rId13"/>
    <p:sldId id="286" r:id="rId14"/>
    <p:sldId id="287" r:id="rId15"/>
    <p:sldId id="321" r:id="rId16"/>
    <p:sldId id="260" r:id="rId17"/>
    <p:sldId id="300" r:id="rId18"/>
    <p:sldId id="326" r:id="rId19"/>
    <p:sldId id="328" r:id="rId20"/>
    <p:sldId id="327" r:id="rId21"/>
    <p:sldId id="262" r:id="rId22"/>
    <p:sldId id="315" r:id="rId23"/>
    <p:sldId id="294" r:id="rId24"/>
    <p:sldId id="304" r:id="rId25"/>
    <p:sldId id="324" r:id="rId26"/>
    <p:sldId id="325"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048" autoAdjust="0"/>
    <p:restoredTop sz="94660"/>
  </p:normalViewPr>
  <p:slideViewPr>
    <p:cSldViewPr snapToGrid="0">
      <p:cViewPr>
        <p:scale>
          <a:sx n="61" d="100"/>
          <a:sy n="61" d="100"/>
        </p:scale>
        <p:origin x="736" y="6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04014-C4E9-4B8E-973C-18F717B4608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10432E1-48C3-4AB2-AEF8-40CE39D36BBD}">
      <dgm:prSet/>
      <dgm:spPr>
        <a:solidFill>
          <a:srgbClr val="33A8C8"/>
        </a:solidFill>
      </dgm:spPr>
      <dgm:t>
        <a:bodyPr/>
        <a:lstStyle/>
        <a:p>
          <a:r>
            <a:rPr lang="en-US" b="1"/>
            <a:t>Outcome: </a:t>
          </a:r>
          <a:r>
            <a:rPr lang="en-US"/>
            <a:t>Advanced Level Operations</a:t>
          </a:r>
        </a:p>
      </dgm:t>
    </dgm:pt>
    <dgm:pt modelId="{28CDCD0C-533E-441F-A67D-E4F35558AADB}" type="parTrans" cxnId="{4D7E10CB-8642-4013-94ED-3E07A4439A85}">
      <dgm:prSet/>
      <dgm:spPr/>
      <dgm:t>
        <a:bodyPr/>
        <a:lstStyle/>
        <a:p>
          <a:endParaRPr lang="en-US"/>
        </a:p>
      </dgm:t>
    </dgm:pt>
    <dgm:pt modelId="{0EEA702F-7BEC-4850-8CE5-FE00D8B2C991}" type="sibTrans" cxnId="{4D7E10CB-8642-4013-94ED-3E07A4439A85}">
      <dgm:prSet/>
      <dgm:spPr/>
      <dgm:t>
        <a:bodyPr/>
        <a:lstStyle/>
        <a:p>
          <a:endParaRPr lang="en-US"/>
        </a:p>
      </dgm:t>
    </dgm:pt>
    <dgm:pt modelId="{712DDB52-7FC1-4352-802E-A54A997244D5}">
      <dgm:prSet/>
      <dgm:spPr/>
      <dgm:t>
        <a:bodyPr/>
        <a:lstStyle/>
        <a:p>
          <a:r>
            <a:rPr lang="en-US" b="1"/>
            <a:t>Competencies: </a:t>
          </a:r>
          <a:endParaRPr lang="en-US"/>
        </a:p>
      </dgm:t>
    </dgm:pt>
    <dgm:pt modelId="{A9AB70EA-CFCE-4F30-82EB-CDF99651ED8B}" type="parTrans" cxnId="{D0BAF4E9-4266-4474-8097-388A0A1B9377}">
      <dgm:prSet/>
      <dgm:spPr/>
      <dgm:t>
        <a:bodyPr/>
        <a:lstStyle/>
        <a:p>
          <a:endParaRPr lang="en-US"/>
        </a:p>
      </dgm:t>
    </dgm:pt>
    <dgm:pt modelId="{DAA98C81-4B0C-4B6D-A18B-004A08189391}" type="sibTrans" cxnId="{D0BAF4E9-4266-4474-8097-388A0A1B9377}">
      <dgm:prSet/>
      <dgm:spPr/>
      <dgm:t>
        <a:bodyPr/>
        <a:lstStyle/>
        <a:p>
          <a:endParaRPr lang="en-US"/>
        </a:p>
      </dgm:t>
    </dgm:pt>
    <dgm:pt modelId="{B05D2E4C-C0F2-42D5-907E-9095002B1D30}">
      <dgm:prSet/>
      <dgm:spPr/>
      <dgm:t>
        <a:bodyPr/>
        <a:lstStyle/>
        <a:p>
          <a:r>
            <a:rPr lang="en-US"/>
            <a:t>Smart Manufacturing system metrics and optimization</a:t>
          </a:r>
        </a:p>
      </dgm:t>
    </dgm:pt>
    <dgm:pt modelId="{91E71686-B4BD-4938-BBDB-D26893FF607F}" type="parTrans" cxnId="{62FC2729-9E8F-45AC-AA67-D4D57F7F8F4D}">
      <dgm:prSet/>
      <dgm:spPr/>
      <dgm:t>
        <a:bodyPr/>
        <a:lstStyle/>
        <a:p>
          <a:endParaRPr lang="en-US"/>
        </a:p>
      </dgm:t>
    </dgm:pt>
    <dgm:pt modelId="{F20CEF63-E207-4B35-9BC3-C425CE40E3F7}" type="sibTrans" cxnId="{62FC2729-9E8F-45AC-AA67-D4D57F7F8F4D}">
      <dgm:prSet/>
      <dgm:spPr/>
      <dgm:t>
        <a:bodyPr/>
        <a:lstStyle/>
        <a:p>
          <a:endParaRPr lang="en-US"/>
        </a:p>
      </dgm:t>
    </dgm:pt>
    <dgm:pt modelId="{2BE33901-F103-4F6C-BAF5-32A70B4E0B37}">
      <dgm:prSet/>
      <dgm:spPr/>
      <dgm:t>
        <a:bodyPr/>
        <a:lstStyle/>
        <a:p>
          <a:r>
            <a:rPr lang="en-US"/>
            <a:t>Setup, adjustment and operation of computer-controlled machines</a:t>
          </a:r>
        </a:p>
      </dgm:t>
    </dgm:pt>
    <dgm:pt modelId="{6E1FEFC8-E909-4CF1-A1AE-7F175A083758}" type="parTrans" cxnId="{BFA088AA-1989-4813-83F4-B2358D422C3E}">
      <dgm:prSet/>
      <dgm:spPr/>
      <dgm:t>
        <a:bodyPr/>
        <a:lstStyle/>
        <a:p>
          <a:endParaRPr lang="en-US"/>
        </a:p>
      </dgm:t>
    </dgm:pt>
    <dgm:pt modelId="{3A9D24E1-ACD7-4D57-B397-1142B18B45A6}" type="sibTrans" cxnId="{BFA088AA-1989-4813-83F4-B2358D422C3E}">
      <dgm:prSet/>
      <dgm:spPr/>
      <dgm:t>
        <a:bodyPr/>
        <a:lstStyle/>
        <a:p>
          <a:endParaRPr lang="en-US"/>
        </a:p>
      </dgm:t>
    </dgm:pt>
    <dgm:pt modelId="{7B5ADF3B-70F1-4D36-A827-7F38F906300E}">
      <dgm:prSet/>
      <dgm:spPr/>
      <dgm:t>
        <a:bodyPr/>
        <a:lstStyle/>
        <a:p>
          <a:r>
            <a:rPr lang="en-US"/>
            <a:t>Basic Ethernet network operation</a:t>
          </a:r>
        </a:p>
      </dgm:t>
    </dgm:pt>
    <dgm:pt modelId="{D4F0894A-E342-45A6-85F3-2854CEEA9B2E}" type="parTrans" cxnId="{2A342913-4204-44B5-870B-3142A9A6E2F4}">
      <dgm:prSet/>
      <dgm:spPr/>
      <dgm:t>
        <a:bodyPr/>
        <a:lstStyle/>
        <a:p>
          <a:endParaRPr lang="en-US"/>
        </a:p>
      </dgm:t>
    </dgm:pt>
    <dgm:pt modelId="{80523E8F-D568-47C1-8688-0950CA5F49FA}" type="sibTrans" cxnId="{2A342913-4204-44B5-870B-3142A9A6E2F4}">
      <dgm:prSet/>
      <dgm:spPr/>
      <dgm:t>
        <a:bodyPr/>
        <a:lstStyle/>
        <a:p>
          <a:endParaRPr lang="en-US"/>
        </a:p>
      </dgm:t>
    </dgm:pt>
    <dgm:pt modelId="{263994DC-ACE1-4686-AECB-CED959176737}">
      <dgm:prSet/>
      <dgm:spPr/>
      <dgm:t>
        <a:bodyPr/>
        <a:lstStyle/>
        <a:p>
          <a:r>
            <a:rPr lang="en-US"/>
            <a:t>Basic programmable controller programming and operation</a:t>
          </a:r>
        </a:p>
      </dgm:t>
    </dgm:pt>
    <dgm:pt modelId="{2CD01892-42DC-430A-8612-151A37CD9A00}" type="parTrans" cxnId="{E5861F46-9926-43EC-84F7-12C5B9B85DB1}">
      <dgm:prSet/>
      <dgm:spPr/>
      <dgm:t>
        <a:bodyPr/>
        <a:lstStyle/>
        <a:p>
          <a:endParaRPr lang="en-US"/>
        </a:p>
      </dgm:t>
    </dgm:pt>
    <dgm:pt modelId="{0702671F-9DE1-44BA-9957-6DBDBEA22AE3}" type="sibTrans" cxnId="{E5861F46-9926-43EC-84F7-12C5B9B85DB1}">
      <dgm:prSet/>
      <dgm:spPr/>
      <dgm:t>
        <a:bodyPr/>
        <a:lstStyle/>
        <a:p>
          <a:endParaRPr lang="en-US"/>
        </a:p>
      </dgm:t>
    </dgm:pt>
    <dgm:pt modelId="{90591873-E391-46A2-8F4C-D46F79DC3A8E}">
      <dgm:prSet/>
      <dgm:spPr/>
      <dgm:t>
        <a:bodyPr/>
        <a:lstStyle/>
        <a:p>
          <a:r>
            <a:rPr lang="en-US"/>
            <a:t>Basic mechanical and hydraulics system operation/adjustment</a:t>
          </a:r>
        </a:p>
      </dgm:t>
    </dgm:pt>
    <dgm:pt modelId="{B63CE498-5D5F-4D4F-B7CC-30917529E4E8}" type="parTrans" cxnId="{B68CF8BA-0008-4E80-B52E-93B5A38D0B91}">
      <dgm:prSet/>
      <dgm:spPr/>
      <dgm:t>
        <a:bodyPr/>
        <a:lstStyle/>
        <a:p>
          <a:endParaRPr lang="en-US"/>
        </a:p>
      </dgm:t>
    </dgm:pt>
    <dgm:pt modelId="{2BC75076-F908-4092-B057-B378497FDAEB}" type="sibTrans" cxnId="{B68CF8BA-0008-4E80-B52E-93B5A38D0B91}">
      <dgm:prSet/>
      <dgm:spPr/>
      <dgm:t>
        <a:bodyPr/>
        <a:lstStyle/>
        <a:p>
          <a:endParaRPr lang="en-US"/>
        </a:p>
      </dgm:t>
    </dgm:pt>
    <dgm:pt modelId="{A2A6F19A-5739-4A05-9104-67B44AC43946}">
      <dgm:prSet/>
      <dgm:spPr/>
      <dgm:t>
        <a:bodyPr/>
        <a:lstStyle/>
        <a:p>
          <a:r>
            <a:rPr lang="en-US"/>
            <a:t>Basic mechatronic systems programming and operation</a:t>
          </a:r>
        </a:p>
      </dgm:t>
    </dgm:pt>
    <dgm:pt modelId="{0D070E1C-3FCC-4608-BE94-8629C6E0DCCE}" type="parTrans" cxnId="{BF492075-B7F6-46D0-B786-3C173BF72A76}">
      <dgm:prSet/>
      <dgm:spPr/>
      <dgm:t>
        <a:bodyPr/>
        <a:lstStyle/>
        <a:p>
          <a:endParaRPr lang="en-US"/>
        </a:p>
      </dgm:t>
    </dgm:pt>
    <dgm:pt modelId="{C4F1E6C7-4E8C-4101-BF00-816F19271655}" type="sibTrans" cxnId="{BF492075-B7F6-46D0-B786-3C173BF72A76}">
      <dgm:prSet/>
      <dgm:spPr/>
      <dgm:t>
        <a:bodyPr/>
        <a:lstStyle/>
        <a:p>
          <a:endParaRPr lang="en-US"/>
        </a:p>
      </dgm:t>
    </dgm:pt>
    <dgm:pt modelId="{9AD49F1D-3370-448A-A393-D0CA9F930113}">
      <dgm:prSet/>
      <dgm:spPr/>
      <dgm:t>
        <a:bodyPr/>
        <a:lstStyle/>
        <a:p>
          <a:r>
            <a:rPr lang="en-US"/>
            <a:t>Basic robotics and CNC programming/ operation</a:t>
          </a:r>
        </a:p>
      </dgm:t>
    </dgm:pt>
    <dgm:pt modelId="{9FA59489-01AF-4762-ADC7-28570F79D1F5}" type="parTrans" cxnId="{4DD7321D-608C-4EAF-974D-33A759CA8C70}">
      <dgm:prSet/>
      <dgm:spPr/>
      <dgm:t>
        <a:bodyPr/>
        <a:lstStyle/>
        <a:p>
          <a:endParaRPr lang="en-US"/>
        </a:p>
      </dgm:t>
    </dgm:pt>
    <dgm:pt modelId="{FF4D09F0-C386-422F-A753-F7340271CDAC}" type="sibTrans" cxnId="{4DD7321D-608C-4EAF-974D-33A759CA8C70}">
      <dgm:prSet/>
      <dgm:spPr/>
      <dgm:t>
        <a:bodyPr/>
        <a:lstStyle/>
        <a:p>
          <a:endParaRPr lang="en-US"/>
        </a:p>
      </dgm:t>
    </dgm:pt>
    <dgm:pt modelId="{9BB14897-E460-4B5B-A236-298BDBAD7114}">
      <dgm:prSet/>
      <dgm:spPr/>
      <dgm:t>
        <a:bodyPr/>
        <a:lstStyle/>
        <a:p>
          <a:r>
            <a:rPr lang="en-US"/>
            <a:t>HMI interface and operation</a:t>
          </a:r>
        </a:p>
      </dgm:t>
    </dgm:pt>
    <dgm:pt modelId="{34F4AF7A-53DB-471F-A46B-7318493154CC}" type="parTrans" cxnId="{7E6DECEC-D620-43ED-90F9-1868F203BA28}">
      <dgm:prSet/>
      <dgm:spPr/>
      <dgm:t>
        <a:bodyPr/>
        <a:lstStyle/>
        <a:p>
          <a:endParaRPr lang="en-US"/>
        </a:p>
      </dgm:t>
    </dgm:pt>
    <dgm:pt modelId="{00A46C69-26A2-420B-B32D-88F7EE029D23}" type="sibTrans" cxnId="{7E6DECEC-D620-43ED-90F9-1868F203BA28}">
      <dgm:prSet/>
      <dgm:spPr/>
      <dgm:t>
        <a:bodyPr/>
        <a:lstStyle/>
        <a:p>
          <a:endParaRPr lang="en-US"/>
        </a:p>
      </dgm:t>
    </dgm:pt>
    <dgm:pt modelId="{B31F3579-0A8D-40DC-9FBB-DFAE60A2B9B8}" type="pres">
      <dgm:prSet presAssocID="{CD704014-C4E9-4B8E-973C-18F717B46089}" presName="linear" presStyleCnt="0">
        <dgm:presLayoutVars>
          <dgm:animLvl val="lvl"/>
          <dgm:resizeHandles val="exact"/>
        </dgm:presLayoutVars>
      </dgm:prSet>
      <dgm:spPr/>
    </dgm:pt>
    <dgm:pt modelId="{D66851AC-4CB1-49EC-9C56-F6841A010DB0}" type="pres">
      <dgm:prSet presAssocID="{710432E1-48C3-4AB2-AEF8-40CE39D36BBD}" presName="parentText" presStyleLbl="node1" presStyleIdx="0" presStyleCnt="2">
        <dgm:presLayoutVars>
          <dgm:chMax val="0"/>
          <dgm:bulletEnabled val="1"/>
        </dgm:presLayoutVars>
      </dgm:prSet>
      <dgm:spPr/>
    </dgm:pt>
    <dgm:pt modelId="{F363D08D-A02F-4E32-81F6-2E576514E537}" type="pres">
      <dgm:prSet presAssocID="{0EEA702F-7BEC-4850-8CE5-FE00D8B2C991}" presName="spacer" presStyleCnt="0"/>
      <dgm:spPr/>
    </dgm:pt>
    <dgm:pt modelId="{AA41F791-1255-4107-875B-47E718C20CA8}" type="pres">
      <dgm:prSet presAssocID="{712DDB52-7FC1-4352-802E-A54A997244D5}" presName="parentText" presStyleLbl="node1" presStyleIdx="1" presStyleCnt="2">
        <dgm:presLayoutVars>
          <dgm:chMax val="0"/>
          <dgm:bulletEnabled val="1"/>
        </dgm:presLayoutVars>
      </dgm:prSet>
      <dgm:spPr/>
    </dgm:pt>
    <dgm:pt modelId="{604278B3-424F-4D1B-9A26-7DF4AFB579DC}" type="pres">
      <dgm:prSet presAssocID="{712DDB52-7FC1-4352-802E-A54A997244D5}" presName="childText" presStyleLbl="revTx" presStyleIdx="0" presStyleCnt="1">
        <dgm:presLayoutVars>
          <dgm:bulletEnabled val="1"/>
        </dgm:presLayoutVars>
      </dgm:prSet>
      <dgm:spPr/>
    </dgm:pt>
  </dgm:ptLst>
  <dgm:cxnLst>
    <dgm:cxn modelId="{2A342913-4204-44B5-870B-3142A9A6E2F4}" srcId="{712DDB52-7FC1-4352-802E-A54A997244D5}" destId="{7B5ADF3B-70F1-4D36-A827-7F38F906300E}" srcOrd="2" destOrd="0" parTransId="{D4F0894A-E342-45A6-85F3-2854CEEA9B2E}" sibTransId="{80523E8F-D568-47C1-8688-0950CA5F49FA}"/>
    <dgm:cxn modelId="{4DD7321D-608C-4EAF-974D-33A759CA8C70}" srcId="{712DDB52-7FC1-4352-802E-A54A997244D5}" destId="{9AD49F1D-3370-448A-A393-D0CA9F930113}" srcOrd="6" destOrd="0" parTransId="{9FA59489-01AF-4762-ADC7-28570F79D1F5}" sibTransId="{FF4D09F0-C386-422F-A753-F7340271CDAC}"/>
    <dgm:cxn modelId="{62FC2729-9E8F-45AC-AA67-D4D57F7F8F4D}" srcId="{712DDB52-7FC1-4352-802E-A54A997244D5}" destId="{B05D2E4C-C0F2-42D5-907E-9095002B1D30}" srcOrd="0" destOrd="0" parTransId="{91E71686-B4BD-4938-BBDB-D26893FF607F}" sibTransId="{F20CEF63-E207-4B35-9BC3-C425CE40E3F7}"/>
    <dgm:cxn modelId="{2D2C413F-2F8C-420C-B230-FA27785809D9}" type="presOf" srcId="{7B5ADF3B-70F1-4D36-A827-7F38F906300E}" destId="{604278B3-424F-4D1B-9A26-7DF4AFB579DC}" srcOrd="0" destOrd="2" presId="urn:microsoft.com/office/officeart/2005/8/layout/vList2"/>
    <dgm:cxn modelId="{E5861F46-9926-43EC-84F7-12C5B9B85DB1}" srcId="{712DDB52-7FC1-4352-802E-A54A997244D5}" destId="{263994DC-ACE1-4686-AECB-CED959176737}" srcOrd="3" destOrd="0" parTransId="{2CD01892-42DC-430A-8612-151A37CD9A00}" sibTransId="{0702671F-9DE1-44BA-9957-6DBDBEA22AE3}"/>
    <dgm:cxn modelId="{A820F167-E728-46D7-A194-FD5073877D7D}" type="presOf" srcId="{9BB14897-E460-4B5B-A236-298BDBAD7114}" destId="{604278B3-424F-4D1B-9A26-7DF4AFB579DC}" srcOrd="0" destOrd="7" presId="urn:microsoft.com/office/officeart/2005/8/layout/vList2"/>
    <dgm:cxn modelId="{1428BB52-C050-4093-80ED-F30A2945EC98}" type="presOf" srcId="{2BE33901-F103-4F6C-BAF5-32A70B4E0B37}" destId="{604278B3-424F-4D1B-9A26-7DF4AFB579DC}" srcOrd="0" destOrd="1" presId="urn:microsoft.com/office/officeart/2005/8/layout/vList2"/>
    <dgm:cxn modelId="{BF492075-B7F6-46D0-B786-3C173BF72A76}" srcId="{712DDB52-7FC1-4352-802E-A54A997244D5}" destId="{A2A6F19A-5739-4A05-9104-67B44AC43946}" srcOrd="5" destOrd="0" parTransId="{0D070E1C-3FCC-4608-BE94-8629C6E0DCCE}" sibTransId="{C4F1E6C7-4E8C-4101-BF00-816F19271655}"/>
    <dgm:cxn modelId="{7B72F479-9E73-4D94-8EDB-64941E01EB10}" type="presOf" srcId="{CD704014-C4E9-4B8E-973C-18F717B46089}" destId="{B31F3579-0A8D-40DC-9FBB-DFAE60A2B9B8}" srcOrd="0" destOrd="0" presId="urn:microsoft.com/office/officeart/2005/8/layout/vList2"/>
    <dgm:cxn modelId="{A9A3EB8F-853C-4B13-B5CF-D737CB3F6C75}" type="presOf" srcId="{263994DC-ACE1-4686-AECB-CED959176737}" destId="{604278B3-424F-4D1B-9A26-7DF4AFB579DC}" srcOrd="0" destOrd="3" presId="urn:microsoft.com/office/officeart/2005/8/layout/vList2"/>
    <dgm:cxn modelId="{5D13BE9F-17F3-45EA-9103-B2887D697BEB}" type="presOf" srcId="{710432E1-48C3-4AB2-AEF8-40CE39D36BBD}" destId="{D66851AC-4CB1-49EC-9C56-F6841A010DB0}" srcOrd="0" destOrd="0" presId="urn:microsoft.com/office/officeart/2005/8/layout/vList2"/>
    <dgm:cxn modelId="{66CB77A5-5D1D-48BA-B21D-14591E9C76DD}" type="presOf" srcId="{B05D2E4C-C0F2-42D5-907E-9095002B1D30}" destId="{604278B3-424F-4D1B-9A26-7DF4AFB579DC}" srcOrd="0" destOrd="0" presId="urn:microsoft.com/office/officeart/2005/8/layout/vList2"/>
    <dgm:cxn modelId="{BFA088AA-1989-4813-83F4-B2358D422C3E}" srcId="{712DDB52-7FC1-4352-802E-A54A997244D5}" destId="{2BE33901-F103-4F6C-BAF5-32A70B4E0B37}" srcOrd="1" destOrd="0" parTransId="{6E1FEFC8-E909-4CF1-A1AE-7F175A083758}" sibTransId="{3A9D24E1-ACD7-4D57-B397-1142B18B45A6}"/>
    <dgm:cxn modelId="{B68CF8BA-0008-4E80-B52E-93B5A38D0B91}" srcId="{712DDB52-7FC1-4352-802E-A54A997244D5}" destId="{90591873-E391-46A2-8F4C-D46F79DC3A8E}" srcOrd="4" destOrd="0" parTransId="{B63CE498-5D5F-4D4F-B7CC-30917529E4E8}" sibTransId="{2BC75076-F908-4092-B057-B378497FDAEB}"/>
    <dgm:cxn modelId="{E9DCD9BC-587F-4F7E-81EE-2674E21A4D71}" type="presOf" srcId="{90591873-E391-46A2-8F4C-D46F79DC3A8E}" destId="{604278B3-424F-4D1B-9A26-7DF4AFB579DC}" srcOrd="0" destOrd="4" presId="urn:microsoft.com/office/officeart/2005/8/layout/vList2"/>
    <dgm:cxn modelId="{4D7E10CB-8642-4013-94ED-3E07A4439A85}" srcId="{CD704014-C4E9-4B8E-973C-18F717B46089}" destId="{710432E1-48C3-4AB2-AEF8-40CE39D36BBD}" srcOrd="0" destOrd="0" parTransId="{28CDCD0C-533E-441F-A67D-E4F35558AADB}" sibTransId="{0EEA702F-7BEC-4850-8CE5-FE00D8B2C991}"/>
    <dgm:cxn modelId="{8859F7CD-8B25-443D-A730-3C03BEEB81B4}" type="presOf" srcId="{9AD49F1D-3370-448A-A393-D0CA9F930113}" destId="{604278B3-424F-4D1B-9A26-7DF4AFB579DC}" srcOrd="0" destOrd="6" presId="urn:microsoft.com/office/officeart/2005/8/layout/vList2"/>
    <dgm:cxn modelId="{54AE16DA-A288-4AAA-89E8-15889A16E731}" type="presOf" srcId="{712DDB52-7FC1-4352-802E-A54A997244D5}" destId="{AA41F791-1255-4107-875B-47E718C20CA8}" srcOrd="0" destOrd="0" presId="urn:microsoft.com/office/officeart/2005/8/layout/vList2"/>
    <dgm:cxn modelId="{D0BAF4E9-4266-4474-8097-388A0A1B9377}" srcId="{CD704014-C4E9-4B8E-973C-18F717B46089}" destId="{712DDB52-7FC1-4352-802E-A54A997244D5}" srcOrd="1" destOrd="0" parTransId="{A9AB70EA-CFCE-4F30-82EB-CDF99651ED8B}" sibTransId="{DAA98C81-4B0C-4B6D-A18B-004A08189391}"/>
    <dgm:cxn modelId="{7E6DECEC-D620-43ED-90F9-1868F203BA28}" srcId="{712DDB52-7FC1-4352-802E-A54A997244D5}" destId="{9BB14897-E460-4B5B-A236-298BDBAD7114}" srcOrd="7" destOrd="0" parTransId="{34F4AF7A-53DB-471F-A46B-7318493154CC}" sibTransId="{00A46C69-26A2-420B-B32D-88F7EE029D23}"/>
    <dgm:cxn modelId="{2B75C1ED-12B1-4ECC-9464-A61AED1B45BE}" type="presOf" srcId="{A2A6F19A-5739-4A05-9104-67B44AC43946}" destId="{604278B3-424F-4D1B-9A26-7DF4AFB579DC}" srcOrd="0" destOrd="5" presId="urn:microsoft.com/office/officeart/2005/8/layout/vList2"/>
    <dgm:cxn modelId="{1EC71487-C07F-4CF0-8913-3F8CDA1E6F08}" type="presParOf" srcId="{B31F3579-0A8D-40DC-9FBB-DFAE60A2B9B8}" destId="{D66851AC-4CB1-49EC-9C56-F6841A010DB0}" srcOrd="0" destOrd="0" presId="urn:microsoft.com/office/officeart/2005/8/layout/vList2"/>
    <dgm:cxn modelId="{5E87357D-DB3E-444D-8241-256E280E19E7}" type="presParOf" srcId="{B31F3579-0A8D-40DC-9FBB-DFAE60A2B9B8}" destId="{F363D08D-A02F-4E32-81F6-2E576514E537}" srcOrd="1" destOrd="0" presId="urn:microsoft.com/office/officeart/2005/8/layout/vList2"/>
    <dgm:cxn modelId="{73E414F5-56D1-47BB-BCE6-2B7236FADEE6}" type="presParOf" srcId="{B31F3579-0A8D-40DC-9FBB-DFAE60A2B9B8}" destId="{AA41F791-1255-4107-875B-47E718C20CA8}" srcOrd="2" destOrd="0" presId="urn:microsoft.com/office/officeart/2005/8/layout/vList2"/>
    <dgm:cxn modelId="{3CA6D256-8688-4513-8CD2-17D95D2FC127}" type="presParOf" srcId="{B31F3579-0A8D-40DC-9FBB-DFAE60A2B9B8}" destId="{604278B3-424F-4D1B-9A26-7DF4AFB579D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F036A6-FAF8-45F9-BD25-F96B54EEDE8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1459943-E8D1-47B9-B227-706CBB86ADDA}">
      <dgm:prSet custT="1"/>
      <dgm:spPr>
        <a:solidFill>
          <a:schemeClr val="accent5"/>
        </a:solidFill>
      </dgm:spPr>
      <dgm:t>
        <a:bodyPr/>
        <a:lstStyle/>
        <a:p>
          <a:r>
            <a:rPr lang="en-US" sz="2400" b="1" kern="1200" dirty="0"/>
            <a:t>Outcome : </a:t>
          </a:r>
          <a:r>
            <a:rPr lang="en-US" sz="2400" kern="1200" dirty="0"/>
            <a:t>Robotic Systems Operations</a:t>
          </a:r>
        </a:p>
      </dgm:t>
    </dgm:pt>
    <dgm:pt modelId="{75E81BDD-9E3A-4287-9A96-08DE31544F7F}" type="parTrans" cxnId="{09BB31D6-C7F5-4EC5-993B-99EE257B259B}">
      <dgm:prSet/>
      <dgm:spPr/>
      <dgm:t>
        <a:bodyPr/>
        <a:lstStyle/>
        <a:p>
          <a:endParaRPr lang="en-US"/>
        </a:p>
      </dgm:t>
    </dgm:pt>
    <dgm:pt modelId="{D163A262-6957-4D68-8466-9D2C9FEC9D84}" type="sibTrans" cxnId="{09BB31D6-C7F5-4EC5-993B-99EE257B259B}">
      <dgm:prSet/>
      <dgm:spPr/>
      <dgm:t>
        <a:bodyPr/>
        <a:lstStyle/>
        <a:p>
          <a:endParaRPr lang="en-US"/>
        </a:p>
      </dgm:t>
    </dgm:pt>
    <dgm:pt modelId="{03457E75-EE8C-4224-8427-6694987B0F92}">
      <dgm:prSet/>
      <dgm:spPr>
        <a:solidFill>
          <a:schemeClr val="accent6">
            <a:lumMod val="75000"/>
          </a:schemeClr>
        </a:solidFill>
      </dgm:spPr>
      <dgm:t>
        <a:bodyPr/>
        <a:lstStyle/>
        <a:p>
          <a:r>
            <a:rPr lang="en-US" b="1"/>
            <a:t>Competencies: </a:t>
          </a:r>
          <a:endParaRPr lang="en-US"/>
        </a:p>
      </dgm:t>
    </dgm:pt>
    <dgm:pt modelId="{7888810A-020F-4841-8A6E-A7A75EC69412}" type="parTrans" cxnId="{AA840383-8FBF-4959-8DC1-C83387B8870F}">
      <dgm:prSet/>
      <dgm:spPr/>
      <dgm:t>
        <a:bodyPr/>
        <a:lstStyle/>
        <a:p>
          <a:endParaRPr lang="en-US"/>
        </a:p>
      </dgm:t>
    </dgm:pt>
    <dgm:pt modelId="{A4F829FC-C6A3-4DD1-8480-30EBDE0F6CC6}" type="sibTrans" cxnId="{AA840383-8FBF-4959-8DC1-C83387B8870F}">
      <dgm:prSet/>
      <dgm:spPr/>
      <dgm:t>
        <a:bodyPr/>
        <a:lstStyle/>
        <a:p>
          <a:endParaRPr lang="en-US"/>
        </a:p>
      </dgm:t>
    </dgm:pt>
    <dgm:pt modelId="{0E6C01AA-019C-408C-B8FF-527A9126B623}">
      <dgm:prSet/>
      <dgm:spPr/>
      <dgm:t>
        <a:bodyPr/>
        <a:lstStyle/>
        <a:p>
          <a:r>
            <a:rPr lang="en-US"/>
            <a:t>Concepts and terminology of  robots</a:t>
          </a:r>
        </a:p>
      </dgm:t>
    </dgm:pt>
    <dgm:pt modelId="{8D3F4F40-D9A8-4DEA-A773-DA57E094D06E}" type="parTrans" cxnId="{1D1B9427-3E32-44B6-9756-6A9D3351898E}">
      <dgm:prSet/>
      <dgm:spPr/>
      <dgm:t>
        <a:bodyPr/>
        <a:lstStyle/>
        <a:p>
          <a:endParaRPr lang="en-US"/>
        </a:p>
      </dgm:t>
    </dgm:pt>
    <dgm:pt modelId="{C27A53F1-9D07-40A1-ACA0-2D00E4BD75C0}" type="sibTrans" cxnId="{1D1B9427-3E32-44B6-9756-6A9D3351898E}">
      <dgm:prSet/>
      <dgm:spPr/>
      <dgm:t>
        <a:bodyPr/>
        <a:lstStyle/>
        <a:p>
          <a:endParaRPr lang="en-US"/>
        </a:p>
      </dgm:t>
    </dgm:pt>
    <dgm:pt modelId="{42F40779-13E0-43CF-B93B-1612EA4CC07D}">
      <dgm:prSet/>
      <dgm:spPr/>
      <dgm:t>
        <a:bodyPr/>
        <a:lstStyle/>
        <a:p>
          <a:r>
            <a:rPr lang="en-US"/>
            <a:t>Robot setup, adjustment </a:t>
          </a:r>
        </a:p>
      </dgm:t>
    </dgm:pt>
    <dgm:pt modelId="{17306279-791F-40E8-BD34-8C62FBE39C68}" type="parTrans" cxnId="{0187926B-F81C-4454-A567-43DF380F61D8}">
      <dgm:prSet/>
      <dgm:spPr/>
      <dgm:t>
        <a:bodyPr/>
        <a:lstStyle/>
        <a:p>
          <a:endParaRPr lang="en-US"/>
        </a:p>
      </dgm:t>
    </dgm:pt>
    <dgm:pt modelId="{77206781-29B5-4C27-BA28-34378F3256A0}" type="sibTrans" cxnId="{0187926B-F81C-4454-A567-43DF380F61D8}">
      <dgm:prSet/>
      <dgm:spPr/>
      <dgm:t>
        <a:bodyPr/>
        <a:lstStyle/>
        <a:p>
          <a:endParaRPr lang="en-US"/>
        </a:p>
      </dgm:t>
    </dgm:pt>
    <dgm:pt modelId="{512811B3-35E5-4E73-943C-FD9FB0459749}">
      <dgm:prSet/>
      <dgm:spPr/>
      <dgm:t>
        <a:bodyPr/>
        <a:lstStyle/>
        <a:p>
          <a:r>
            <a:rPr lang="en-US"/>
            <a:t>Robot operation and basic programming</a:t>
          </a:r>
        </a:p>
      </dgm:t>
    </dgm:pt>
    <dgm:pt modelId="{E5C053F3-3618-4B89-9927-03B208F03473}" type="parTrans" cxnId="{80D6FBEA-020C-412E-9B65-622F41ECE57D}">
      <dgm:prSet/>
      <dgm:spPr/>
      <dgm:t>
        <a:bodyPr/>
        <a:lstStyle/>
        <a:p>
          <a:endParaRPr lang="en-US"/>
        </a:p>
      </dgm:t>
    </dgm:pt>
    <dgm:pt modelId="{F53F36D3-DC17-4EAE-A451-812AD345B57F}" type="sibTrans" cxnId="{80D6FBEA-020C-412E-9B65-622F41ECE57D}">
      <dgm:prSet/>
      <dgm:spPr/>
      <dgm:t>
        <a:bodyPr/>
        <a:lstStyle/>
        <a:p>
          <a:endParaRPr lang="en-US"/>
        </a:p>
      </dgm:t>
    </dgm:pt>
    <dgm:pt modelId="{DA4482CC-92E3-418D-8A77-D90311F4FA7E}">
      <dgm:prSet/>
      <dgm:spPr/>
      <dgm:t>
        <a:bodyPr/>
        <a:lstStyle/>
        <a:p>
          <a:r>
            <a:rPr lang="en-US"/>
            <a:t>Fixtures/End of Arm Tooling types and selection</a:t>
          </a:r>
        </a:p>
      </dgm:t>
    </dgm:pt>
    <dgm:pt modelId="{219F9BC3-17C5-4813-A595-F048E7EDA213}" type="parTrans" cxnId="{9936982E-123A-4524-9351-65D258AD55EA}">
      <dgm:prSet/>
      <dgm:spPr/>
      <dgm:t>
        <a:bodyPr/>
        <a:lstStyle/>
        <a:p>
          <a:endParaRPr lang="en-US"/>
        </a:p>
      </dgm:t>
    </dgm:pt>
    <dgm:pt modelId="{48105D6F-FA7E-406C-AF2D-32867D61E602}" type="sibTrans" cxnId="{9936982E-123A-4524-9351-65D258AD55EA}">
      <dgm:prSet/>
      <dgm:spPr/>
      <dgm:t>
        <a:bodyPr/>
        <a:lstStyle/>
        <a:p>
          <a:endParaRPr lang="en-US"/>
        </a:p>
      </dgm:t>
    </dgm:pt>
    <dgm:pt modelId="{C470D08D-858F-441E-9E88-BF7CB0B07977}">
      <dgm:prSet/>
      <dgm:spPr/>
      <dgm:t>
        <a:bodyPr/>
        <a:lstStyle/>
        <a:p>
          <a:r>
            <a:rPr lang="en-US"/>
            <a:t>Robot-Ethernet network communications</a:t>
          </a:r>
        </a:p>
      </dgm:t>
    </dgm:pt>
    <dgm:pt modelId="{6335AEAF-AE5F-417E-8F10-7590FB8D1A4B}" type="parTrans" cxnId="{AC38591A-CD64-496F-956B-9D8092A1AD8B}">
      <dgm:prSet/>
      <dgm:spPr/>
      <dgm:t>
        <a:bodyPr/>
        <a:lstStyle/>
        <a:p>
          <a:endParaRPr lang="en-US"/>
        </a:p>
      </dgm:t>
    </dgm:pt>
    <dgm:pt modelId="{60D1170D-A01B-47C7-AFCA-A92D4E85B3FA}" type="sibTrans" cxnId="{AC38591A-CD64-496F-956B-9D8092A1AD8B}">
      <dgm:prSet/>
      <dgm:spPr/>
      <dgm:t>
        <a:bodyPr/>
        <a:lstStyle/>
        <a:p>
          <a:endParaRPr lang="en-US"/>
        </a:p>
      </dgm:t>
    </dgm:pt>
    <dgm:pt modelId="{12FF73BA-31DB-45EE-AEFA-8AB0ABB6295F}">
      <dgm:prSet/>
      <dgm:spPr/>
      <dgm:t>
        <a:bodyPr/>
        <a:lstStyle/>
        <a:p>
          <a:r>
            <a:rPr lang="en-US"/>
            <a:t>Robot I/O device and PLC system interfacing</a:t>
          </a:r>
        </a:p>
      </dgm:t>
    </dgm:pt>
    <dgm:pt modelId="{C2BFD6A7-7516-417C-A523-C7747739B7C1}" type="parTrans" cxnId="{75DC8381-76CF-4FA6-9061-73034FA63D9B}">
      <dgm:prSet/>
      <dgm:spPr/>
      <dgm:t>
        <a:bodyPr/>
        <a:lstStyle/>
        <a:p>
          <a:endParaRPr lang="en-US"/>
        </a:p>
      </dgm:t>
    </dgm:pt>
    <dgm:pt modelId="{6B878E81-E28F-4E26-AA7E-2B91DB0E68BE}" type="sibTrans" cxnId="{75DC8381-76CF-4FA6-9061-73034FA63D9B}">
      <dgm:prSet/>
      <dgm:spPr/>
      <dgm:t>
        <a:bodyPr/>
        <a:lstStyle/>
        <a:p>
          <a:endParaRPr lang="en-US"/>
        </a:p>
      </dgm:t>
    </dgm:pt>
    <dgm:pt modelId="{C83E736B-E7E7-44F5-99BF-92AA1D852453}">
      <dgm:prSet/>
      <dgm:spPr/>
      <dgm:t>
        <a:bodyPr/>
        <a:lstStyle/>
        <a:p>
          <a:r>
            <a:rPr lang="en-US"/>
            <a:t>Robot monitoring and cycle time optimization</a:t>
          </a:r>
        </a:p>
      </dgm:t>
    </dgm:pt>
    <dgm:pt modelId="{1031FD59-897F-44DC-8287-0EE70AAC37A0}" type="parTrans" cxnId="{C78D6CA4-834B-434A-967D-6A595BDD141B}">
      <dgm:prSet/>
      <dgm:spPr/>
      <dgm:t>
        <a:bodyPr/>
        <a:lstStyle/>
        <a:p>
          <a:endParaRPr lang="en-US"/>
        </a:p>
      </dgm:t>
    </dgm:pt>
    <dgm:pt modelId="{A3F3C923-64D1-40DF-A0B7-89EC8FA4FB41}" type="sibTrans" cxnId="{C78D6CA4-834B-434A-967D-6A595BDD141B}">
      <dgm:prSet/>
      <dgm:spPr/>
      <dgm:t>
        <a:bodyPr/>
        <a:lstStyle/>
        <a:p>
          <a:endParaRPr lang="en-US"/>
        </a:p>
      </dgm:t>
    </dgm:pt>
    <dgm:pt modelId="{D1B33317-38EB-4FD6-89B2-396911000CB9}">
      <dgm:prSet/>
      <dgm:spPr/>
      <dgm:t>
        <a:bodyPr/>
        <a:lstStyle/>
        <a:p>
          <a:r>
            <a:rPr lang="en-US"/>
            <a:t>Robot smart manufacturing concepts</a:t>
          </a:r>
        </a:p>
      </dgm:t>
    </dgm:pt>
    <dgm:pt modelId="{23650FE9-1A4B-4385-B3C3-4726C4824A52}" type="parTrans" cxnId="{A0BCC17E-A102-409F-9B1A-9F538CEEA6D8}">
      <dgm:prSet/>
      <dgm:spPr/>
      <dgm:t>
        <a:bodyPr/>
        <a:lstStyle/>
        <a:p>
          <a:endParaRPr lang="en-US"/>
        </a:p>
      </dgm:t>
    </dgm:pt>
    <dgm:pt modelId="{46331232-105E-482B-AD8B-29417737FAF6}" type="sibTrans" cxnId="{A0BCC17E-A102-409F-9B1A-9F538CEEA6D8}">
      <dgm:prSet/>
      <dgm:spPr/>
      <dgm:t>
        <a:bodyPr/>
        <a:lstStyle/>
        <a:p>
          <a:endParaRPr lang="en-US"/>
        </a:p>
      </dgm:t>
    </dgm:pt>
    <dgm:pt modelId="{3B5ABBFF-C314-4733-8B1A-79DD2D0382C4}" type="pres">
      <dgm:prSet presAssocID="{9AF036A6-FAF8-45F9-BD25-F96B54EEDE85}" presName="linear" presStyleCnt="0">
        <dgm:presLayoutVars>
          <dgm:animLvl val="lvl"/>
          <dgm:resizeHandles val="exact"/>
        </dgm:presLayoutVars>
      </dgm:prSet>
      <dgm:spPr/>
    </dgm:pt>
    <dgm:pt modelId="{76A697D5-FF60-4C28-ABAC-2F1EE8ADCB46}" type="pres">
      <dgm:prSet presAssocID="{91459943-E8D1-47B9-B227-706CBB86ADDA}" presName="parentText" presStyleLbl="node1" presStyleIdx="0" presStyleCnt="2">
        <dgm:presLayoutVars>
          <dgm:chMax val="0"/>
          <dgm:bulletEnabled val="1"/>
        </dgm:presLayoutVars>
      </dgm:prSet>
      <dgm:spPr/>
    </dgm:pt>
    <dgm:pt modelId="{467A96A7-36BE-4C27-A4AB-833E2CC3F522}" type="pres">
      <dgm:prSet presAssocID="{D163A262-6957-4D68-8466-9D2C9FEC9D84}" presName="spacer" presStyleCnt="0"/>
      <dgm:spPr/>
    </dgm:pt>
    <dgm:pt modelId="{A21D2080-892E-4FD1-8F36-FD58E7BAA00A}" type="pres">
      <dgm:prSet presAssocID="{03457E75-EE8C-4224-8427-6694987B0F92}" presName="parentText" presStyleLbl="node1" presStyleIdx="1" presStyleCnt="2">
        <dgm:presLayoutVars>
          <dgm:chMax val="0"/>
          <dgm:bulletEnabled val="1"/>
        </dgm:presLayoutVars>
      </dgm:prSet>
      <dgm:spPr/>
    </dgm:pt>
    <dgm:pt modelId="{3518CD74-E1D2-439D-A0D5-76A2395EED8A}" type="pres">
      <dgm:prSet presAssocID="{03457E75-EE8C-4224-8427-6694987B0F92}" presName="childText" presStyleLbl="revTx" presStyleIdx="0" presStyleCnt="1">
        <dgm:presLayoutVars>
          <dgm:bulletEnabled val="1"/>
        </dgm:presLayoutVars>
      </dgm:prSet>
      <dgm:spPr/>
    </dgm:pt>
  </dgm:ptLst>
  <dgm:cxnLst>
    <dgm:cxn modelId="{B78FE50D-3B64-462B-A5F7-E68DE26CD4CA}" type="presOf" srcId="{0E6C01AA-019C-408C-B8FF-527A9126B623}" destId="{3518CD74-E1D2-439D-A0D5-76A2395EED8A}" srcOrd="0" destOrd="0" presId="urn:microsoft.com/office/officeart/2005/8/layout/vList2"/>
    <dgm:cxn modelId="{AC38591A-CD64-496F-956B-9D8092A1AD8B}" srcId="{03457E75-EE8C-4224-8427-6694987B0F92}" destId="{C470D08D-858F-441E-9E88-BF7CB0B07977}" srcOrd="4" destOrd="0" parTransId="{6335AEAF-AE5F-417E-8F10-7590FB8D1A4B}" sibTransId="{60D1170D-A01B-47C7-AFCA-A92D4E85B3FA}"/>
    <dgm:cxn modelId="{1D1B9427-3E32-44B6-9756-6A9D3351898E}" srcId="{03457E75-EE8C-4224-8427-6694987B0F92}" destId="{0E6C01AA-019C-408C-B8FF-527A9126B623}" srcOrd="0" destOrd="0" parTransId="{8D3F4F40-D9A8-4DEA-A773-DA57E094D06E}" sibTransId="{C27A53F1-9D07-40A1-ACA0-2D00E4BD75C0}"/>
    <dgm:cxn modelId="{9936982E-123A-4524-9351-65D258AD55EA}" srcId="{03457E75-EE8C-4224-8427-6694987B0F92}" destId="{DA4482CC-92E3-418D-8A77-D90311F4FA7E}" srcOrd="3" destOrd="0" parTransId="{219F9BC3-17C5-4813-A595-F048E7EDA213}" sibTransId="{48105D6F-FA7E-406C-AF2D-32867D61E602}"/>
    <dgm:cxn modelId="{CCD5E745-0801-459A-89EF-331BD4621225}" type="presOf" srcId="{9AF036A6-FAF8-45F9-BD25-F96B54EEDE85}" destId="{3B5ABBFF-C314-4733-8B1A-79DD2D0382C4}" srcOrd="0" destOrd="0" presId="urn:microsoft.com/office/officeart/2005/8/layout/vList2"/>
    <dgm:cxn modelId="{0187926B-F81C-4454-A567-43DF380F61D8}" srcId="{03457E75-EE8C-4224-8427-6694987B0F92}" destId="{42F40779-13E0-43CF-B93B-1612EA4CC07D}" srcOrd="1" destOrd="0" parTransId="{17306279-791F-40E8-BD34-8C62FBE39C68}" sibTransId="{77206781-29B5-4C27-BA28-34378F3256A0}"/>
    <dgm:cxn modelId="{20488478-17B4-4E18-900F-E8EAF7E823BF}" type="presOf" srcId="{512811B3-35E5-4E73-943C-FD9FB0459749}" destId="{3518CD74-E1D2-439D-A0D5-76A2395EED8A}" srcOrd="0" destOrd="2" presId="urn:microsoft.com/office/officeart/2005/8/layout/vList2"/>
    <dgm:cxn modelId="{A0BCC17E-A102-409F-9B1A-9F538CEEA6D8}" srcId="{03457E75-EE8C-4224-8427-6694987B0F92}" destId="{D1B33317-38EB-4FD6-89B2-396911000CB9}" srcOrd="7" destOrd="0" parTransId="{23650FE9-1A4B-4385-B3C3-4726C4824A52}" sibTransId="{46331232-105E-482B-AD8B-29417737FAF6}"/>
    <dgm:cxn modelId="{75DC8381-76CF-4FA6-9061-73034FA63D9B}" srcId="{03457E75-EE8C-4224-8427-6694987B0F92}" destId="{12FF73BA-31DB-45EE-AEFA-8AB0ABB6295F}" srcOrd="5" destOrd="0" parTransId="{C2BFD6A7-7516-417C-A523-C7747739B7C1}" sibTransId="{6B878E81-E28F-4E26-AA7E-2B91DB0E68BE}"/>
    <dgm:cxn modelId="{AA840383-8FBF-4959-8DC1-C83387B8870F}" srcId="{9AF036A6-FAF8-45F9-BD25-F96B54EEDE85}" destId="{03457E75-EE8C-4224-8427-6694987B0F92}" srcOrd="1" destOrd="0" parTransId="{7888810A-020F-4841-8A6E-A7A75EC69412}" sibTransId="{A4F829FC-C6A3-4DD1-8480-30EBDE0F6CC6}"/>
    <dgm:cxn modelId="{E39D3198-1C3C-4F06-8736-14A958F35CFD}" type="presOf" srcId="{12FF73BA-31DB-45EE-AEFA-8AB0ABB6295F}" destId="{3518CD74-E1D2-439D-A0D5-76A2395EED8A}" srcOrd="0" destOrd="5" presId="urn:microsoft.com/office/officeart/2005/8/layout/vList2"/>
    <dgm:cxn modelId="{040084A3-BEBE-4173-8ACA-72DBD81C7CE7}" type="presOf" srcId="{42F40779-13E0-43CF-B93B-1612EA4CC07D}" destId="{3518CD74-E1D2-439D-A0D5-76A2395EED8A}" srcOrd="0" destOrd="1" presId="urn:microsoft.com/office/officeart/2005/8/layout/vList2"/>
    <dgm:cxn modelId="{C78D6CA4-834B-434A-967D-6A595BDD141B}" srcId="{03457E75-EE8C-4224-8427-6694987B0F92}" destId="{C83E736B-E7E7-44F5-99BF-92AA1D852453}" srcOrd="6" destOrd="0" parTransId="{1031FD59-897F-44DC-8287-0EE70AAC37A0}" sibTransId="{A3F3C923-64D1-40DF-A0B7-89EC8FA4FB41}"/>
    <dgm:cxn modelId="{20E8AEB0-7897-4993-BD3C-C61704D7F39A}" type="presOf" srcId="{91459943-E8D1-47B9-B227-706CBB86ADDA}" destId="{76A697D5-FF60-4C28-ABAC-2F1EE8ADCB46}" srcOrd="0" destOrd="0" presId="urn:microsoft.com/office/officeart/2005/8/layout/vList2"/>
    <dgm:cxn modelId="{1E1F1CB8-7C8F-4964-A8E4-FF2D79B5EA19}" type="presOf" srcId="{D1B33317-38EB-4FD6-89B2-396911000CB9}" destId="{3518CD74-E1D2-439D-A0D5-76A2395EED8A}" srcOrd="0" destOrd="7" presId="urn:microsoft.com/office/officeart/2005/8/layout/vList2"/>
    <dgm:cxn modelId="{810CB7C3-B286-4F2B-9DF7-D7A282720A56}" type="presOf" srcId="{03457E75-EE8C-4224-8427-6694987B0F92}" destId="{A21D2080-892E-4FD1-8F36-FD58E7BAA00A}" srcOrd="0" destOrd="0" presId="urn:microsoft.com/office/officeart/2005/8/layout/vList2"/>
    <dgm:cxn modelId="{77B8C4CD-2635-4114-99B6-E9FA7F415D7B}" type="presOf" srcId="{C470D08D-858F-441E-9E88-BF7CB0B07977}" destId="{3518CD74-E1D2-439D-A0D5-76A2395EED8A}" srcOrd="0" destOrd="4" presId="urn:microsoft.com/office/officeart/2005/8/layout/vList2"/>
    <dgm:cxn modelId="{09BB31D6-C7F5-4EC5-993B-99EE257B259B}" srcId="{9AF036A6-FAF8-45F9-BD25-F96B54EEDE85}" destId="{91459943-E8D1-47B9-B227-706CBB86ADDA}" srcOrd="0" destOrd="0" parTransId="{75E81BDD-9E3A-4287-9A96-08DE31544F7F}" sibTransId="{D163A262-6957-4D68-8466-9D2C9FEC9D84}"/>
    <dgm:cxn modelId="{88C7F1E0-F523-4891-B65F-C622FD2CBA96}" type="presOf" srcId="{DA4482CC-92E3-418D-8A77-D90311F4FA7E}" destId="{3518CD74-E1D2-439D-A0D5-76A2395EED8A}" srcOrd="0" destOrd="3" presId="urn:microsoft.com/office/officeart/2005/8/layout/vList2"/>
    <dgm:cxn modelId="{80D6FBEA-020C-412E-9B65-622F41ECE57D}" srcId="{03457E75-EE8C-4224-8427-6694987B0F92}" destId="{512811B3-35E5-4E73-943C-FD9FB0459749}" srcOrd="2" destOrd="0" parTransId="{E5C053F3-3618-4B89-9927-03B208F03473}" sibTransId="{F53F36D3-DC17-4EAE-A451-812AD345B57F}"/>
    <dgm:cxn modelId="{98B692EF-B836-4EE4-AB32-E444D890CC60}" type="presOf" srcId="{C83E736B-E7E7-44F5-99BF-92AA1D852453}" destId="{3518CD74-E1D2-439D-A0D5-76A2395EED8A}" srcOrd="0" destOrd="6" presId="urn:microsoft.com/office/officeart/2005/8/layout/vList2"/>
    <dgm:cxn modelId="{4D0A8DA3-5E3E-4515-A013-09B7EFC8294F}" type="presParOf" srcId="{3B5ABBFF-C314-4733-8B1A-79DD2D0382C4}" destId="{76A697D5-FF60-4C28-ABAC-2F1EE8ADCB46}" srcOrd="0" destOrd="0" presId="urn:microsoft.com/office/officeart/2005/8/layout/vList2"/>
    <dgm:cxn modelId="{65D77ACC-5F05-46C7-BCF9-25C88FE2489A}" type="presParOf" srcId="{3B5ABBFF-C314-4733-8B1A-79DD2D0382C4}" destId="{467A96A7-36BE-4C27-A4AB-833E2CC3F522}" srcOrd="1" destOrd="0" presId="urn:microsoft.com/office/officeart/2005/8/layout/vList2"/>
    <dgm:cxn modelId="{38528A07-86FC-4ED5-ABDA-BFF93BD8AE0A}" type="presParOf" srcId="{3B5ABBFF-C314-4733-8B1A-79DD2D0382C4}" destId="{A21D2080-892E-4FD1-8F36-FD58E7BAA00A}" srcOrd="2" destOrd="0" presId="urn:microsoft.com/office/officeart/2005/8/layout/vList2"/>
    <dgm:cxn modelId="{9CEAFF14-7F90-471B-8111-EA4563350E6B}" type="presParOf" srcId="{3B5ABBFF-C314-4733-8B1A-79DD2D0382C4}" destId="{3518CD74-E1D2-439D-A0D5-76A2395EED8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61DC48-E065-437C-869A-DB53158248B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624FF35-2AFC-4032-A16E-8201CE3A2DC6}">
      <dgm:prSet/>
      <dgm:spPr/>
      <dgm:t>
        <a:bodyPr/>
        <a:lstStyle/>
        <a:p>
          <a:r>
            <a:rPr lang="en-US" b="1"/>
            <a:t>Outcome : </a:t>
          </a:r>
          <a:r>
            <a:rPr lang="en-US"/>
            <a:t>Data Analytics and Networking</a:t>
          </a:r>
        </a:p>
      </dgm:t>
    </dgm:pt>
    <dgm:pt modelId="{91215D6C-4F2B-43C3-B786-50500DA5AB00}" type="parTrans" cxnId="{196B4D4A-C43F-488C-A0A6-19D79F18D371}">
      <dgm:prSet/>
      <dgm:spPr/>
      <dgm:t>
        <a:bodyPr/>
        <a:lstStyle/>
        <a:p>
          <a:endParaRPr lang="en-US"/>
        </a:p>
      </dgm:t>
    </dgm:pt>
    <dgm:pt modelId="{304A04B8-14DB-4AB5-AFAE-CFC349545BF8}" type="sibTrans" cxnId="{196B4D4A-C43F-488C-A0A6-19D79F18D371}">
      <dgm:prSet/>
      <dgm:spPr/>
      <dgm:t>
        <a:bodyPr/>
        <a:lstStyle/>
        <a:p>
          <a:endParaRPr lang="en-US"/>
        </a:p>
      </dgm:t>
    </dgm:pt>
    <dgm:pt modelId="{5E31DCC8-7CAC-426E-A5B3-8DC815D341B1}">
      <dgm:prSet/>
      <dgm:spPr/>
      <dgm:t>
        <a:bodyPr/>
        <a:lstStyle/>
        <a:p>
          <a:r>
            <a:rPr lang="en-US" b="1"/>
            <a:t>Competencies: </a:t>
          </a:r>
          <a:endParaRPr lang="en-US"/>
        </a:p>
      </dgm:t>
    </dgm:pt>
    <dgm:pt modelId="{5F8DD0BB-DCE2-4A62-A8B0-B0898D2C70CB}" type="parTrans" cxnId="{7DBA31C5-846F-4902-8EAE-BF37F3AE1A22}">
      <dgm:prSet/>
      <dgm:spPr/>
      <dgm:t>
        <a:bodyPr/>
        <a:lstStyle/>
        <a:p>
          <a:endParaRPr lang="en-US"/>
        </a:p>
      </dgm:t>
    </dgm:pt>
    <dgm:pt modelId="{0F612321-2F02-4A07-94AC-B5DA7B722752}" type="sibTrans" cxnId="{7DBA31C5-846F-4902-8EAE-BF37F3AE1A22}">
      <dgm:prSet/>
      <dgm:spPr/>
      <dgm:t>
        <a:bodyPr/>
        <a:lstStyle/>
        <a:p>
          <a:endParaRPr lang="en-US"/>
        </a:p>
      </dgm:t>
    </dgm:pt>
    <dgm:pt modelId="{A891CC4B-AE63-4A29-A659-20725CE49038}">
      <dgm:prSet/>
      <dgm:spPr/>
      <dgm:t>
        <a:bodyPr/>
        <a:lstStyle/>
        <a:p>
          <a:r>
            <a:rPr lang="en-US"/>
            <a:t>Concepts of Industrial Internet of Things (IIoT)</a:t>
          </a:r>
        </a:p>
      </dgm:t>
    </dgm:pt>
    <dgm:pt modelId="{B931B494-5E96-4502-B63B-A3D22CF60F59}" type="parTrans" cxnId="{FD135882-E5F3-4FD7-BDC7-6240B0B27F01}">
      <dgm:prSet/>
      <dgm:spPr/>
      <dgm:t>
        <a:bodyPr/>
        <a:lstStyle/>
        <a:p>
          <a:endParaRPr lang="en-US"/>
        </a:p>
      </dgm:t>
    </dgm:pt>
    <dgm:pt modelId="{8E84FC6E-1CE4-433C-A213-85F1CF0589F2}" type="sibTrans" cxnId="{FD135882-E5F3-4FD7-BDC7-6240B0B27F01}">
      <dgm:prSet/>
      <dgm:spPr/>
      <dgm:t>
        <a:bodyPr/>
        <a:lstStyle/>
        <a:p>
          <a:endParaRPr lang="en-US"/>
        </a:p>
      </dgm:t>
    </dgm:pt>
    <dgm:pt modelId="{47E23EE6-1D3D-4BD5-9FAE-C571F022D4C6}">
      <dgm:prSet/>
      <dgm:spPr/>
      <dgm:t>
        <a:bodyPr/>
        <a:lstStyle/>
        <a:p>
          <a:r>
            <a:rPr lang="en-US"/>
            <a:t>PLC Ethernet Messaging Communications</a:t>
          </a:r>
        </a:p>
      </dgm:t>
    </dgm:pt>
    <dgm:pt modelId="{39F5790C-3183-417F-A64B-D367B4D93335}" type="parTrans" cxnId="{584A9223-3871-4427-BEFA-0C1525B9C8A7}">
      <dgm:prSet/>
      <dgm:spPr/>
      <dgm:t>
        <a:bodyPr/>
        <a:lstStyle/>
        <a:p>
          <a:endParaRPr lang="en-US"/>
        </a:p>
      </dgm:t>
    </dgm:pt>
    <dgm:pt modelId="{936A7BD4-AAB1-4B4A-B031-97A176D84DA9}" type="sibTrans" cxnId="{584A9223-3871-4427-BEFA-0C1525B9C8A7}">
      <dgm:prSet/>
      <dgm:spPr/>
      <dgm:t>
        <a:bodyPr/>
        <a:lstStyle/>
        <a:p>
          <a:endParaRPr lang="en-US"/>
        </a:p>
      </dgm:t>
    </dgm:pt>
    <dgm:pt modelId="{03D793B7-A303-4F14-B44E-5F768D3F2619}">
      <dgm:prSet/>
      <dgm:spPr/>
      <dgm:t>
        <a:bodyPr/>
        <a:lstStyle/>
        <a:p>
          <a:r>
            <a:rPr lang="en-US"/>
            <a:t>Barcode and RFID programming and operation</a:t>
          </a:r>
        </a:p>
      </dgm:t>
    </dgm:pt>
    <dgm:pt modelId="{0AE17EE5-5FAE-492B-940C-1EC3218A12AB}" type="parTrans" cxnId="{2AF2EC9A-CF11-4ADE-B613-2A9BF0FCD023}">
      <dgm:prSet/>
      <dgm:spPr/>
      <dgm:t>
        <a:bodyPr/>
        <a:lstStyle/>
        <a:p>
          <a:endParaRPr lang="en-US"/>
        </a:p>
      </dgm:t>
    </dgm:pt>
    <dgm:pt modelId="{C5E20E63-77C6-4436-8F5C-2353C07C5D47}" type="sibTrans" cxnId="{2AF2EC9A-CF11-4ADE-B613-2A9BF0FCD023}">
      <dgm:prSet/>
      <dgm:spPr/>
      <dgm:t>
        <a:bodyPr/>
        <a:lstStyle/>
        <a:p>
          <a:endParaRPr lang="en-US"/>
        </a:p>
      </dgm:t>
    </dgm:pt>
    <dgm:pt modelId="{DE2D493B-44A8-4A5D-86A5-4762F60E5E38}">
      <dgm:prSet/>
      <dgm:spPr/>
      <dgm:t>
        <a:bodyPr/>
        <a:lstStyle/>
        <a:p>
          <a:r>
            <a:rPr lang="en-US"/>
            <a:t>Smart Sensor programming and operation</a:t>
          </a:r>
        </a:p>
      </dgm:t>
    </dgm:pt>
    <dgm:pt modelId="{E5DFCD3A-8935-48D2-BAF9-872B4113BC86}" type="parTrans" cxnId="{912D4DA6-3CA2-4EBF-8077-EAC6E247FE96}">
      <dgm:prSet/>
      <dgm:spPr/>
      <dgm:t>
        <a:bodyPr/>
        <a:lstStyle/>
        <a:p>
          <a:endParaRPr lang="en-US"/>
        </a:p>
      </dgm:t>
    </dgm:pt>
    <dgm:pt modelId="{6A2F5D1A-2D9E-4EB0-9D46-5714438780CC}" type="sibTrans" cxnId="{912D4DA6-3CA2-4EBF-8077-EAC6E247FE96}">
      <dgm:prSet/>
      <dgm:spPr/>
      <dgm:t>
        <a:bodyPr/>
        <a:lstStyle/>
        <a:p>
          <a:endParaRPr lang="en-US"/>
        </a:p>
      </dgm:t>
    </dgm:pt>
    <dgm:pt modelId="{2EFDE8A1-7C19-4C3C-8DEA-7CD69724332D}">
      <dgm:prSet/>
      <dgm:spPr/>
      <dgm:t>
        <a:bodyPr/>
        <a:lstStyle/>
        <a:p>
          <a:r>
            <a:rPr lang="en-US"/>
            <a:t>Managed Ethernet Switch configuration and operation</a:t>
          </a:r>
        </a:p>
      </dgm:t>
    </dgm:pt>
    <dgm:pt modelId="{C6F7D8D9-4F1B-498A-AA2D-9A41946994B3}" type="parTrans" cxnId="{801E3BD3-5D5D-40E9-94B1-4B4B00829517}">
      <dgm:prSet/>
      <dgm:spPr/>
      <dgm:t>
        <a:bodyPr/>
        <a:lstStyle/>
        <a:p>
          <a:endParaRPr lang="en-US"/>
        </a:p>
      </dgm:t>
    </dgm:pt>
    <dgm:pt modelId="{21CB21D4-D22D-4022-8748-6986CDC922D5}" type="sibTrans" cxnId="{801E3BD3-5D5D-40E9-94B1-4B4B00829517}">
      <dgm:prSet/>
      <dgm:spPr/>
      <dgm:t>
        <a:bodyPr/>
        <a:lstStyle/>
        <a:p>
          <a:endParaRPr lang="en-US"/>
        </a:p>
      </dgm:t>
    </dgm:pt>
    <dgm:pt modelId="{230BE8F7-0D6A-4072-B855-717CAC5653E4}">
      <dgm:prSet/>
      <dgm:spPr/>
      <dgm:t>
        <a:bodyPr/>
        <a:lstStyle/>
        <a:p>
          <a:r>
            <a:rPr lang="en-US"/>
            <a:t>Variable frequency drive programming</a:t>
          </a:r>
        </a:p>
      </dgm:t>
    </dgm:pt>
    <dgm:pt modelId="{5CDCCBA5-27C2-42A4-947D-BD560A7F85DF}" type="parTrans" cxnId="{59A18C01-5127-4A04-AFE4-233CC9BA9292}">
      <dgm:prSet/>
      <dgm:spPr/>
      <dgm:t>
        <a:bodyPr/>
        <a:lstStyle/>
        <a:p>
          <a:endParaRPr lang="en-US"/>
        </a:p>
      </dgm:t>
    </dgm:pt>
    <dgm:pt modelId="{621C9201-E179-4D71-816E-9C54854FBEC9}" type="sibTrans" cxnId="{59A18C01-5127-4A04-AFE4-233CC9BA9292}">
      <dgm:prSet/>
      <dgm:spPr/>
      <dgm:t>
        <a:bodyPr/>
        <a:lstStyle/>
        <a:p>
          <a:endParaRPr lang="en-US"/>
        </a:p>
      </dgm:t>
    </dgm:pt>
    <dgm:pt modelId="{4EA2932F-F98B-42CD-B3A7-BD79D590C114}">
      <dgm:prSet/>
      <dgm:spPr/>
      <dgm:t>
        <a:bodyPr/>
        <a:lstStyle/>
        <a:p>
          <a:r>
            <a:rPr lang="en-US"/>
            <a:t>SQL Database Systems</a:t>
          </a:r>
        </a:p>
      </dgm:t>
    </dgm:pt>
    <dgm:pt modelId="{62F841A4-9BEB-4148-B2B7-4DC51A58F0CC}" type="parTrans" cxnId="{B6B55580-783C-4346-99AF-3A1E9BEC2786}">
      <dgm:prSet/>
      <dgm:spPr/>
      <dgm:t>
        <a:bodyPr/>
        <a:lstStyle/>
        <a:p>
          <a:endParaRPr lang="en-US"/>
        </a:p>
      </dgm:t>
    </dgm:pt>
    <dgm:pt modelId="{F906955F-E40F-40BB-8E7D-400069FBC838}" type="sibTrans" cxnId="{B6B55580-783C-4346-99AF-3A1E9BEC2786}">
      <dgm:prSet/>
      <dgm:spPr/>
      <dgm:t>
        <a:bodyPr/>
        <a:lstStyle/>
        <a:p>
          <a:endParaRPr lang="en-US"/>
        </a:p>
      </dgm:t>
    </dgm:pt>
    <dgm:pt modelId="{FBB5CBF4-28BD-4111-BD18-EFDAB1114780}">
      <dgm:prSet/>
      <dgm:spPr/>
      <dgm:t>
        <a:bodyPr/>
        <a:lstStyle/>
        <a:p>
          <a:r>
            <a:rPr lang="en-US"/>
            <a:t>Data Analytics and Manufacturing Execution Systems (MES)</a:t>
          </a:r>
        </a:p>
      </dgm:t>
    </dgm:pt>
    <dgm:pt modelId="{023EEECE-2FDC-4DCF-9B16-C6196E8200A7}" type="parTrans" cxnId="{DB56462C-089D-4616-8436-85B7DC40A3A0}">
      <dgm:prSet/>
      <dgm:spPr/>
      <dgm:t>
        <a:bodyPr/>
        <a:lstStyle/>
        <a:p>
          <a:endParaRPr lang="en-US"/>
        </a:p>
      </dgm:t>
    </dgm:pt>
    <dgm:pt modelId="{8A522040-7185-42FF-91CF-235FE88C3BAA}" type="sibTrans" cxnId="{DB56462C-089D-4616-8436-85B7DC40A3A0}">
      <dgm:prSet/>
      <dgm:spPr/>
      <dgm:t>
        <a:bodyPr/>
        <a:lstStyle/>
        <a:p>
          <a:endParaRPr lang="en-US"/>
        </a:p>
      </dgm:t>
    </dgm:pt>
    <dgm:pt modelId="{6F85869B-7B33-4BE6-A035-3FBE3B2A32D9}">
      <dgm:prSet/>
      <dgm:spPr/>
      <dgm:t>
        <a:bodyPr/>
        <a:lstStyle/>
        <a:p>
          <a:r>
            <a:rPr lang="en-US"/>
            <a:t>Lean Manufacturing and System Optimization</a:t>
          </a:r>
        </a:p>
      </dgm:t>
    </dgm:pt>
    <dgm:pt modelId="{35942AC7-26EB-48C4-B214-744CBC7DA7EE}" type="parTrans" cxnId="{A1DD6964-0F6D-46DC-967A-A111686BC87F}">
      <dgm:prSet/>
      <dgm:spPr/>
      <dgm:t>
        <a:bodyPr/>
        <a:lstStyle/>
        <a:p>
          <a:endParaRPr lang="en-US"/>
        </a:p>
      </dgm:t>
    </dgm:pt>
    <dgm:pt modelId="{30E47552-16A3-4F36-A191-72B4E752FB89}" type="sibTrans" cxnId="{A1DD6964-0F6D-46DC-967A-A111686BC87F}">
      <dgm:prSet/>
      <dgm:spPr/>
      <dgm:t>
        <a:bodyPr/>
        <a:lstStyle/>
        <a:p>
          <a:endParaRPr lang="en-US"/>
        </a:p>
      </dgm:t>
    </dgm:pt>
    <dgm:pt modelId="{7795D962-799E-48BA-84F5-5BFF154DA444}" type="pres">
      <dgm:prSet presAssocID="{FF61DC48-E065-437C-869A-DB53158248B3}" presName="linear" presStyleCnt="0">
        <dgm:presLayoutVars>
          <dgm:animLvl val="lvl"/>
          <dgm:resizeHandles val="exact"/>
        </dgm:presLayoutVars>
      </dgm:prSet>
      <dgm:spPr/>
    </dgm:pt>
    <dgm:pt modelId="{EA0D269C-C678-44A1-AF1F-074AA22CB694}" type="pres">
      <dgm:prSet presAssocID="{6624FF35-2AFC-4032-A16E-8201CE3A2DC6}" presName="parentText" presStyleLbl="node1" presStyleIdx="0" presStyleCnt="2">
        <dgm:presLayoutVars>
          <dgm:chMax val="0"/>
          <dgm:bulletEnabled val="1"/>
        </dgm:presLayoutVars>
      </dgm:prSet>
      <dgm:spPr/>
    </dgm:pt>
    <dgm:pt modelId="{62740EA7-B528-4873-BF78-3943D942A7EB}" type="pres">
      <dgm:prSet presAssocID="{304A04B8-14DB-4AB5-AFAE-CFC349545BF8}" presName="spacer" presStyleCnt="0"/>
      <dgm:spPr/>
    </dgm:pt>
    <dgm:pt modelId="{AEEF88AE-23E8-4EAC-8F61-52D371D5EC63}" type="pres">
      <dgm:prSet presAssocID="{5E31DCC8-7CAC-426E-A5B3-8DC815D341B1}" presName="parentText" presStyleLbl="node1" presStyleIdx="1" presStyleCnt="2">
        <dgm:presLayoutVars>
          <dgm:chMax val="0"/>
          <dgm:bulletEnabled val="1"/>
        </dgm:presLayoutVars>
      </dgm:prSet>
      <dgm:spPr/>
    </dgm:pt>
    <dgm:pt modelId="{CEE25210-327A-4D0A-8C86-C192EA1FC8C0}" type="pres">
      <dgm:prSet presAssocID="{5E31DCC8-7CAC-426E-A5B3-8DC815D341B1}" presName="childText" presStyleLbl="revTx" presStyleIdx="0" presStyleCnt="1">
        <dgm:presLayoutVars>
          <dgm:bulletEnabled val="1"/>
        </dgm:presLayoutVars>
      </dgm:prSet>
      <dgm:spPr/>
    </dgm:pt>
  </dgm:ptLst>
  <dgm:cxnLst>
    <dgm:cxn modelId="{59A18C01-5127-4A04-AFE4-233CC9BA9292}" srcId="{5E31DCC8-7CAC-426E-A5B3-8DC815D341B1}" destId="{230BE8F7-0D6A-4072-B855-717CAC5653E4}" srcOrd="5" destOrd="0" parTransId="{5CDCCBA5-27C2-42A4-947D-BD560A7F85DF}" sibTransId="{621C9201-E179-4D71-816E-9C54854FBEC9}"/>
    <dgm:cxn modelId="{584A9223-3871-4427-BEFA-0C1525B9C8A7}" srcId="{5E31DCC8-7CAC-426E-A5B3-8DC815D341B1}" destId="{47E23EE6-1D3D-4BD5-9FAE-C571F022D4C6}" srcOrd="1" destOrd="0" parTransId="{39F5790C-3183-417F-A64B-D367B4D93335}" sibTransId="{936A7BD4-AAB1-4B4A-B031-97A176D84DA9}"/>
    <dgm:cxn modelId="{DB56462C-089D-4616-8436-85B7DC40A3A0}" srcId="{5E31DCC8-7CAC-426E-A5B3-8DC815D341B1}" destId="{FBB5CBF4-28BD-4111-BD18-EFDAB1114780}" srcOrd="7" destOrd="0" parTransId="{023EEECE-2FDC-4DCF-9B16-C6196E8200A7}" sibTransId="{8A522040-7185-42FF-91CF-235FE88C3BAA}"/>
    <dgm:cxn modelId="{F68D2835-6981-449C-87B5-4F1B2DB12153}" type="presOf" srcId="{47E23EE6-1D3D-4BD5-9FAE-C571F022D4C6}" destId="{CEE25210-327A-4D0A-8C86-C192EA1FC8C0}" srcOrd="0" destOrd="1" presId="urn:microsoft.com/office/officeart/2005/8/layout/vList2"/>
    <dgm:cxn modelId="{A1DD6964-0F6D-46DC-967A-A111686BC87F}" srcId="{5E31DCC8-7CAC-426E-A5B3-8DC815D341B1}" destId="{6F85869B-7B33-4BE6-A035-3FBE3B2A32D9}" srcOrd="8" destOrd="0" parTransId="{35942AC7-26EB-48C4-B214-744CBC7DA7EE}" sibTransId="{30E47552-16A3-4F36-A191-72B4E752FB89}"/>
    <dgm:cxn modelId="{196B4D4A-C43F-488C-A0A6-19D79F18D371}" srcId="{FF61DC48-E065-437C-869A-DB53158248B3}" destId="{6624FF35-2AFC-4032-A16E-8201CE3A2DC6}" srcOrd="0" destOrd="0" parTransId="{91215D6C-4F2B-43C3-B786-50500DA5AB00}" sibTransId="{304A04B8-14DB-4AB5-AFAE-CFC349545BF8}"/>
    <dgm:cxn modelId="{9C161159-E6C6-4387-96ED-754D9AA0E378}" type="presOf" srcId="{03D793B7-A303-4F14-B44E-5F768D3F2619}" destId="{CEE25210-327A-4D0A-8C86-C192EA1FC8C0}" srcOrd="0" destOrd="2" presId="urn:microsoft.com/office/officeart/2005/8/layout/vList2"/>
    <dgm:cxn modelId="{B6B55580-783C-4346-99AF-3A1E9BEC2786}" srcId="{5E31DCC8-7CAC-426E-A5B3-8DC815D341B1}" destId="{4EA2932F-F98B-42CD-B3A7-BD79D590C114}" srcOrd="6" destOrd="0" parTransId="{62F841A4-9BEB-4148-B2B7-4DC51A58F0CC}" sibTransId="{F906955F-E40F-40BB-8E7D-400069FBC838}"/>
    <dgm:cxn modelId="{FD135882-E5F3-4FD7-BDC7-6240B0B27F01}" srcId="{5E31DCC8-7CAC-426E-A5B3-8DC815D341B1}" destId="{A891CC4B-AE63-4A29-A659-20725CE49038}" srcOrd="0" destOrd="0" parTransId="{B931B494-5E96-4502-B63B-A3D22CF60F59}" sibTransId="{8E84FC6E-1CE4-433C-A213-85F1CF0589F2}"/>
    <dgm:cxn modelId="{2AF2EC9A-CF11-4ADE-B613-2A9BF0FCD023}" srcId="{5E31DCC8-7CAC-426E-A5B3-8DC815D341B1}" destId="{03D793B7-A303-4F14-B44E-5F768D3F2619}" srcOrd="2" destOrd="0" parTransId="{0AE17EE5-5FAE-492B-940C-1EC3218A12AB}" sibTransId="{C5E20E63-77C6-4436-8F5C-2353C07C5D47}"/>
    <dgm:cxn modelId="{941722A5-CB53-49D8-8CBB-0710E6EF1D24}" type="presOf" srcId="{230BE8F7-0D6A-4072-B855-717CAC5653E4}" destId="{CEE25210-327A-4D0A-8C86-C192EA1FC8C0}" srcOrd="0" destOrd="5" presId="urn:microsoft.com/office/officeart/2005/8/layout/vList2"/>
    <dgm:cxn modelId="{E3F59FA5-44D3-4669-93CC-159598DBE032}" type="presOf" srcId="{2EFDE8A1-7C19-4C3C-8DEA-7CD69724332D}" destId="{CEE25210-327A-4D0A-8C86-C192EA1FC8C0}" srcOrd="0" destOrd="4" presId="urn:microsoft.com/office/officeart/2005/8/layout/vList2"/>
    <dgm:cxn modelId="{912D4DA6-3CA2-4EBF-8077-EAC6E247FE96}" srcId="{5E31DCC8-7CAC-426E-A5B3-8DC815D341B1}" destId="{DE2D493B-44A8-4A5D-86A5-4762F60E5E38}" srcOrd="3" destOrd="0" parTransId="{E5DFCD3A-8935-48D2-BAF9-872B4113BC86}" sibTransId="{6A2F5D1A-2D9E-4EB0-9D46-5714438780CC}"/>
    <dgm:cxn modelId="{8D00F6B4-FBC3-4BD2-A237-170B7FAE807D}" type="presOf" srcId="{DE2D493B-44A8-4A5D-86A5-4762F60E5E38}" destId="{CEE25210-327A-4D0A-8C86-C192EA1FC8C0}" srcOrd="0" destOrd="3" presId="urn:microsoft.com/office/officeart/2005/8/layout/vList2"/>
    <dgm:cxn modelId="{8D6AFBB5-F37B-44DD-ABF5-495CD87A0F1C}" type="presOf" srcId="{6F85869B-7B33-4BE6-A035-3FBE3B2A32D9}" destId="{CEE25210-327A-4D0A-8C86-C192EA1FC8C0}" srcOrd="0" destOrd="8" presId="urn:microsoft.com/office/officeart/2005/8/layout/vList2"/>
    <dgm:cxn modelId="{1EEE7BC2-FCE2-4B1C-992C-09B15E5127EC}" type="presOf" srcId="{6624FF35-2AFC-4032-A16E-8201CE3A2DC6}" destId="{EA0D269C-C678-44A1-AF1F-074AA22CB694}" srcOrd="0" destOrd="0" presId="urn:microsoft.com/office/officeart/2005/8/layout/vList2"/>
    <dgm:cxn modelId="{ADDF3AC4-0205-4DC5-871E-5CE7700C7026}" type="presOf" srcId="{5E31DCC8-7CAC-426E-A5B3-8DC815D341B1}" destId="{AEEF88AE-23E8-4EAC-8F61-52D371D5EC63}" srcOrd="0" destOrd="0" presId="urn:microsoft.com/office/officeart/2005/8/layout/vList2"/>
    <dgm:cxn modelId="{7DBA31C5-846F-4902-8EAE-BF37F3AE1A22}" srcId="{FF61DC48-E065-437C-869A-DB53158248B3}" destId="{5E31DCC8-7CAC-426E-A5B3-8DC815D341B1}" srcOrd="1" destOrd="0" parTransId="{5F8DD0BB-DCE2-4A62-A8B0-B0898D2C70CB}" sibTransId="{0F612321-2F02-4A07-94AC-B5DA7B722752}"/>
    <dgm:cxn modelId="{ED55C1CF-B746-4A13-94BF-66EF952DCE53}" type="presOf" srcId="{A891CC4B-AE63-4A29-A659-20725CE49038}" destId="{CEE25210-327A-4D0A-8C86-C192EA1FC8C0}" srcOrd="0" destOrd="0" presId="urn:microsoft.com/office/officeart/2005/8/layout/vList2"/>
    <dgm:cxn modelId="{801E3BD3-5D5D-40E9-94B1-4B4B00829517}" srcId="{5E31DCC8-7CAC-426E-A5B3-8DC815D341B1}" destId="{2EFDE8A1-7C19-4C3C-8DEA-7CD69724332D}" srcOrd="4" destOrd="0" parTransId="{C6F7D8D9-4F1B-498A-AA2D-9A41946994B3}" sibTransId="{21CB21D4-D22D-4022-8748-6986CDC922D5}"/>
    <dgm:cxn modelId="{1F149AD5-8240-42C2-9B52-871519C76BD8}" type="presOf" srcId="{4EA2932F-F98B-42CD-B3A7-BD79D590C114}" destId="{CEE25210-327A-4D0A-8C86-C192EA1FC8C0}" srcOrd="0" destOrd="6" presId="urn:microsoft.com/office/officeart/2005/8/layout/vList2"/>
    <dgm:cxn modelId="{9D328CF7-097F-49E4-84D4-E74209851936}" type="presOf" srcId="{FF61DC48-E065-437C-869A-DB53158248B3}" destId="{7795D962-799E-48BA-84F5-5BFF154DA444}" srcOrd="0" destOrd="0" presId="urn:microsoft.com/office/officeart/2005/8/layout/vList2"/>
    <dgm:cxn modelId="{0873AAFC-B24B-49F5-A3B0-B7282770B787}" type="presOf" srcId="{FBB5CBF4-28BD-4111-BD18-EFDAB1114780}" destId="{CEE25210-327A-4D0A-8C86-C192EA1FC8C0}" srcOrd="0" destOrd="7" presId="urn:microsoft.com/office/officeart/2005/8/layout/vList2"/>
    <dgm:cxn modelId="{7B34C655-8F01-4BBF-9680-44AB716F97E3}" type="presParOf" srcId="{7795D962-799E-48BA-84F5-5BFF154DA444}" destId="{EA0D269C-C678-44A1-AF1F-074AA22CB694}" srcOrd="0" destOrd="0" presId="urn:microsoft.com/office/officeart/2005/8/layout/vList2"/>
    <dgm:cxn modelId="{173BF056-1249-4FE5-8EE1-7A176A0D4DB8}" type="presParOf" srcId="{7795D962-799E-48BA-84F5-5BFF154DA444}" destId="{62740EA7-B528-4873-BF78-3943D942A7EB}" srcOrd="1" destOrd="0" presId="urn:microsoft.com/office/officeart/2005/8/layout/vList2"/>
    <dgm:cxn modelId="{759FF853-21AB-4286-AA0B-A8DA70EB9389}" type="presParOf" srcId="{7795D962-799E-48BA-84F5-5BFF154DA444}" destId="{AEEF88AE-23E8-4EAC-8F61-52D371D5EC63}" srcOrd="2" destOrd="0" presId="urn:microsoft.com/office/officeart/2005/8/layout/vList2"/>
    <dgm:cxn modelId="{C80F3376-15FC-41C6-922C-3FB83932372D}" type="presParOf" srcId="{7795D962-799E-48BA-84F5-5BFF154DA444}" destId="{CEE25210-327A-4D0A-8C86-C192EA1FC8C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851AC-4CB1-49EC-9C56-F6841A010DB0}">
      <dsp:nvSpPr>
        <dsp:cNvPr id="0" name=""/>
        <dsp:cNvSpPr/>
      </dsp:nvSpPr>
      <dsp:spPr>
        <a:xfrm>
          <a:off x="0" y="237784"/>
          <a:ext cx="5000124" cy="551655"/>
        </a:xfrm>
        <a:prstGeom prst="roundRect">
          <a:avLst/>
        </a:prstGeom>
        <a:solidFill>
          <a:srgbClr val="33A8C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Outcome: </a:t>
          </a:r>
          <a:r>
            <a:rPr lang="en-US" sz="2300" kern="1200"/>
            <a:t>Advanced Level Operations</a:t>
          </a:r>
        </a:p>
      </dsp:txBody>
      <dsp:txXfrm>
        <a:off x="26930" y="264714"/>
        <a:ext cx="4946264" cy="497795"/>
      </dsp:txXfrm>
    </dsp:sp>
    <dsp:sp modelId="{AA41F791-1255-4107-875B-47E718C20CA8}">
      <dsp:nvSpPr>
        <dsp:cNvPr id="0" name=""/>
        <dsp:cNvSpPr/>
      </dsp:nvSpPr>
      <dsp:spPr>
        <a:xfrm>
          <a:off x="0" y="855679"/>
          <a:ext cx="5000124" cy="551655"/>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Competencies: </a:t>
          </a:r>
          <a:endParaRPr lang="en-US" sz="2300" kern="1200"/>
        </a:p>
      </dsp:txBody>
      <dsp:txXfrm>
        <a:off x="26930" y="882609"/>
        <a:ext cx="4946264" cy="497795"/>
      </dsp:txXfrm>
    </dsp:sp>
    <dsp:sp modelId="{604278B3-424F-4D1B-9A26-7DF4AFB579DC}">
      <dsp:nvSpPr>
        <dsp:cNvPr id="0" name=""/>
        <dsp:cNvSpPr/>
      </dsp:nvSpPr>
      <dsp:spPr>
        <a:xfrm>
          <a:off x="0" y="1407334"/>
          <a:ext cx="5000124" cy="380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Smart Manufacturing system metrics and optimization</a:t>
          </a:r>
        </a:p>
        <a:p>
          <a:pPr marL="171450" lvl="1" indent="-171450" algn="l" defTabSz="800100">
            <a:lnSpc>
              <a:spcPct val="90000"/>
            </a:lnSpc>
            <a:spcBef>
              <a:spcPct val="0"/>
            </a:spcBef>
            <a:spcAft>
              <a:spcPct val="20000"/>
            </a:spcAft>
            <a:buChar char="•"/>
          </a:pPr>
          <a:r>
            <a:rPr lang="en-US" sz="1800" kern="1200"/>
            <a:t>Setup, adjustment and operation of computer-controlled machines</a:t>
          </a:r>
        </a:p>
        <a:p>
          <a:pPr marL="171450" lvl="1" indent="-171450" algn="l" defTabSz="800100">
            <a:lnSpc>
              <a:spcPct val="90000"/>
            </a:lnSpc>
            <a:spcBef>
              <a:spcPct val="0"/>
            </a:spcBef>
            <a:spcAft>
              <a:spcPct val="20000"/>
            </a:spcAft>
            <a:buChar char="•"/>
          </a:pPr>
          <a:r>
            <a:rPr lang="en-US" sz="1800" kern="1200"/>
            <a:t>Basic Ethernet network operation</a:t>
          </a:r>
        </a:p>
        <a:p>
          <a:pPr marL="171450" lvl="1" indent="-171450" algn="l" defTabSz="800100">
            <a:lnSpc>
              <a:spcPct val="90000"/>
            </a:lnSpc>
            <a:spcBef>
              <a:spcPct val="0"/>
            </a:spcBef>
            <a:spcAft>
              <a:spcPct val="20000"/>
            </a:spcAft>
            <a:buChar char="•"/>
          </a:pPr>
          <a:r>
            <a:rPr lang="en-US" sz="1800" kern="1200"/>
            <a:t>Basic programmable controller programming and operation</a:t>
          </a:r>
        </a:p>
        <a:p>
          <a:pPr marL="171450" lvl="1" indent="-171450" algn="l" defTabSz="800100">
            <a:lnSpc>
              <a:spcPct val="90000"/>
            </a:lnSpc>
            <a:spcBef>
              <a:spcPct val="0"/>
            </a:spcBef>
            <a:spcAft>
              <a:spcPct val="20000"/>
            </a:spcAft>
            <a:buChar char="•"/>
          </a:pPr>
          <a:r>
            <a:rPr lang="en-US" sz="1800" kern="1200"/>
            <a:t>Basic mechanical and hydraulics system operation/adjustment</a:t>
          </a:r>
        </a:p>
        <a:p>
          <a:pPr marL="171450" lvl="1" indent="-171450" algn="l" defTabSz="800100">
            <a:lnSpc>
              <a:spcPct val="90000"/>
            </a:lnSpc>
            <a:spcBef>
              <a:spcPct val="0"/>
            </a:spcBef>
            <a:spcAft>
              <a:spcPct val="20000"/>
            </a:spcAft>
            <a:buChar char="•"/>
          </a:pPr>
          <a:r>
            <a:rPr lang="en-US" sz="1800" kern="1200"/>
            <a:t>Basic mechatronic systems programming and operation</a:t>
          </a:r>
        </a:p>
        <a:p>
          <a:pPr marL="171450" lvl="1" indent="-171450" algn="l" defTabSz="800100">
            <a:lnSpc>
              <a:spcPct val="90000"/>
            </a:lnSpc>
            <a:spcBef>
              <a:spcPct val="0"/>
            </a:spcBef>
            <a:spcAft>
              <a:spcPct val="20000"/>
            </a:spcAft>
            <a:buChar char="•"/>
          </a:pPr>
          <a:r>
            <a:rPr lang="en-US" sz="1800" kern="1200"/>
            <a:t>Basic robotics and CNC programming/ operation</a:t>
          </a:r>
        </a:p>
        <a:p>
          <a:pPr marL="171450" lvl="1" indent="-171450" algn="l" defTabSz="800100">
            <a:lnSpc>
              <a:spcPct val="90000"/>
            </a:lnSpc>
            <a:spcBef>
              <a:spcPct val="0"/>
            </a:spcBef>
            <a:spcAft>
              <a:spcPct val="20000"/>
            </a:spcAft>
            <a:buChar char="•"/>
          </a:pPr>
          <a:r>
            <a:rPr lang="en-US" sz="1800" kern="1200"/>
            <a:t>HMI interface and operation</a:t>
          </a:r>
        </a:p>
      </dsp:txBody>
      <dsp:txXfrm>
        <a:off x="0" y="1407334"/>
        <a:ext cx="5000124" cy="3808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697D5-FF60-4C28-ABAC-2F1EE8ADCB46}">
      <dsp:nvSpPr>
        <dsp:cNvPr id="0" name=""/>
        <dsp:cNvSpPr/>
      </dsp:nvSpPr>
      <dsp:spPr>
        <a:xfrm>
          <a:off x="0" y="296959"/>
          <a:ext cx="5000124" cy="954719"/>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Outcome : </a:t>
          </a:r>
          <a:r>
            <a:rPr lang="en-US" sz="2400" kern="1200" dirty="0"/>
            <a:t>Robotic Systems Operations</a:t>
          </a:r>
        </a:p>
      </dsp:txBody>
      <dsp:txXfrm>
        <a:off x="46606" y="343565"/>
        <a:ext cx="4906912" cy="861507"/>
      </dsp:txXfrm>
    </dsp:sp>
    <dsp:sp modelId="{A21D2080-892E-4FD1-8F36-FD58E7BAA00A}">
      <dsp:nvSpPr>
        <dsp:cNvPr id="0" name=""/>
        <dsp:cNvSpPr/>
      </dsp:nvSpPr>
      <dsp:spPr>
        <a:xfrm>
          <a:off x="0" y="1320799"/>
          <a:ext cx="5000124" cy="954719"/>
        </a:xfrm>
        <a:prstGeom prst="round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Competencies: </a:t>
          </a:r>
          <a:endParaRPr lang="en-US" sz="2400" kern="1200"/>
        </a:p>
      </dsp:txBody>
      <dsp:txXfrm>
        <a:off x="46606" y="1367405"/>
        <a:ext cx="4906912" cy="861507"/>
      </dsp:txXfrm>
    </dsp:sp>
    <dsp:sp modelId="{3518CD74-E1D2-439D-A0D5-76A2395EED8A}">
      <dsp:nvSpPr>
        <dsp:cNvPr id="0" name=""/>
        <dsp:cNvSpPr/>
      </dsp:nvSpPr>
      <dsp:spPr>
        <a:xfrm>
          <a:off x="0" y="2275519"/>
          <a:ext cx="5000124" cy="288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Concepts and terminology of  robots</a:t>
          </a:r>
        </a:p>
        <a:p>
          <a:pPr marL="171450" lvl="1" indent="-171450" algn="l" defTabSz="844550">
            <a:lnSpc>
              <a:spcPct val="90000"/>
            </a:lnSpc>
            <a:spcBef>
              <a:spcPct val="0"/>
            </a:spcBef>
            <a:spcAft>
              <a:spcPct val="20000"/>
            </a:spcAft>
            <a:buChar char="•"/>
          </a:pPr>
          <a:r>
            <a:rPr lang="en-US" sz="1900" kern="1200"/>
            <a:t>Robot setup, adjustment </a:t>
          </a:r>
        </a:p>
        <a:p>
          <a:pPr marL="171450" lvl="1" indent="-171450" algn="l" defTabSz="844550">
            <a:lnSpc>
              <a:spcPct val="90000"/>
            </a:lnSpc>
            <a:spcBef>
              <a:spcPct val="0"/>
            </a:spcBef>
            <a:spcAft>
              <a:spcPct val="20000"/>
            </a:spcAft>
            <a:buChar char="•"/>
          </a:pPr>
          <a:r>
            <a:rPr lang="en-US" sz="1900" kern="1200"/>
            <a:t>Robot operation and basic programming</a:t>
          </a:r>
        </a:p>
        <a:p>
          <a:pPr marL="171450" lvl="1" indent="-171450" algn="l" defTabSz="844550">
            <a:lnSpc>
              <a:spcPct val="90000"/>
            </a:lnSpc>
            <a:spcBef>
              <a:spcPct val="0"/>
            </a:spcBef>
            <a:spcAft>
              <a:spcPct val="20000"/>
            </a:spcAft>
            <a:buChar char="•"/>
          </a:pPr>
          <a:r>
            <a:rPr lang="en-US" sz="1900" kern="1200"/>
            <a:t>Fixtures/End of Arm Tooling types and selection</a:t>
          </a:r>
        </a:p>
        <a:p>
          <a:pPr marL="171450" lvl="1" indent="-171450" algn="l" defTabSz="844550">
            <a:lnSpc>
              <a:spcPct val="90000"/>
            </a:lnSpc>
            <a:spcBef>
              <a:spcPct val="0"/>
            </a:spcBef>
            <a:spcAft>
              <a:spcPct val="20000"/>
            </a:spcAft>
            <a:buChar char="•"/>
          </a:pPr>
          <a:r>
            <a:rPr lang="en-US" sz="1900" kern="1200"/>
            <a:t>Robot-Ethernet network communications</a:t>
          </a:r>
        </a:p>
        <a:p>
          <a:pPr marL="171450" lvl="1" indent="-171450" algn="l" defTabSz="844550">
            <a:lnSpc>
              <a:spcPct val="90000"/>
            </a:lnSpc>
            <a:spcBef>
              <a:spcPct val="0"/>
            </a:spcBef>
            <a:spcAft>
              <a:spcPct val="20000"/>
            </a:spcAft>
            <a:buChar char="•"/>
          </a:pPr>
          <a:r>
            <a:rPr lang="en-US" sz="1900" kern="1200"/>
            <a:t>Robot I/O device and PLC system interfacing</a:t>
          </a:r>
        </a:p>
        <a:p>
          <a:pPr marL="171450" lvl="1" indent="-171450" algn="l" defTabSz="844550">
            <a:lnSpc>
              <a:spcPct val="90000"/>
            </a:lnSpc>
            <a:spcBef>
              <a:spcPct val="0"/>
            </a:spcBef>
            <a:spcAft>
              <a:spcPct val="20000"/>
            </a:spcAft>
            <a:buChar char="•"/>
          </a:pPr>
          <a:r>
            <a:rPr lang="en-US" sz="1900" kern="1200"/>
            <a:t>Robot monitoring and cycle time optimization</a:t>
          </a:r>
        </a:p>
        <a:p>
          <a:pPr marL="171450" lvl="1" indent="-171450" algn="l" defTabSz="844550">
            <a:lnSpc>
              <a:spcPct val="90000"/>
            </a:lnSpc>
            <a:spcBef>
              <a:spcPct val="0"/>
            </a:spcBef>
            <a:spcAft>
              <a:spcPct val="20000"/>
            </a:spcAft>
            <a:buChar char="•"/>
          </a:pPr>
          <a:r>
            <a:rPr lang="en-US" sz="1900" kern="1200"/>
            <a:t>Robot smart manufacturing concepts</a:t>
          </a:r>
        </a:p>
      </dsp:txBody>
      <dsp:txXfrm>
        <a:off x="0" y="2275519"/>
        <a:ext cx="5000124" cy="2881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D269C-C678-44A1-AF1F-074AA22CB694}">
      <dsp:nvSpPr>
        <dsp:cNvPr id="0" name=""/>
        <dsp:cNvSpPr/>
      </dsp:nvSpPr>
      <dsp:spPr>
        <a:xfrm>
          <a:off x="0" y="173974"/>
          <a:ext cx="4797363" cy="9149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Outcome : </a:t>
          </a:r>
          <a:r>
            <a:rPr lang="en-US" sz="2300" kern="1200"/>
            <a:t>Data Analytics and Networking</a:t>
          </a:r>
        </a:p>
      </dsp:txBody>
      <dsp:txXfrm>
        <a:off x="44664" y="218638"/>
        <a:ext cx="4708035" cy="825612"/>
      </dsp:txXfrm>
    </dsp:sp>
    <dsp:sp modelId="{AEEF88AE-23E8-4EAC-8F61-52D371D5EC63}">
      <dsp:nvSpPr>
        <dsp:cNvPr id="0" name=""/>
        <dsp:cNvSpPr/>
      </dsp:nvSpPr>
      <dsp:spPr>
        <a:xfrm>
          <a:off x="0" y="1155154"/>
          <a:ext cx="4797363" cy="9149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Competencies: </a:t>
          </a:r>
          <a:endParaRPr lang="en-US" sz="2300" kern="1200"/>
        </a:p>
      </dsp:txBody>
      <dsp:txXfrm>
        <a:off x="44664" y="1199818"/>
        <a:ext cx="4708035" cy="825612"/>
      </dsp:txXfrm>
    </dsp:sp>
    <dsp:sp modelId="{CEE25210-327A-4D0A-8C86-C192EA1FC8C0}">
      <dsp:nvSpPr>
        <dsp:cNvPr id="0" name=""/>
        <dsp:cNvSpPr/>
      </dsp:nvSpPr>
      <dsp:spPr>
        <a:xfrm>
          <a:off x="0" y="2070094"/>
          <a:ext cx="4797363" cy="333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31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Concepts of Industrial Internet of Things (IIoT)</a:t>
          </a:r>
        </a:p>
        <a:p>
          <a:pPr marL="171450" lvl="1" indent="-171450" algn="l" defTabSz="800100">
            <a:lnSpc>
              <a:spcPct val="90000"/>
            </a:lnSpc>
            <a:spcBef>
              <a:spcPct val="0"/>
            </a:spcBef>
            <a:spcAft>
              <a:spcPct val="20000"/>
            </a:spcAft>
            <a:buChar char="•"/>
          </a:pPr>
          <a:r>
            <a:rPr lang="en-US" sz="1800" kern="1200"/>
            <a:t>PLC Ethernet Messaging Communications</a:t>
          </a:r>
        </a:p>
        <a:p>
          <a:pPr marL="171450" lvl="1" indent="-171450" algn="l" defTabSz="800100">
            <a:lnSpc>
              <a:spcPct val="90000"/>
            </a:lnSpc>
            <a:spcBef>
              <a:spcPct val="0"/>
            </a:spcBef>
            <a:spcAft>
              <a:spcPct val="20000"/>
            </a:spcAft>
            <a:buChar char="•"/>
          </a:pPr>
          <a:r>
            <a:rPr lang="en-US" sz="1800" kern="1200"/>
            <a:t>Barcode and RFID programming and operation</a:t>
          </a:r>
        </a:p>
        <a:p>
          <a:pPr marL="171450" lvl="1" indent="-171450" algn="l" defTabSz="800100">
            <a:lnSpc>
              <a:spcPct val="90000"/>
            </a:lnSpc>
            <a:spcBef>
              <a:spcPct val="0"/>
            </a:spcBef>
            <a:spcAft>
              <a:spcPct val="20000"/>
            </a:spcAft>
            <a:buChar char="•"/>
          </a:pPr>
          <a:r>
            <a:rPr lang="en-US" sz="1800" kern="1200"/>
            <a:t>Smart Sensor programming and operation</a:t>
          </a:r>
        </a:p>
        <a:p>
          <a:pPr marL="171450" lvl="1" indent="-171450" algn="l" defTabSz="800100">
            <a:lnSpc>
              <a:spcPct val="90000"/>
            </a:lnSpc>
            <a:spcBef>
              <a:spcPct val="0"/>
            </a:spcBef>
            <a:spcAft>
              <a:spcPct val="20000"/>
            </a:spcAft>
            <a:buChar char="•"/>
          </a:pPr>
          <a:r>
            <a:rPr lang="en-US" sz="1800" kern="1200"/>
            <a:t>Managed Ethernet Switch configuration and operation</a:t>
          </a:r>
        </a:p>
        <a:p>
          <a:pPr marL="171450" lvl="1" indent="-171450" algn="l" defTabSz="800100">
            <a:lnSpc>
              <a:spcPct val="90000"/>
            </a:lnSpc>
            <a:spcBef>
              <a:spcPct val="0"/>
            </a:spcBef>
            <a:spcAft>
              <a:spcPct val="20000"/>
            </a:spcAft>
            <a:buChar char="•"/>
          </a:pPr>
          <a:r>
            <a:rPr lang="en-US" sz="1800" kern="1200"/>
            <a:t>Variable frequency drive programming</a:t>
          </a:r>
        </a:p>
        <a:p>
          <a:pPr marL="171450" lvl="1" indent="-171450" algn="l" defTabSz="800100">
            <a:lnSpc>
              <a:spcPct val="90000"/>
            </a:lnSpc>
            <a:spcBef>
              <a:spcPct val="0"/>
            </a:spcBef>
            <a:spcAft>
              <a:spcPct val="20000"/>
            </a:spcAft>
            <a:buChar char="•"/>
          </a:pPr>
          <a:r>
            <a:rPr lang="en-US" sz="1800" kern="1200"/>
            <a:t>SQL Database Systems</a:t>
          </a:r>
        </a:p>
        <a:p>
          <a:pPr marL="171450" lvl="1" indent="-171450" algn="l" defTabSz="800100">
            <a:lnSpc>
              <a:spcPct val="90000"/>
            </a:lnSpc>
            <a:spcBef>
              <a:spcPct val="0"/>
            </a:spcBef>
            <a:spcAft>
              <a:spcPct val="20000"/>
            </a:spcAft>
            <a:buChar char="•"/>
          </a:pPr>
          <a:r>
            <a:rPr lang="en-US" sz="1800" kern="1200"/>
            <a:t>Data Analytics and Manufacturing Execution Systems (MES)</a:t>
          </a:r>
        </a:p>
        <a:p>
          <a:pPr marL="171450" lvl="1" indent="-171450" algn="l" defTabSz="800100">
            <a:lnSpc>
              <a:spcPct val="90000"/>
            </a:lnSpc>
            <a:spcBef>
              <a:spcPct val="0"/>
            </a:spcBef>
            <a:spcAft>
              <a:spcPct val="20000"/>
            </a:spcAft>
            <a:buChar char="•"/>
          </a:pPr>
          <a:r>
            <a:rPr lang="en-US" sz="1800" kern="1200"/>
            <a:t>Lean Manufacturing and System Optimization</a:t>
          </a:r>
        </a:p>
      </dsp:txBody>
      <dsp:txXfrm>
        <a:off x="0" y="2070094"/>
        <a:ext cx="4797363" cy="33327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96547" cy="471834"/>
          </a:xfrm>
          <a:prstGeom prst="rect">
            <a:avLst/>
          </a:prstGeom>
        </p:spPr>
        <p:txBody>
          <a:bodyPr vert="horz" lIns="92908" tIns="46453" rIns="92908" bIns="46453" rtlCol="0"/>
          <a:lstStyle>
            <a:lvl1pPr algn="l">
              <a:defRPr sz="1200"/>
            </a:lvl1pPr>
          </a:lstStyle>
          <a:p>
            <a:endParaRPr lang="en-US"/>
          </a:p>
        </p:txBody>
      </p:sp>
      <p:sp>
        <p:nvSpPr>
          <p:cNvPr id="3" name="Date Placeholder 2"/>
          <p:cNvSpPr>
            <a:spLocks noGrp="1"/>
          </p:cNvSpPr>
          <p:nvPr>
            <p:ph type="dt" idx="1"/>
          </p:nvPr>
        </p:nvSpPr>
        <p:spPr>
          <a:xfrm>
            <a:off x="4046222" y="0"/>
            <a:ext cx="3096547" cy="471834"/>
          </a:xfrm>
          <a:prstGeom prst="rect">
            <a:avLst/>
          </a:prstGeom>
        </p:spPr>
        <p:txBody>
          <a:bodyPr vert="horz" lIns="92908" tIns="46453" rIns="92908" bIns="46453" rtlCol="0"/>
          <a:lstStyle>
            <a:lvl1pPr algn="r">
              <a:defRPr sz="1200"/>
            </a:lvl1pPr>
          </a:lstStyle>
          <a:p>
            <a:fld id="{2091BFF2-743E-40BA-A216-F9022B8C7416}" type="datetimeFigureOut">
              <a:rPr lang="en-US" smtClean="0"/>
              <a:t>8/10/2022</a:t>
            </a:fld>
            <a:endParaRPr lang="en-US"/>
          </a:p>
        </p:txBody>
      </p:sp>
      <p:sp>
        <p:nvSpPr>
          <p:cNvPr id="4" name="Slide Image Placeholder 3"/>
          <p:cNvSpPr>
            <a:spLocks noGrp="1" noRot="1" noChangeAspect="1"/>
          </p:cNvSpPr>
          <p:nvPr>
            <p:ph type="sldImg" idx="2"/>
          </p:nvPr>
        </p:nvSpPr>
        <p:spPr>
          <a:xfrm>
            <a:off x="1216025" y="706438"/>
            <a:ext cx="4713288" cy="3536950"/>
          </a:xfrm>
          <a:prstGeom prst="rect">
            <a:avLst/>
          </a:prstGeom>
          <a:noFill/>
          <a:ln w="12700">
            <a:solidFill>
              <a:prstClr val="black"/>
            </a:solidFill>
          </a:ln>
        </p:spPr>
        <p:txBody>
          <a:bodyPr vert="horz" lIns="92908" tIns="46453" rIns="92908" bIns="46453" rtlCol="0" anchor="ctr"/>
          <a:lstStyle/>
          <a:p>
            <a:endParaRPr lang="en-US"/>
          </a:p>
        </p:txBody>
      </p:sp>
      <p:sp>
        <p:nvSpPr>
          <p:cNvPr id="5" name="Notes Placeholder 4"/>
          <p:cNvSpPr>
            <a:spLocks noGrp="1"/>
          </p:cNvSpPr>
          <p:nvPr>
            <p:ph type="body" sz="quarter" idx="3"/>
          </p:nvPr>
        </p:nvSpPr>
        <p:spPr>
          <a:xfrm>
            <a:off x="715088" y="4480005"/>
            <a:ext cx="5714213" cy="4243282"/>
          </a:xfrm>
          <a:prstGeom prst="rect">
            <a:avLst/>
          </a:prstGeom>
        </p:spPr>
        <p:txBody>
          <a:bodyPr vert="horz" lIns="92908" tIns="46453" rIns="92908" bIns="464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56785"/>
            <a:ext cx="3096547" cy="471834"/>
          </a:xfrm>
          <a:prstGeom prst="rect">
            <a:avLst/>
          </a:prstGeom>
        </p:spPr>
        <p:txBody>
          <a:bodyPr vert="horz" lIns="92908" tIns="46453" rIns="92908" bIns="46453" rtlCol="0" anchor="b"/>
          <a:lstStyle>
            <a:lvl1pPr algn="l">
              <a:defRPr sz="1200"/>
            </a:lvl1pPr>
          </a:lstStyle>
          <a:p>
            <a:endParaRPr lang="en-US"/>
          </a:p>
        </p:txBody>
      </p:sp>
      <p:sp>
        <p:nvSpPr>
          <p:cNvPr id="7" name="Slide Number Placeholder 6"/>
          <p:cNvSpPr>
            <a:spLocks noGrp="1"/>
          </p:cNvSpPr>
          <p:nvPr>
            <p:ph type="sldNum" sz="quarter" idx="5"/>
          </p:nvPr>
        </p:nvSpPr>
        <p:spPr>
          <a:xfrm>
            <a:off x="4046222" y="8956785"/>
            <a:ext cx="3096547" cy="471834"/>
          </a:xfrm>
          <a:prstGeom prst="rect">
            <a:avLst/>
          </a:prstGeom>
        </p:spPr>
        <p:txBody>
          <a:bodyPr vert="horz" lIns="92908" tIns="46453" rIns="92908" bIns="46453" rtlCol="0" anchor="b"/>
          <a:lstStyle>
            <a:lvl1pPr algn="r">
              <a:defRPr sz="1200"/>
            </a:lvl1pPr>
          </a:lstStyle>
          <a:p>
            <a:fld id="{9834EFFD-8F9C-437C-AAB9-7021884AA8F0}" type="slidenum">
              <a:rPr lang="en-US" smtClean="0"/>
              <a:t>‹#›</a:t>
            </a:fld>
            <a:endParaRPr lang="en-US"/>
          </a:p>
        </p:txBody>
      </p:sp>
    </p:spTree>
    <p:extLst>
      <p:ext uri="{BB962C8B-B14F-4D97-AF65-F5344CB8AC3E}">
        <p14:creationId xmlns:p14="http://schemas.microsoft.com/office/powerpoint/2010/main" val="26301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9834EFFD-8F9C-437C-AAB9-7021884AA8F0}" type="slidenum">
              <a:rPr lang="en-US" smtClean="0"/>
              <a:t>1</a:t>
            </a:fld>
            <a:endParaRPr lang="en-US"/>
          </a:p>
        </p:txBody>
      </p:sp>
    </p:spTree>
    <p:extLst>
      <p:ext uri="{BB962C8B-B14F-4D97-AF65-F5344CB8AC3E}">
        <p14:creationId xmlns:p14="http://schemas.microsoft.com/office/powerpoint/2010/main" val="1559172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4850" y="706438"/>
            <a:ext cx="3194050" cy="2397125"/>
          </a:xfrm>
        </p:spPr>
      </p:sp>
      <p:sp>
        <p:nvSpPr>
          <p:cNvPr id="3" name="Notes Placeholder 2"/>
          <p:cNvSpPr>
            <a:spLocks noGrp="1"/>
          </p:cNvSpPr>
          <p:nvPr>
            <p:ph type="body" idx="1"/>
          </p:nvPr>
        </p:nvSpPr>
        <p:spPr>
          <a:xfrm>
            <a:off x="802902" y="3333679"/>
            <a:ext cx="5714213" cy="5381703"/>
          </a:xfrm>
        </p:spPr>
        <p:txBody>
          <a:bodyPr/>
          <a:lstStyle/>
          <a:p>
            <a:endParaRPr lang="en-US" sz="1100"/>
          </a:p>
        </p:txBody>
      </p:sp>
      <p:sp>
        <p:nvSpPr>
          <p:cNvPr id="4" name="Slide Number Placeholder 3"/>
          <p:cNvSpPr>
            <a:spLocks noGrp="1"/>
          </p:cNvSpPr>
          <p:nvPr>
            <p:ph type="sldNum" sz="quarter" idx="10"/>
          </p:nvPr>
        </p:nvSpPr>
        <p:spPr/>
        <p:txBody>
          <a:bodyPr/>
          <a:lstStyle/>
          <a:p>
            <a:fld id="{9834EFFD-8F9C-437C-AAB9-7021884AA8F0}" type="slidenum">
              <a:rPr lang="en-US" smtClean="0"/>
              <a:t>14</a:t>
            </a:fld>
            <a:endParaRPr lang="en-US"/>
          </a:p>
        </p:txBody>
      </p:sp>
    </p:spTree>
    <p:extLst>
      <p:ext uri="{BB962C8B-B14F-4D97-AF65-F5344CB8AC3E}">
        <p14:creationId xmlns:p14="http://schemas.microsoft.com/office/powerpoint/2010/main" val="237944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4850" y="706438"/>
            <a:ext cx="3194050" cy="2397125"/>
          </a:xfrm>
        </p:spPr>
      </p:sp>
      <p:sp>
        <p:nvSpPr>
          <p:cNvPr id="3" name="Notes Placeholder 2"/>
          <p:cNvSpPr>
            <a:spLocks noGrp="1"/>
          </p:cNvSpPr>
          <p:nvPr>
            <p:ph type="body" idx="1"/>
          </p:nvPr>
        </p:nvSpPr>
        <p:spPr>
          <a:xfrm>
            <a:off x="802902" y="3333679"/>
            <a:ext cx="5714213" cy="5381703"/>
          </a:xfrm>
        </p:spPr>
        <p:txBody>
          <a:bodyPr/>
          <a:lstStyle/>
          <a:p>
            <a:endParaRPr lang="en-US" sz="1100"/>
          </a:p>
        </p:txBody>
      </p:sp>
      <p:sp>
        <p:nvSpPr>
          <p:cNvPr id="4" name="Slide Number Placeholder 3"/>
          <p:cNvSpPr>
            <a:spLocks noGrp="1"/>
          </p:cNvSpPr>
          <p:nvPr>
            <p:ph type="sldNum" sz="quarter" idx="10"/>
          </p:nvPr>
        </p:nvSpPr>
        <p:spPr/>
        <p:txBody>
          <a:bodyPr/>
          <a:lstStyle/>
          <a:p>
            <a:fld id="{9834EFFD-8F9C-437C-AAB9-7021884AA8F0}" type="slidenum">
              <a:rPr lang="en-US" smtClean="0"/>
              <a:t>15</a:t>
            </a:fld>
            <a:endParaRPr lang="en-US"/>
          </a:p>
        </p:txBody>
      </p:sp>
    </p:spTree>
    <p:extLst>
      <p:ext uri="{BB962C8B-B14F-4D97-AF65-F5344CB8AC3E}">
        <p14:creationId xmlns:p14="http://schemas.microsoft.com/office/powerpoint/2010/main" val="213766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4850" y="706438"/>
            <a:ext cx="3194050" cy="2397125"/>
          </a:xfrm>
        </p:spPr>
      </p:sp>
      <p:sp>
        <p:nvSpPr>
          <p:cNvPr id="3" name="Notes Placeholder 2"/>
          <p:cNvSpPr>
            <a:spLocks noGrp="1"/>
          </p:cNvSpPr>
          <p:nvPr>
            <p:ph type="body" idx="1"/>
          </p:nvPr>
        </p:nvSpPr>
        <p:spPr>
          <a:xfrm>
            <a:off x="802902" y="3333679"/>
            <a:ext cx="5714213" cy="5381703"/>
          </a:xfrm>
        </p:spPr>
        <p:txBody>
          <a:bodyPr/>
          <a:lstStyle/>
          <a:p>
            <a:endParaRPr lang="en-US" sz="1100"/>
          </a:p>
        </p:txBody>
      </p:sp>
      <p:sp>
        <p:nvSpPr>
          <p:cNvPr id="4" name="Slide Number Placeholder 3"/>
          <p:cNvSpPr>
            <a:spLocks noGrp="1"/>
          </p:cNvSpPr>
          <p:nvPr>
            <p:ph type="sldNum" sz="quarter" idx="10"/>
          </p:nvPr>
        </p:nvSpPr>
        <p:spPr/>
        <p:txBody>
          <a:bodyPr/>
          <a:lstStyle/>
          <a:p>
            <a:fld id="{9834EFFD-8F9C-437C-AAB9-7021884AA8F0}" type="slidenum">
              <a:rPr lang="en-US" smtClean="0"/>
              <a:t>16</a:t>
            </a:fld>
            <a:endParaRPr lang="en-US"/>
          </a:p>
        </p:txBody>
      </p:sp>
    </p:spTree>
    <p:extLst>
      <p:ext uri="{BB962C8B-B14F-4D97-AF65-F5344CB8AC3E}">
        <p14:creationId xmlns:p14="http://schemas.microsoft.com/office/powerpoint/2010/main" val="405120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4850" y="706438"/>
            <a:ext cx="3194050" cy="2397125"/>
          </a:xfrm>
        </p:spPr>
      </p:sp>
      <p:sp>
        <p:nvSpPr>
          <p:cNvPr id="3" name="Notes Placeholder 2"/>
          <p:cNvSpPr>
            <a:spLocks noGrp="1"/>
          </p:cNvSpPr>
          <p:nvPr>
            <p:ph type="body" idx="1"/>
          </p:nvPr>
        </p:nvSpPr>
        <p:spPr>
          <a:xfrm>
            <a:off x="802902" y="3333679"/>
            <a:ext cx="5714213" cy="5381703"/>
          </a:xfrm>
        </p:spPr>
        <p:txBody>
          <a:bodyPr/>
          <a:lstStyle/>
          <a:p>
            <a:endParaRPr lang="en-US" sz="1100"/>
          </a:p>
        </p:txBody>
      </p:sp>
      <p:sp>
        <p:nvSpPr>
          <p:cNvPr id="4" name="Slide Number Placeholder 3"/>
          <p:cNvSpPr>
            <a:spLocks noGrp="1"/>
          </p:cNvSpPr>
          <p:nvPr>
            <p:ph type="sldNum" sz="quarter" idx="10"/>
          </p:nvPr>
        </p:nvSpPr>
        <p:spPr/>
        <p:txBody>
          <a:bodyPr/>
          <a:lstStyle/>
          <a:p>
            <a:fld id="{9834EFFD-8F9C-437C-AAB9-7021884AA8F0}" type="slidenum">
              <a:rPr lang="en-US" smtClean="0"/>
              <a:t>17</a:t>
            </a:fld>
            <a:endParaRPr lang="en-US"/>
          </a:p>
        </p:txBody>
      </p:sp>
    </p:spTree>
    <p:extLst>
      <p:ext uri="{BB962C8B-B14F-4D97-AF65-F5344CB8AC3E}">
        <p14:creationId xmlns:p14="http://schemas.microsoft.com/office/powerpoint/2010/main" val="281486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01" indent="-174201">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9834EFFD-8F9C-437C-AAB9-7021884AA8F0}" type="slidenum">
              <a:rPr lang="en-US" smtClean="0"/>
              <a:t>18</a:t>
            </a:fld>
            <a:endParaRPr lang="en-US"/>
          </a:p>
        </p:txBody>
      </p:sp>
    </p:spTree>
    <p:extLst>
      <p:ext uri="{BB962C8B-B14F-4D97-AF65-F5344CB8AC3E}">
        <p14:creationId xmlns:p14="http://schemas.microsoft.com/office/powerpoint/2010/main" val="194685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01" indent="-174201">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9834EFFD-8F9C-437C-AAB9-7021884AA8F0}" type="slidenum">
              <a:rPr lang="en-US" smtClean="0"/>
              <a:t>20</a:t>
            </a:fld>
            <a:endParaRPr lang="en-US"/>
          </a:p>
        </p:txBody>
      </p:sp>
    </p:spTree>
    <p:extLst>
      <p:ext uri="{BB962C8B-B14F-4D97-AF65-F5344CB8AC3E}">
        <p14:creationId xmlns:p14="http://schemas.microsoft.com/office/powerpoint/2010/main" val="409749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10"/>
          </p:nvPr>
        </p:nvSpPr>
        <p:spPr/>
        <p:txBody>
          <a:bodyPr/>
          <a:lstStyle/>
          <a:p>
            <a:fld id="{9834EFFD-8F9C-437C-AAB9-7021884AA8F0}" type="slidenum">
              <a:rPr lang="en-US" smtClean="0"/>
              <a:t>2</a:t>
            </a:fld>
            <a:endParaRPr lang="en-US"/>
          </a:p>
        </p:txBody>
      </p:sp>
    </p:spTree>
    <p:extLst>
      <p:ext uri="{BB962C8B-B14F-4D97-AF65-F5344CB8AC3E}">
        <p14:creationId xmlns:p14="http://schemas.microsoft.com/office/powerpoint/2010/main" val="3719758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34EFFD-8F9C-437C-AAB9-7021884AA8F0}" type="slidenum">
              <a:rPr lang="en-US" smtClean="0"/>
              <a:t>3</a:t>
            </a:fld>
            <a:endParaRPr lang="en-US"/>
          </a:p>
        </p:txBody>
      </p:sp>
    </p:spTree>
    <p:extLst>
      <p:ext uri="{BB962C8B-B14F-4D97-AF65-F5344CB8AC3E}">
        <p14:creationId xmlns:p14="http://schemas.microsoft.com/office/powerpoint/2010/main" val="1512806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0450" y="187325"/>
            <a:ext cx="1824038" cy="1370013"/>
          </a:xfrm>
        </p:spPr>
      </p:sp>
      <p:sp>
        <p:nvSpPr>
          <p:cNvPr id="3" name="Notes Placeholder 2"/>
          <p:cNvSpPr>
            <a:spLocks noGrp="1"/>
          </p:cNvSpPr>
          <p:nvPr>
            <p:ph type="body" idx="1"/>
          </p:nvPr>
        </p:nvSpPr>
        <p:spPr>
          <a:xfrm>
            <a:off x="692649" y="1604322"/>
            <a:ext cx="5714213" cy="8176062"/>
          </a:xfrm>
        </p:spPr>
        <p:txBody>
          <a:bodyPr/>
          <a:lstStyle/>
          <a:p>
            <a:pPr marL="638737" lvl="1" indent="-174201">
              <a:buFont typeface="Arial" panose="020B0604020202020204" pitchFamily="34" charset="0"/>
              <a:buChar char="•"/>
            </a:pPr>
            <a:endParaRPr lang="en-US" sz="1000"/>
          </a:p>
        </p:txBody>
      </p:sp>
      <p:sp>
        <p:nvSpPr>
          <p:cNvPr id="4" name="Slide Number Placeholder 3"/>
          <p:cNvSpPr>
            <a:spLocks noGrp="1"/>
          </p:cNvSpPr>
          <p:nvPr>
            <p:ph type="sldNum" sz="quarter" idx="10"/>
          </p:nvPr>
        </p:nvSpPr>
        <p:spPr/>
        <p:txBody>
          <a:bodyPr/>
          <a:lstStyle/>
          <a:p>
            <a:fld id="{9834EFFD-8F9C-437C-AAB9-7021884AA8F0}" type="slidenum">
              <a:rPr lang="en-US" smtClean="0"/>
              <a:t>6</a:t>
            </a:fld>
            <a:endParaRPr lang="en-US"/>
          </a:p>
        </p:txBody>
      </p:sp>
    </p:spTree>
    <p:extLst>
      <p:ext uri="{BB962C8B-B14F-4D97-AF65-F5344CB8AC3E}">
        <p14:creationId xmlns:p14="http://schemas.microsoft.com/office/powerpoint/2010/main" val="205968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Font typeface="Courier New" panose="02070309020205020404" pitchFamily="49" charset="0"/>
              <a:buNone/>
            </a:pPr>
            <a:endParaRPr lang="en-US"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4EFFD-8F9C-437C-AAB9-7021884AA8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968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4EFFD-8F9C-437C-AAB9-7021884AA8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9683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4EFFD-8F9C-437C-AAB9-7021884AA8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9683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sz="2500" baseline="0" dirty="0"/>
          </a:p>
          <a:p>
            <a:pPr marL="628650" lvl="1" indent="-171450">
              <a:buFont typeface="Arial" panose="020B0604020202020204" pitchFamily="34" charset="0"/>
              <a:buChar char="•"/>
            </a:pPr>
            <a:endParaRPr lang="en-US" sz="2500" baseline="0" dirty="0"/>
          </a:p>
          <a:p>
            <a:pPr marL="628650" lvl="1" indent="-171450">
              <a:buFont typeface="Arial" panose="020B0604020202020204" pitchFamily="34" charset="0"/>
              <a:buChar char="•"/>
            </a:pPr>
            <a:endParaRPr lang="en-US" sz="2500" dirty="0"/>
          </a:p>
          <a:p>
            <a:pPr marL="800100" lvl="3" indent="-342900"/>
            <a:endParaRPr lang="en-US" sz="3000" b="1"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4EFFD-8F9C-437C-AAB9-7021884AA8F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223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9834EFFD-8F9C-437C-AAB9-7021884AA8F0}" type="slidenum">
              <a:rPr lang="en-US" smtClean="0"/>
              <a:t>13</a:t>
            </a:fld>
            <a:endParaRPr lang="en-US"/>
          </a:p>
        </p:txBody>
      </p:sp>
    </p:spTree>
    <p:extLst>
      <p:ext uri="{BB962C8B-B14F-4D97-AF65-F5344CB8AC3E}">
        <p14:creationId xmlns:p14="http://schemas.microsoft.com/office/powerpoint/2010/main" val="237944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0C6D1C-123C-4FB7-BEF8-531037401ED2}"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79FE-8D13-4DF9-959F-8821041E96F9}" type="slidenum">
              <a:rPr lang="en-US" smtClean="0"/>
              <a:t>‹#›</a:t>
            </a:fld>
            <a:endParaRPr lang="en-US"/>
          </a:p>
        </p:txBody>
      </p:sp>
    </p:spTree>
    <p:extLst>
      <p:ext uri="{BB962C8B-B14F-4D97-AF65-F5344CB8AC3E}">
        <p14:creationId xmlns:p14="http://schemas.microsoft.com/office/powerpoint/2010/main" val="407140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0C6D1C-123C-4FB7-BEF8-531037401ED2}"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79FE-8D13-4DF9-959F-8821041E96F9}" type="slidenum">
              <a:rPr lang="en-US" smtClean="0"/>
              <a:t>‹#›</a:t>
            </a:fld>
            <a:endParaRPr lang="en-US"/>
          </a:p>
        </p:txBody>
      </p:sp>
    </p:spTree>
    <p:extLst>
      <p:ext uri="{BB962C8B-B14F-4D97-AF65-F5344CB8AC3E}">
        <p14:creationId xmlns:p14="http://schemas.microsoft.com/office/powerpoint/2010/main" val="169284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0C6D1C-123C-4FB7-BEF8-531037401ED2}"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79FE-8D13-4DF9-959F-8821041E96F9}" type="slidenum">
              <a:rPr lang="en-US" smtClean="0"/>
              <a:t>‹#›</a:t>
            </a:fld>
            <a:endParaRPr lang="en-US"/>
          </a:p>
        </p:txBody>
      </p:sp>
    </p:spTree>
    <p:extLst>
      <p:ext uri="{BB962C8B-B14F-4D97-AF65-F5344CB8AC3E}">
        <p14:creationId xmlns:p14="http://schemas.microsoft.com/office/powerpoint/2010/main" val="409928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0C6D1C-123C-4FB7-BEF8-531037401ED2}"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79FE-8D13-4DF9-959F-8821041E96F9}" type="slidenum">
              <a:rPr lang="en-US" smtClean="0"/>
              <a:t>‹#›</a:t>
            </a:fld>
            <a:endParaRPr lang="en-US"/>
          </a:p>
        </p:txBody>
      </p:sp>
    </p:spTree>
    <p:extLst>
      <p:ext uri="{BB962C8B-B14F-4D97-AF65-F5344CB8AC3E}">
        <p14:creationId xmlns:p14="http://schemas.microsoft.com/office/powerpoint/2010/main" val="118233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0C6D1C-123C-4FB7-BEF8-531037401ED2}"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79FE-8D13-4DF9-959F-8821041E96F9}" type="slidenum">
              <a:rPr lang="en-US" smtClean="0"/>
              <a:t>‹#›</a:t>
            </a:fld>
            <a:endParaRPr lang="en-US"/>
          </a:p>
        </p:txBody>
      </p:sp>
    </p:spTree>
    <p:extLst>
      <p:ext uri="{BB962C8B-B14F-4D97-AF65-F5344CB8AC3E}">
        <p14:creationId xmlns:p14="http://schemas.microsoft.com/office/powerpoint/2010/main" val="54725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0C6D1C-123C-4FB7-BEF8-531037401ED2}"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79FE-8D13-4DF9-959F-8821041E96F9}" type="slidenum">
              <a:rPr lang="en-US" smtClean="0"/>
              <a:t>‹#›</a:t>
            </a:fld>
            <a:endParaRPr lang="en-US"/>
          </a:p>
        </p:txBody>
      </p:sp>
    </p:spTree>
    <p:extLst>
      <p:ext uri="{BB962C8B-B14F-4D97-AF65-F5344CB8AC3E}">
        <p14:creationId xmlns:p14="http://schemas.microsoft.com/office/powerpoint/2010/main" val="324741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0C6D1C-123C-4FB7-BEF8-531037401ED2}" type="datetimeFigureOut">
              <a:rPr lang="en-US" smtClean="0"/>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7079FE-8D13-4DF9-959F-8821041E96F9}" type="slidenum">
              <a:rPr lang="en-US" smtClean="0"/>
              <a:t>‹#›</a:t>
            </a:fld>
            <a:endParaRPr lang="en-US"/>
          </a:p>
        </p:txBody>
      </p:sp>
    </p:spTree>
    <p:extLst>
      <p:ext uri="{BB962C8B-B14F-4D97-AF65-F5344CB8AC3E}">
        <p14:creationId xmlns:p14="http://schemas.microsoft.com/office/powerpoint/2010/main" val="364350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0C6D1C-123C-4FB7-BEF8-531037401ED2}" type="datetimeFigureOut">
              <a:rPr lang="en-US" smtClean="0"/>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079FE-8D13-4DF9-959F-8821041E96F9}" type="slidenum">
              <a:rPr lang="en-US" smtClean="0"/>
              <a:t>‹#›</a:t>
            </a:fld>
            <a:endParaRPr lang="en-US"/>
          </a:p>
        </p:txBody>
      </p:sp>
    </p:spTree>
    <p:extLst>
      <p:ext uri="{BB962C8B-B14F-4D97-AF65-F5344CB8AC3E}">
        <p14:creationId xmlns:p14="http://schemas.microsoft.com/office/powerpoint/2010/main" val="340276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C6D1C-123C-4FB7-BEF8-531037401ED2}" type="datetimeFigureOut">
              <a:rPr lang="en-US" smtClean="0"/>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079FE-8D13-4DF9-959F-8821041E96F9}" type="slidenum">
              <a:rPr lang="en-US" smtClean="0"/>
              <a:t>‹#›</a:t>
            </a:fld>
            <a:endParaRPr lang="en-US"/>
          </a:p>
        </p:txBody>
      </p:sp>
    </p:spTree>
    <p:extLst>
      <p:ext uri="{BB962C8B-B14F-4D97-AF65-F5344CB8AC3E}">
        <p14:creationId xmlns:p14="http://schemas.microsoft.com/office/powerpoint/2010/main" val="341138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0C6D1C-123C-4FB7-BEF8-531037401ED2}"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79FE-8D13-4DF9-959F-8821041E96F9}" type="slidenum">
              <a:rPr lang="en-US" smtClean="0"/>
              <a:t>‹#›</a:t>
            </a:fld>
            <a:endParaRPr lang="en-US"/>
          </a:p>
        </p:txBody>
      </p:sp>
    </p:spTree>
    <p:extLst>
      <p:ext uri="{BB962C8B-B14F-4D97-AF65-F5344CB8AC3E}">
        <p14:creationId xmlns:p14="http://schemas.microsoft.com/office/powerpoint/2010/main" val="360724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0C6D1C-123C-4FB7-BEF8-531037401ED2}"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79FE-8D13-4DF9-959F-8821041E96F9}" type="slidenum">
              <a:rPr lang="en-US" smtClean="0"/>
              <a:t>‹#›</a:t>
            </a:fld>
            <a:endParaRPr lang="en-US"/>
          </a:p>
        </p:txBody>
      </p:sp>
    </p:spTree>
    <p:extLst>
      <p:ext uri="{BB962C8B-B14F-4D97-AF65-F5344CB8AC3E}">
        <p14:creationId xmlns:p14="http://schemas.microsoft.com/office/powerpoint/2010/main" val="29813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l="-33000" r="-3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C6D1C-123C-4FB7-BEF8-531037401ED2}" type="datetimeFigureOut">
              <a:rPr lang="en-US" smtClean="0"/>
              <a:t>8/10/2022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079FE-8D13-4DF9-959F-8821041E96F9}" type="slidenum">
              <a:rPr lang="en-US" smtClean="0"/>
              <a:t>‹#›</a:t>
            </a:fld>
            <a:endParaRPr lang="en-US"/>
          </a:p>
        </p:txBody>
      </p:sp>
    </p:spTree>
    <p:extLst>
      <p:ext uri="{BB962C8B-B14F-4D97-AF65-F5344CB8AC3E}">
        <p14:creationId xmlns:p14="http://schemas.microsoft.com/office/powerpoint/2010/main" val="328209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5031" y="891652"/>
            <a:ext cx="3309016" cy="3030724"/>
          </a:xfrm>
        </p:spPr>
        <p:txBody>
          <a:bodyPr anchor="b">
            <a:normAutofit/>
          </a:bodyPr>
          <a:lstStyle/>
          <a:p>
            <a:pPr algn="r"/>
            <a:r>
              <a:rPr lang="en-US" sz="2700" b="1">
                <a:solidFill>
                  <a:srgbClr val="FFFFFF"/>
                </a:solidFill>
                <a:effectLst>
                  <a:outerShdw blurRad="50800" dist="38100" dir="2700000" algn="tl" rotWithShape="0">
                    <a:prstClr val="black">
                      <a:alpha val="40000"/>
                    </a:prstClr>
                  </a:outerShdw>
                </a:effectLst>
                <a:latin typeface="Calisto MT" panose="02040603050505030304" pitchFamily="18" charset="0"/>
                <a:ea typeface="Tahoma" panose="020B0604030504040204" pitchFamily="34" charset="0"/>
                <a:cs typeface="Tahoma" panose="020B0604030504040204" pitchFamily="34" charset="0"/>
              </a:rPr>
              <a:t>INDUSTRY 4.0</a:t>
            </a:r>
            <a:br>
              <a:rPr lang="en-US" sz="2700" b="1">
                <a:solidFill>
                  <a:srgbClr val="FFFFFF"/>
                </a:solidFill>
                <a:effectLst>
                  <a:outerShdw blurRad="50800" dist="38100" dir="2700000" algn="tl" rotWithShape="0">
                    <a:prstClr val="black">
                      <a:alpha val="40000"/>
                    </a:prstClr>
                  </a:outerShdw>
                </a:effectLst>
                <a:latin typeface="Calisto MT" panose="02040603050505030304" pitchFamily="18" charset="0"/>
                <a:ea typeface="Tahoma" panose="020B0604030504040204" pitchFamily="34" charset="0"/>
                <a:cs typeface="Tahoma" panose="020B0604030504040204" pitchFamily="34" charset="0"/>
              </a:rPr>
            </a:br>
            <a:r>
              <a:rPr lang="en-US" sz="2700" b="1">
                <a:solidFill>
                  <a:srgbClr val="FFFFFF"/>
                </a:solidFill>
                <a:effectLst>
                  <a:outerShdw blurRad="50800" dist="38100" dir="2700000" algn="tl" rotWithShape="0">
                    <a:prstClr val="black">
                      <a:alpha val="40000"/>
                    </a:prstClr>
                  </a:outerShdw>
                </a:effectLst>
                <a:latin typeface="Calisto MT" panose="02040603050505030304" pitchFamily="18" charset="0"/>
                <a:ea typeface="Tahoma" panose="020B0604030504040204" pitchFamily="34" charset="0"/>
                <a:cs typeface="Tahoma" panose="020B0604030504040204" pitchFamily="34" charset="0"/>
              </a:rPr>
              <a:t>CERTIFICATIONS</a:t>
            </a:r>
          </a:p>
        </p:txBody>
      </p:sp>
      <p:pic>
        <p:nvPicPr>
          <p:cNvPr id="3" name="Picture 2">
            <a:extLst>
              <a:ext uri="{FF2B5EF4-FFF2-40B4-BE49-F238E27FC236}">
                <a16:creationId xmlns:a16="http://schemas.microsoft.com/office/drawing/2014/main" id="{B2405950-B858-46B7-AF3E-7AEF4FF49080}"/>
              </a:ext>
            </a:extLst>
          </p:cNvPr>
          <p:cNvPicPr>
            <a:picLocks noChangeAspect="1"/>
          </p:cNvPicPr>
          <p:nvPr/>
        </p:nvPicPr>
        <p:blipFill>
          <a:blip r:embed="rId3"/>
          <a:stretch>
            <a:fillRect/>
          </a:stretch>
        </p:blipFill>
        <p:spPr>
          <a:xfrm>
            <a:off x="4572000" y="2618105"/>
            <a:ext cx="4206240" cy="1577339"/>
          </a:xfrm>
          <a:prstGeom prst="rect">
            <a:avLst/>
          </a:prstGeom>
        </p:spPr>
      </p:pic>
    </p:spTree>
    <p:extLst>
      <p:ext uri="{BB962C8B-B14F-4D97-AF65-F5344CB8AC3E}">
        <p14:creationId xmlns:p14="http://schemas.microsoft.com/office/powerpoint/2010/main" val="426105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39858" y="1683756"/>
            <a:ext cx="2336449" cy="2396359"/>
          </a:xfrm>
        </p:spPr>
        <p:txBody>
          <a:bodyPr anchor="b">
            <a:normAutofit fontScale="90000"/>
          </a:bodyPr>
          <a:lstStyle/>
          <a:p>
            <a:pPr algn="r"/>
            <a:r>
              <a:rPr lang="en-US" sz="3500" b="1" dirty="0">
                <a:solidFill>
                  <a:srgbClr val="FFFFFF"/>
                </a:solidFill>
              </a:rPr>
              <a:t>Certified Industry 4.0 Advanced Operations Associate  </a:t>
            </a:r>
          </a:p>
        </p:txBody>
      </p:sp>
      <p:graphicFrame>
        <p:nvGraphicFramePr>
          <p:cNvPr id="5" name="Content Placeholder 2">
            <a:extLst>
              <a:ext uri="{FF2B5EF4-FFF2-40B4-BE49-F238E27FC236}">
                <a16:creationId xmlns:a16="http://schemas.microsoft.com/office/drawing/2014/main" id="{45DD4C41-1A80-44AA-AF3E-14602860C444}"/>
              </a:ext>
            </a:extLst>
          </p:cNvPr>
          <p:cNvGraphicFramePr>
            <a:graphicFrameLocks noGrp="1"/>
          </p:cNvGraphicFramePr>
          <p:nvPr>
            <p:ph idx="1"/>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350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39858" y="1683756"/>
            <a:ext cx="2336449" cy="2396359"/>
          </a:xfrm>
        </p:spPr>
        <p:txBody>
          <a:bodyPr anchor="b">
            <a:noAutofit/>
          </a:bodyPr>
          <a:lstStyle/>
          <a:p>
            <a:pPr algn="r"/>
            <a:r>
              <a:rPr lang="en-US" sz="3200" b="1" dirty="0">
                <a:solidFill>
                  <a:srgbClr val="FFFFFF"/>
                </a:solidFill>
              </a:rPr>
              <a:t>Certified Industry 4.0 Robotic Systems Associate </a:t>
            </a:r>
          </a:p>
        </p:txBody>
      </p:sp>
      <p:graphicFrame>
        <p:nvGraphicFramePr>
          <p:cNvPr id="16" name="Content Placeholder 2">
            <a:extLst>
              <a:ext uri="{FF2B5EF4-FFF2-40B4-BE49-F238E27FC236}">
                <a16:creationId xmlns:a16="http://schemas.microsoft.com/office/drawing/2014/main" id="{1532F164-641B-4722-8A6C-2AB800B01BF7}"/>
              </a:ext>
            </a:extLst>
          </p:cNvPr>
          <p:cNvGraphicFramePr>
            <a:graphicFrameLocks noGrp="1"/>
          </p:cNvGraphicFramePr>
          <p:nvPr>
            <p:ph idx="1"/>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347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05617" y="1709692"/>
            <a:ext cx="2160621" cy="3071906"/>
          </a:xfrm>
        </p:spPr>
        <p:txBody>
          <a:bodyPr vert="horz" lIns="91440" tIns="45720" rIns="91440" bIns="45720" rtlCol="0" anchor="t">
            <a:normAutofit/>
          </a:bodyPr>
          <a:lstStyle/>
          <a:p>
            <a:pPr algn="l">
              <a:lnSpc>
                <a:spcPct val="90000"/>
              </a:lnSpc>
            </a:pPr>
            <a:r>
              <a:rPr lang="en-US" sz="2900" b="1" kern="1200" dirty="0">
                <a:solidFill>
                  <a:srgbClr val="FFFFFF"/>
                </a:solidFill>
                <a:latin typeface="+mj-lt"/>
                <a:ea typeface="+mj-ea"/>
                <a:cs typeface="+mj-cs"/>
              </a:rPr>
              <a:t>Certified Industry 4.0 </a:t>
            </a:r>
            <a:r>
              <a:rPr lang="en-US" sz="2900" b="1" kern="1200" dirty="0" err="1">
                <a:solidFill>
                  <a:srgbClr val="FFFFFF"/>
                </a:solidFill>
                <a:latin typeface="+mj-lt"/>
                <a:ea typeface="+mj-ea"/>
                <a:cs typeface="+mj-cs"/>
              </a:rPr>
              <a:t>IIoT</a:t>
            </a:r>
            <a:r>
              <a:rPr lang="en-US" sz="2900" b="1" kern="1200" dirty="0">
                <a:solidFill>
                  <a:srgbClr val="FFFFFF"/>
                </a:solidFill>
                <a:latin typeface="+mj-lt"/>
                <a:ea typeface="+mj-ea"/>
                <a:cs typeface="+mj-cs"/>
              </a:rPr>
              <a:t>, Networking, and Data Analytics  Associate  </a:t>
            </a:r>
          </a:p>
        </p:txBody>
      </p:sp>
      <p:graphicFrame>
        <p:nvGraphicFramePr>
          <p:cNvPr id="5" name="Content Placeholder 2">
            <a:extLst>
              <a:ext uri="{FF2B5EF4-FFF2-40B4-BE49-F238E27FC236}">
                <a16:creationId xmlns:a16="http://schemas.microsoft.com/office/drawing/2014/main" id="{FE31F968-37D9-4479-B60D-E4B59C404F94}"/>
              </a:ext>
            </a:extLst>
          </p:cNvPr>
          <p:cNvGraphicFramePr>
            <a:graphicFrameLocks noGrp="1"/>
          </p:cNvGraphicFramePr>
          <p:nvPr>
            <p:ph idx="1"/>
          </p:nvPr>
        </p:nvGraphicFramePr>
        <p:xfrm>
          <a:off x="3486653" y="637762"/>
          <a:ext cx="4797363" cy="5576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112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552" y="1057999"/>
            <a:ext cx="8324680" cy="1015663"/>
          </a:xfrm>
          <a:prstGeom prst="rect">
            <a:avLst/>
          </a:prstGeom>
        </p:spPr>
        <p:txBody>
          <a:bodyPr wrap="square">
            <a:spAutoFit/>
          </a:bodyPr>
          <a:lstStyle/>
          <a:p>
            <a:r>
              <a:rPr lang="en-US" sz="1200" b="1">
                <a:latin typeface="Calisto MT" panose="02040603050505030304" pitchFamily="18" charset="0"/>
              </a:rPr>
              <a:t>Specialist &amp; Professional</a:t>
            </a:r>
            <a:r>
              <a:rPr lang="en-US" sz="1200">
                <a:latin typeface="Calisto MT" panose="02040603050505030304" pitchFamily="18" charset="0"/>
              </a:rPr>
              <a:t> certifications are modular certifications, consisting of a series of core and elective micro-credentials, each with its own hands-on practical assessment and a written (online) knowledge assessment. </a:t>
            </a:r>
          </a:p>
          <a:p>
            <a:endParaRPr lang="en-US" sz="1200">
              <a:latin typeface="Calisto MT" panose="02040603050505030304" pitchFamily="18" charset="0"/>
            </a:endParaRPr>
          </a:p>
          <a:p>
            <a:pPr marL="171450" indent="-171450">
              <a:buFont typeface="Arial" panose="020B0604020202020204" pitchFamily="34" charset="0"/>
              <a:buChar char="•"/>
            </a:pPr>
            <a:r>
              <a:rPr lang="en-US" sz="1200" b="1">
                <a:latin typeface="Calisto MT" panose="02040603050505030304" pitchFamily="18" charset="0"/>
              </a:rPr>
              <a:t>Core</a:t>
            </a:r>
            <a:r>
              <a:rPr lang="en-US" sz="1200">
                <a:latin typeface="Calisto MT" panose="02040603050505030304" pitchFamily="18" charset="0"/>
              </a:rPr>
              <a:t> micro-credentials certify skills that are applicable to all companies</a:t>
            </a:r>
          </a:p>
          <a:p>
            <a:pPr marL="171450" indent="-171450">
              <a:buFont typeface="Arial" panose="020B0604020202020204" pitchFamily="34" charset="0"/>
              <a:buChar char="•"/>
            </a:pPr>
            <a:r>
              <a:rPr lang="en-US" sz="1200" b="1">
                <a:latin typeface="Calisto MT" panose="02040603050505030304" pitchFamily="18" charset="0"/>
              </a:rPr>
              <a:t>Elective</a:t>
            </a:r>
            <a:r>
              <a:rPr lang="en-US" sz="1200">
                <a:latin typeface="Calisto MT" panose="02040603050505030304" pitchFamily="18" charset="0"/>
              </a:rPr>
              <a:t> micro-credentials can be added to match with regional or specific company needs.</a:t>
            </a:r>
          </a:p>
        </p:txBody>
      </p:sp>
      <p:sp>
        <p:nvSpPr>
          <p:cNvPr id="6" name="Title 1">
            <a:extLst>
              <a:ext uri="{FF2B5EF4-FFF2-40B4-BE49-F238E27FC236}">
                <a16:creationId xmlns:a16="http://schemas.microsoft.com/office/drawing/2014/main" id="{A84E93CE-8832-4568-8BFF-3C70D47AE78F}"/>
              </a:ext>
            </a:extLst>
          </p:cNvPr>
          <p:cNvSpPr txBox="1">
            <a:spLocks/>
          </p:cNvSpPr>
          <p:nvPr/>
        </p:nvSpPr>
        <p:spPr>
          <a:xfrm>
            <a:off x="0" y="51358"/>
            <a:ext cx="9144000" cy="5964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chemeClr val="tx1">
                    <a:lumMod val="75000"/>
                    <a:lumOff val="25000"/>
                  </a:schemeClr>
                </a:solidFill>
                <a:latin typeface="Calisto MT" panose="02040603050505030304" pitchFamily="18" charset="0"/>
              </a:rPr>
              <a:t>M</a:t>
            </a:r>
            <a:r>
              <a:rPr lang="en-US" sz="2400" b="1">
                <a:solidFill>
                  <a:schemeClr val="tx1">
                    <a:lumMod val="75000"/>
                    <a:lumOff val="25000"/>
                  </a:schemeClr>
                </a:solidFill>
                <a:latin typeface="Calisto MT" panose="02040603050505030304" pitchFamily="18" charset="0"/>
              </a:rPr>
              <a:t>ICRO</a:t>
            </a:r>
            <a:r>
              <a:rPr lang="en-US" sz="3200" b="1">
                <a:solidFill>
                  <a:schemeClr val="tx1">
                    <a:lumMod val="75000"/>
                    <a:lumOff val="25000"/>
                  </a:schemeClr>
                </a:solidFill>
                <a:latin typeface="Calisto MT" panose="02040603050505030304" pitchFamily="18" charset="0"/>
              </a:rPr>
              <a:t>-C</a:t>
            </a:r>
            <a:r>
              <a:rPr lang="en-US" sz="2400" b="1">
                <a:solidFill>
                  <a:schemeClr val="tx1">
                    <a:lumMod val="75000"/>
                    <a:lumOff val="25000"/>
                  </a:schemeClr>
                </a:solidFill>
                <a:latin typeface="Calisto MT" panose="02040603050505030304" pitchFamily="18" charset="0"/>
              </a:rPr>
              <a:t>REDENTIALS</a:t>
            </a:r>
          </a:p>
          <a:p>
            <a:r>
              <a:rPr lang="en-US" sz="2800" b="1">
                <a:solidFill>
                  <a:schemeClr val="tx1">
                    <a:lumMod val="75000"/>
                    <a:lumOff val="25000"/>
                  </a:schemeClr>
                </a:solidFill>
                <a:latin typeface="Calisto MT" panose="02040603050505030304" pitchFamily="18" charset="0"/>
              </a:rPr>
              <a:t>S</a:t>
            </a:r>
            <a:r>
              <a:rPr lang="en-US" sz="2000" b="1">
                <a:solidFill>
                  <a:schemeClr val="tx1">
                    <a:lumMod val="75000"/>
                    <a:lumOff val="25000"/>
                  </a:schemeClr>
                </a:solidFill>
                <a:latin typeface="Calisto MT" panose="02040603050505030304" pitchFamily="18" charset="0"/>
              </a:rPr>
              <a:t>PECIALIST</a:t>
            </a:r>
            <a:r>
              <a:rPr lang="en-US" sz="2800" b="1">
                <a:solidFill>
                  <a:schemeClr val="tx1">
                    <a:lumMod val="75000"/>
                    <a:lumOff val="25000"/>
                  </a:schemeClr>
                </a:solidFill>
                <a:latin typeface="Calisto MT" panose="02040603050505030304" pitchFamily="18" charset="0"/>
              </a:rPr>
              <a:t> &amp; P</a:t>
            </a:r>
            <a:r>
              <a:rPr lang="en-US" sz="2000" b="1">
                <a:solidFill>
                  <a:schemeClr val="tx1">
                    <a:lumMod val="75000"/>
                    <a:lumOff val="25000"/>
                  </a:schemeClr>
                </a:solidFill>
                <a:latin typeface="Calisto MT" panose="02040603050505030304" pitchFamily="18" charset="0"/>
              </a:rPr>
              <a:t>ROFESSIONAL</a:t>
            </a:r>
            <a:endParaRPr lang="en-US" sz="2400" b="1">
              <a:solidFill>
                <a:schemeClr val="tx1">
                  <a:lumMod val="75000"/>
                  <a:lumOff val="25000"/>
                </a:schemeClr>
              </a:solidFill>
              <a:latin typeface="Calisto MT" panose="02040603050505030304" pitchFamily="18" charset="0"/>
            </a:endParaRPr>
          </a:p>
          <a:p>
            <a:endParaRPr lang="en-US" sz="3200" b="1">
              <a:solidFill>
                <a:schemeClr val="tx1">
                  <a:lumMod val="75000"/>
                  <a:lumOff val="25000"/>
                </a:schemeClr>
              </a:solidFill>
              <a:latin typeface="Calisto MT" panose="02040603050505030304" pitchFamily="18" charset="0"/>
            </a:endParaRPr>
          </a:p>
        </p:txBody>
      </p:sp>
      <p:pic>
        <p:nvPicPr>
          <p:cNvPr id="4" name="Picture 3">
            <a:extLst>
              <a:ext uri="{FF2B5EF4-FFF2-40B4-BE49-F238E27FC236}">
                <a16:creationId xmlns:a16="http://schemas.microsoft.com/office/drawing/2014/main" id="{6DAB841D-ABE7-4590-BE3D-6AF49E383430}"/>
              </a:ext>
            </a:extLst>
          </p:cNvPr>
          <p:cNvPicPr>
            <a:picLocks noChangeAspect="1"/>
          </p:cNvPicPr>
          <p:nvPr/>
        </p:nvPicPr>
        <p:blipFill>
          <a:blip r:embed="rId3"/>
          <a:stretch>
            <a:fillRect/>
          </a:stretch>
        </p:blipFill>
        <p:spPr>
          <a:xfrm>
            <a:off x="0" y="2483811"/>
            <a:ext cx="9144000" cy="3608395"/>
          </a:xfrm>
          <a:prstGeom prst="rect">
            <a:avLst/>
          </a:prstGeom>
        </p:spPr>
      </p:pic>
    </p:spTree>
    <p:extLst>
      <p:ext uri="{BB962C8B-B14F-4D97-AF65-F5344CB8AC3E}">
        <p14:creationId xmlns:p14="http://schemas.microsoft.com/office/powerpoint/2010/main" val="412140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84175"/>
            <a:ext cx="8686800" cy="3216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A84E93CE-8832-4568-8BFF-3C70D47AE78F}"/>
              </a:ext>
            </a:extLst>
          </p:cNvPr>
          <p:cNvSpPr txBox="1">
            <a:spLocks/>
          </p:cNvSpPr>
          <p:nvPr/>
        </p:nvSpPr>
        <p:spPr>
          <a:xfrm>
            <a:off x="0" y="215950"/>
            <a:ext cx="9144000" cy="5964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chemeClr val="tx1">
                    <a:lumMod val="75000"/>
                    <a:lumOff val="25000"/>
                  </a:schemeClr>
                </a:solidFill>
                <a:latin typeface="Calisto MT" panose="02040603050505030304" pitchFamily="18" charset="0"/>
              </a:rPr>
              <a:t>O</a:t>
            </a:r>
            <a:r>
              <a:rPr lang="en-US" sz="2400" b="1">
                <a:solidFill>
                  <a:schemeClr val="tx1">
                    <a:lumMod val="75000"/>
                    <a:lumOff val="25000"/>
                  </a:schemeClr>
                </a:solidFill>
                <a:latin typeface="Calisto MT" panose="02040603050505030304" pitchFamily="18" charset="0"/>
              </a:rPr>
              <a:t>CCUPATIONAL </a:t>
            </a:r>
            <a:r>
              <a:rPr lang="en-US" sz="3200" b="1">
                <a:solidFill>
                  <a:schemeClr val="tx1">
                    <a:lumMod val="75000"/>
                    <a:lumOff val="25000"/>
                  </a:schemeClr>
                </a:solidFill>
                <a:latin typeface="Calisto MT" panose="02040603050505030304" pitchFamily="18" charset="0"/>
              </a:rPr>
              <a:t>C</a:t>
            </a:r>
            <a:r>
              <a:rPr lang="en-US" sz="2400" b="1">
                <a:solidFill>
                  <a:schemeClr val="tx1">
                    <a:lumMod val="75000"/>
                    <a:lumOff val="25000"/>
                  </a:schemeClr>
                </a:solidFill>
                <a:latin typeface="Calisto MT" panose="02040603050505030304" pitchFamily="18" charset="0"/>
              </a:rPr>
              <a:t>REDENTIAL</a:t>
            </a:r>
          </a:p>
          <a:p>
            <a:r>
              <a:rPr lang="en-US" sz="2800" b="1">
                <a:solidFill>
                  <a:schemeClr val="tx1">
                    <a:lumMod val="75000"/>
                    <a:lumOff val="25000"/>
                  </a:schemeClr>
                </a:solidFill>
                <a:latin typeface="Calisto MT" panose="02040603050505030304" pitchFamily="18" charset="0"/>
              </a:rPr>
              <a:t>E</a:t>
            </a:r>
            <a:r>
              <a:rPr lang="en-US" sz="2000" b="1">
                <a:solidFill>
                  <a:schemeClr val="tx1">
                    <a:lumMod val="75000"/>
                    <a:lumOff val="25000"/>
                  </a:schemeClr>
                </a:solidFill>
                <a:latin typeface="Calisto MT" panose="02040603050505030304" pitchFamily="18" charset="0"/>
              </a:rPr>
              <a:t>XAMPLE – </a:t>
            </a:r>
            <a:r>
              <a:rPr lang="en-US" sz="2800" b="1">
                <a:solidFill>
                  <a:schemeClr val="tx1">
                    <a:lumMod val="75000"/>
                    <a:lumOff val="25000"/>
                  </a:schemeClr>
                </a:solidFill>
                <a:latin typeface="Calisto MT" panose="02040603050505030304" pitchFamily="18" charset="0"/>
              </a:rPr>
              <a:t>E</a:t>
            </a:r>
            <a:r>
              <a:rPr lang="en-US" sz="2000" b="1">
                <a:solidFill>
                  <a:schemeClr val="tx1">
                    <a:lumMod val="75000"/>
                    <a:lumOff val="25000"/>
                  </a:schemeClr>
                </a:solidFill>
                <a:latin typeface="Calisto MT" panose="02040603050505030304" pitchFamily="18" charset="0"/>
              </a:rPr>
              <a:t>NTRY </a:t>
            </a:r>
            <a:r>
              <a:rPr lang="en-US" sz="2800" b="1">
                <a:solidFill>
                  <a:schemeClr val="tx1">
                    <a:lumMod val="75000"/>
                    <a:lumOff val="25000"/>
                  </a:schemeClr>
                </a:solidFill>
                <a:latin typeface="Calisto MT" panose="02040603050505030304" pitchFamily="18" charset="0"/>
              </a:rPr>
              <a:t>L</a:t>
            </a:r>
            <a:r>
              <a:rPr lang="en-US" sz="2000" b="1">
                <a:solidFill>
                  <a:schemeClr val="tx1">
                    <a:lumMod val="75000"/>
                    <a:lumOff val="25000"/>
                  </a:schemeClr>
                </a:solidFill>
                <a:latin typeface="Calisto MT" panose="02040603050505030304" pitchFamily="18" charset="0"/>
              </a:rPr>
              <a:t>EVEL</a:t>
            </a:r>
            <a:endParaRPr lang="en-US" sz="3200" b="1">
              <a:solidFill>
                <a:schemeClr val="tx1">
                  <a:lumMod val="75000"/>
                  <a:lumOff val="25000"/>
                </a:schemeClr>
              </a:solidFill>
              <a:latin typeface="Calisto MT" panose="02040603050505030304" pitchFamily="18" charset="0"/>
            </a:endParaRPr>
          </a:p>
        </p:txBody>
      </p:sp>
      <p:sp>
        <p:nvSpPr>
          <p:cNvPr id="6" name="TextBox 5">
            <a:extLst>
              <a:ext uri="{FF2B5EF4-FFF2-40B4-BE49-F238E27FC236}">
                <a16:creationId xmlns:a16="http://schemas.microsoft.com/office/drawing/2014/main" id="{8C46A2E5-30AF-4BE9-B0C5-25CF7214BC44}"/>
              </a:ext>
            </a:extLst>
          </p:cNvPr>
          <p:cNvSpPr txBox="1"/>
          <p:nvPr/>
        </p:nvSpPr>
        <p:spPr>
          <a:xfrm>
            <a:off x="354496" y="1665320"/>
            <a:ext cx="4658138" cy="369332"/>
          </a:xfrm>
          <a:prstGeom prst="rect">
            <a:avLst/>
          </a:prstGeom>
          <a:noFill/>
        </p:spPr>
        <p:txBody>
          <a:bodyPr wrap="square">
            <a:spAutoFit/>
          </a:bodyPr>
          <a:lstStyle/>
          <a:p>
            <a:r>
              <a:rPr lang="en-US" b="1">
                <a:effectLst/>
                <a:latin typeface="Poppins"/>
              </a:rPr>
              <a:t>Industry 4.0 Electrical Systems Specialist </a:t>
            </a:r>
            <a:endParaRPr lang="en-US"/>
          </a:p>
        </p:txBody>
      </p:sp>
      <p:sp>
        <p:nvSpPr>
          <p:cNvPr id="7" name="Rectangle 6">
            <a:extLst>
              <a:ext uri="{FF2B5EF4-FFF2-40B4-BE49-F238E27FC236}">
                <a16:creationId xmlns:a16="http://schemas.microsoft.com/office/drawing/2014/main" id="{101ACF24-8ED1-433B-ACC7-565920E4A41B}"/>
              </a:ext>
            </a:extLst>
          </p:cNvPr>
          <p:cNvSpPr/>
          <p:nvPr/>
        </p:nvSpPr>
        <p:spPr>
          <a:xfrm>
            <a:off x="4509051" y="1665320"/>
            <a:ext cx="2983909" cy="523220"/>
          </a:xfrm>
          <a:prstGeom prst="rect">
            <a:avLst/>
          </a:prstGeom>
        </p:spPr>
        <p:txBody>
          <a:bodyPr wrap="square">
            <a:spAutoFit/>
          </a:bodyPr>
          <a:lstStyle/>
          <a:p>
            <a:pPr lvl="0"/>
            <a:r>
              <a:rPr lang="en-US" sz="1400">
                <a:solidFill>
                  <a:prstClr val="black"/>
                </a:solidFill>
                <a:latin typeface="Calisto MT" panose="02040603050505030304" pitchFamily="18" charset="0"/>
              </a:rPr>
              <a:t>Approximately 250 - 350 hours preparation time</a:t>
            </a:r>
          </a:p>
        </p:txBody>
      </p:sp>
    </p:spTree>
    <p:extLst>
      <p:ext uri="{BB962C8B-B14F-4D97-AF65-F5344CB8AC3E}">
        <p14:creationId xmlns:p14="http://schemas.microsoft.com/office/powerpoint/2010/main" val="3548798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4E93CE-8832-4568-8BFF-3C70D47AE78F}"/>
              </a:ext>
            </a:extLst>
          </p:cNvPr>
          <p:cNvSpPr txBox="1">
            <a:spLocks/>
          </p:cNvSpPr>
          <p:nvPr/>
        </p:nvSpPr>
        <p:spPr>
          <a:xfrm>
            <a:off x="0" y="215950"/>
            <a:ext cx="9144000" cy="5964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chemeClr val="tx1">
                    <a:lumMod val="75000"/>
                    <a:lumOff val="25000"/>
                  </a:schemeClr>
                </a:solidFill>
                <a:latin typeface="Calisto MT" panose="02040603050505030304" pitchFamily="18" charset="0"/>
              </a:rPr>
              <a:t>O</a:t>
            </a:r>
            <a:r>
              <a:rPr lang="en-US" sz="2400" b="1">
                <a:solidFill>
                  <a:schemeClr val="tx1">
                    <a:lumMod val="75000"/>
                    <a:lumOff val="25000"/>
                  </a:schemeClr>
                </a:solidFill>
                <a:latin typeface="Calisto MT" panose="02040603050505030304" pitchFamily="18" charset="0"/>
              </a:rPr>
              <a:t>CCUPATIONAL </a:t>
            </a:r>
            <a:r>
              <a:rPr lang="en-US" sz="3200" b="1">
                <a:solidFill>
                  <a:schemeClr val="tx1">
                    <a:lumMod val="75000"/>
                    <a:lumOff val="25000"/>
                  </a:schemeClr>
                </a:solidFill>
                <a:latin typeface="Calisto MT" panose="02040603050505030304" pitchFamily="18" charset="0"/>
              </a:rPr>
              <a:t>C</a:t>
            </a:r>
            <a:r>
              <a:rPr lang="en-US" sz="2400" b="1">
                <a:solidFill>
                  <a:schemeClr val="tx1">
                    <a:lumMod val="75000"/>
                    <a:lumOff val="25000"/>
                  </a:schemeClr>
                </a:solidFill>
                <a:latin typeface="Calisto MT" panose="02040603050505030304" pitchFamily="18" charset="0"/>
              </a:rPr>
              <a:t>REDENTIAL</a:t>
            </a:r>
          </a:p>
          <a:p>
            <a:r>
              <a:rPr lang="en-US" sz="2800" b="1">
                <a:solidFill>
                  <a:schemeClr val="tx1">
                    <a:lumMod val="75000"/>
                    <a:lumOff val="25000"/>
                  </a:schemeClr>
                </a:solidFill>
                <a:latin typeface="Calisto MT" panose="02040603050505030304" pitchFamily="18" charset="0"/>
              </a:rPr>
              <a:t>E</a:t>
            </a:r>
            <a:r>
              <a:rPr lang="en-US" sz="2000" b="1">
                <a:solidFill>
                  <a:schemeClr val="tx1">
                    <a:lumMod val="75000"/>
                    <a:lumOff val="25000"/>
                  </a:schemeClr>
                </a:solidFill>
                <a:latin typeface="Calisto MT" panose="02040603050505030304" pitchFamily="18" charset="0"/>
              </a:rPr>
              <a:t>XAMPLE – </a:t>
            </a:r>
            <a:r>
              <a:rPr lang="en-US" sz="2800" b="1">
                <a:solidFill>
                  <a:schemeClr val="tx1">
                    <a:lumMod val="75000"/>
                    <a:lumOff val="25000"/>
                  </a:schemeClr>
                </a:solidFill>
                <a:latin typeface="Calisto MT" panose="02040603050505030304" pitchFamily="18" charset="0"/>
              </a:rPr>
              <a:t>E</a:t>
            </a:r>
            <a:r>
              <a:rPr lang="en-US" sz="2000" b="1">
                <a:solidFill>
                  <a:schemeClr val="tx1">
                    <a:lumMod val="75000"/>
                    <a:lumOff val="25000"/>
                  </a:schemeClr>
                </a:solidFill>
                <a:latin typeface="Calisto MT" panose="02040603050505030304" pitchFamily="18" charset="0"/>
              </a:rPr>
              <a:t>NTRY </a:t>
            </a:r>
            <a:r>
              <a:rPr lang="en-US" sz="2800" b="1">
                <a:solidFill>
                  <a:schemeClr val="tx1">
                    <a:lumMod val="75000"/>
                    <a:lumOff val="25000"/>
                  </a:schemeClr>
                </a:solidFill>
                <a:latin typeface="Calisto MT" panose="02040603050505030304" pitchFamily="18" charset="0"/>
              </a:rPr>
              <a:t>L</a:t>
            </a:r>
            <a:r>
              <a:rPr lang="en-US" sz="2000" b="1">
                <a:solidFill>
                  <a:schemeClr val="tx1">
                    <a:lumMod val="75000"/>
                    <a:lumOff val="25000"/>
                  </a:schemeClr>
                </a:solidFill>
                <a:latin typeface="Calisto MT" panose="02040603050505030304" pitchFamily="18" charset="0"/>
              </a:rPr>
              <a:t>EVEL</a:t>
            </a:r>
            <a:endParaRPr lang="en-US" sz="3200" b="1">
              <a:solidFill>
                <a:schemeClr val="tx1">
                  <a:lumMod val="75000"/>
                  <a:lumOff val="25000"/>
                </a:schemeClr>
              </a:solidFill>
              <a:latin typeface="Calisto MT" panose="02040603050505030304" pitchFamily="18" charset="0"/>
            </a:endParaRPr>
          </a:p>
        </p:txBody>
      </p:sp>
      <p:sp>
        <p:nvSpPr>
          <p:cNvPr id="6" name="TextBox 5">
            <a:extLst>
              <a:ext uri="{FF2B5EF4-FFF2-40B4-BE49-F238E27FC236}">
                <a16:creationId xmlns:a16="http://schemas.microsoft.com/office/drawing/2014/main" id="{8C46A2E5-30AF-4BE9-B0C5-25CF7214BC44}"/>
              </a:ext>
            </a:extLst>
          </p:cNvPr>
          <p:cNvSpPr txBox="1"/>
          <p:nvPr/>
        </p:nvSpPr>
        <p:spPr>
          <a:xfrm>
            <a:off x="354496" y="1665320"/>
            <a:ext cx="4658138" cy="369332"/>
          </a:xfrm>
          <a:prstGeom prst="rect">
            <a:avLst/>
          </a:prstGeom>
          <a:noFill/>
        </p:spPr>
        <p:txBody>
          <a:bodyPr wrap="square">
            <a:spAutoFit/>
          </a:bodyPr>
          <a:lstStyle/>
          <a:p>
            <a:r>
              <a:rPr lang="en-US" b="1" dirty="0">
                <a:effectLst/>
                <a:latin typeface="Poppins"/>
              </a:rPr>
              <a:t>Industry 4.0 </a:t>
            </a:r>
            <a:r>
              <a:rPr lang="en-US" b="1" dirty="0">
                <a:latin typeface="Poppins"/>
              </a:rPr>
              <a:t>Operations</a:t>
            </a:r>
            <a:r>
              <a:rPr lang="en-US" b="1" dirty="0">
                <a:effectLst/>
                <a:latin typeface="Poppins"/>
              </a:rPr>
              <a:t> Specialist </a:t>
            </a:r>
            <a:endParaRPr lang="en-US" dirty="0"/>
          </a:p>
        </p:txBody>
      </p:sp>
      <p:sp>
        <p:nvSpPr>
          <p:cNvPr id="7" name="Rectangle 6">
            <a:extLst>
              <a:ext uri="{FF2B5EF4-FFF2-40B4-BE49-F238E27FC236}">
                <a16:creationId xmlns:a16="http://schemas.microsoft.com/office/drawing/2014/main" id="{101ACF24-8ED1-433B-ACC7-565920E4A41B}"/>
              </a:ext>
            </a:extLst>
          </p:cNvPr>
          <p:cNvSpPr/>
          <p:nvPr/>
        </p:nvSpPr>
        <p:spPr>
          <a:xfrm>
            <a:off x="5012634" y="1665320"/>
            <a:ext cx="2983909" cy="523220"/>
          </a:xfrm>
          <a:prstGeom prst="rect">
            <a:avLst/>
          </a:prstGeom>
        </p:spPr>
        <p:txBody>
          <a:bodyPr wrap="square">
            <a:spAutoFit/>
          </a:bodyPr>
          <a:lstStyle/>
          <a:p>
            <a:pPr lvl="0"/>
            <a:r>
              <a:rPr lang="en-US" sz="1400" dirty="0">
                <a:solidFill>
                  <a:prstClr val="black"/>
                </a:solidFill>
                <a:latin typeface="Calisto MT" panose="02040603050505030304" pitchFamily="18" charset="0"/>
              </a:rPr>
              <a:t>Approximately 280 - 350 hours preparation time</a:t>
            </a:r>
          </a:p>
        </p:txBody>
      </p:sp>
      <p:pic>
        <p:nvPicPr>
          <p:cNvPr id="3" name="Picture 2">
            <a:extLst>
              <a:ext uri="{FF2B5EF4-FFF2-40B4-BE49-F238E27FC236}">
                <a16:creationId xmlns:a16="http://schemas.microsoft.com/office/drawing/2014/main" id="{3B8EDEBE-4BBB-4D12-A4EB-6D5C4E56E682}"/>
              </a:ext>
            </a:extLst>
          </p:cNvPr>
          <p:cNvPicPr>
            <a:picLocks noChangeAspect="1"/>
          </p:cNvPicPr>
          <p:nvPr/>
        </p:nvPicPr>
        <p:blipFill>
          <a:blip r:embed="rId3"/>
          <a:stretch>
            <a:fillRect/>
          </a:stretch>
        </p:blipFill>
        <p:spPr>
          <a:xfrm>
            <a:off x="103893" y="2496912"/>
            <a:ext cx="9144000" cy="3113775"/>
          </a:xfrm>
          <a:prstGeom prst="rect">
            <a:avLst/>
          </a:prstGeom>
        </p:spPr>
      </p:pic>
    </p:spTree>
    <p:extLst>
      <p:ext uri="{BB962C8B-B14F-4D97-AF65-F5344CB8AC3E}">
        <p14:creationId xmlns:p14="http://schemas.microsoft.com/office/powerpoint/2010/main" val="2820850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4E93CE-8832-4568-8BFF-3C70D47AE78F}"/>
              </a:ext>
            </a:extLst>
          </p:cNvPr>
          <p:cNvSpPr txBox="1">
            <a:spLocks/>
          </p:cNvSpPr>
          <p:nvPr/>
        </p:nvSpPr>
        <p:spPr>
          <a:xfrm>
            <a:off x="0" y="215950"/>
            <a:ext cx="9144000" cy="5964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chemeClr val="tx1">
                    <a:lumMod val="75000"/>
                    <a:lumOff val="25000"/>
                  </a:schemeClr>
                </a:solidFill>
                <a:latin typeface="Calisto MT" panose="02040603050505030304" pitchFamily="18" charset="0"/>
              </a:rPr>
              <a:t>O</a:t>
            </a:r>
            <a:r>
              <a:rPr lang="en-US" sz="2400" b="1">
                <a:solidFill>
                  <a:schemeClr val="tx1">
                    <a:lumMod val="75000"/>
                    <a:lumOff val="25000"/>
                  </a:schemeClr>
                </a:solidFill>
                <a:latin typeface="Calisto MT" panose="02040603050505030304" pitchFamily="18" charset="0"/>
              </a:rPr>
              <a:t>CCUPATIONAL </a:t>
            </a:r>
            <a:r>
              <a:rPr lang="en-US" sz="3200" b="1">
                <a:solidFill>
                  <a:schemeClr val="tx1">
                    <a:lumMod val="75000"/>
                    <a:lumOff val="25000"/>
                  </a:schemeClr>
                </a:solidFill>
                <a:latin typeface="Calisto MT" panose="02040603050505030304" pitchFamily="18" charset="0"/>
              </a:rPr>
              <a:t>C</a:t>
            </a:r>
            <a:r>
              <a:rPr lang="en-US" sz="2400" b="1">
                <a:solidFill>
                  <a:schemeClr val="tx1">
                    <a:lumMod val="75000"/>
                    <a:lumOff val="25000"/>
                  </a:schemeClr>
                </a:solidFill>
                <a:latin typeface="Calisto MT" panose="02040603050505030304" pitchFamily="18" charset="0"/>
              </a:rPr>
              <a:t>REDENTIAL</a:t>
            </a:r>
          </a:p>
          <a:p>
            <a:r>
              <a:rPr lang="en-US" sz="2800" b="1">
                <a:solidFill>
                  <a:schemeClr val="tx1">
                    <a:lumMod val="75000"/>
                    <a:lumOff val="25000"/>
                  </a:schemeClr>
                </a:solidFill>
                <a:latin typeface="Calisto MT" panose="02040603050505030304" pitchFamily="18" charset="0"/>
              </a:rPr>
              <a:t>E</a:t>
            </a:r>
            <a:r>
              <a:rPr lang="en-US" sz="2000" b="1">
                <a:solidFill>
                  <a:schemeClr val="tx1">
                    <a:lumMod val="75000"/>
                    <a:lumOff val="25000"/>
                  </a:schemeClr>
                </a:solidFill>
                <a:latin typeface="Calisto MT" panose="02040603050505030304" pitchFamily="18" charset="0"/>
              </a:rPr>
              <a:t>XAMPLE – </a:t>
            </a:r>
            <a:r>
              <a:rPr lang="en-US" sz="2800" b="1">
                <a:solidFill>
                  <a:schemeClr val="tx1">
                    <a:lumMod val="75000"/>
                    <a:lumOff val="25000"/>
                  </a:schemeClr>
                </a:solidFill>
                <a:latin typeface="Calisto MT" panose="02040603050505030304" pitchFamily="18" charset="0"/>
              </a:rPr>
              <a:t>E</a:t>
            </a:r>
            <a:r>
              <a:rPr lang="en-US" sz="2000" b="1">
                <a:solidFill>
                  <a:schemeClr val="tx1">
                    <a:lumMod val="75000"/>
                    <a:lumOff val="25000"/>
                  </a:schemeClr>
                </a:solidFill>
                <a:latin typeface="Calisto MT" panose="02040603050505030304" pitchFamily="18" charset="0"/>
              </a:rPr>
              <a:t>NTRY </a:t>
            </a:r>
            <a:r>
              <a:rPr lang="en-US" sz="2800" b="1">
                <a:solidFill>
                  <a:schemeClr val="tx1">
                    <a:lumMod val="75000"/>
                    <a:lumOff val="25000"/>
                  </a:schemeClr>
                </a:solidFill>
                <a:latin typeface="Calisto MT" panose="02040603050505030304" pitchFamily="18" charset="0"/>
              </a:rPr>
              <a:t>L</a:t>
            </a:r>
            <a:r>
              <a:rPr lang="en-US" sz="2000" b="1">
                <a:solidFill>
                  <a:schemeClr val="tx1">
                    <a:lumMod val="75000"/>
                    <a:lumOff val="25000"/>
                  </a:schemeClr>
                </a:solidFill>
                <a:latin typeface="Calisto MT" panose="02040603050505030304" pitchFamily="18" charset="0"/>
              </a:rPr>
              <a:t>EVEL</a:t>
            </a:r>
            <a:endParaRPr lang="en-US" sz="3200" b="1">
              <a:solidFill>
                <a:schemeClr val="tx1">
                  <a:lumMod val="75000"/>
                  <a:lumOff val="25000"/>
                </a:schemeClr>
              </a:solidFill>
              <a:latin typeface="Calisto MT" panose="02040603050505030304" pitchFamily="18" charset="0"/>
            </a:endParaRPr>
          </a:p>
        </p:txBody>
      </p:sp>
      <p:sp>
        <p:nvSpPr>
          <p:cNvPr id="6" name="TextBox 5">
            <a:extLst>
              <a:ext uri="{FF2B5EF4-FFF2-40B4-BE49-F238E27FC236}">
                <a16:creationId xmlns:a16="http://schemas.microsoft.com/office/drawing/2014/main" id="{8C46A2E5-30AF-4BE9-B0C5-25CF7214BC44}"/>
              </a:ext>
            </a:extLst>
          </p:cNvPr>
          <p:cNvSpPr txBox="1"/>
          <p:nvPr/>
        </p:nvSpPr>
        <p:spPr>
          <a:xfrm>
            <a:off x="354496" y="1665320"/>
            <a:ext cx="4658138" cy="369332"/>
          </a:xfrm>
          <a:prstGeom prst="rect">
            <a:avLst/>
          </a:prstGeom>
          <a:noFill/>
        </p:spPr>
        <p:txBody>
          <a:bodyPr wrap="square">
            <a:spAutoFit/>
          </a:bodyPr>
          <a:lstStyle/>
          <a:p>
            <a:r>
              <a:rPr lang="en-US" b="1" dirty="0">
                <a:effectLst/>
                <a:latin typeface="Poppins"/>
              </a:rPr>
              <a:t>Industry 4.0 </a:t>
            </a:r>
            <a:r>
              <a:rPr lang="en-US" b="1" dirty="0">
                <a:latin typeface="Poppins"/>
              </a:rPr>
              <a:t>Robotics</a:t>
            </a:r>
            <a:r>
              <a:rPr lang="en-US" b="1" dirty="0">
                <a:effectLst/>
                <a:latin typeface="Poppins"/>
              </a:rPr>
              <a:t> Specialist </a:t>
            </a:r>
            <a:endParaRPr lang="en-US" dirty="0"/>
          </a:p>
        </p:txBody>
      </p:sp>
      <p:sp>
        <p:nvSpPr>
          <p:cNvPr id="7" name="Rectangle 6">
            <a:extLst>
              <a:ext uri="{FF2B5EF4-FFF2-40B4-BE49-F238E27FC236}">
                <a16:creationId xmlns:a16="http://schemas.microsoft.com/office/drawing/2014/main" id="{101ACF24-8ED1-433B-ACC7-565920E4A41B}"/>
              </a:ext>
            </a:extLst>
          </p:cNvPr>
          <p:cNvSpPr/>
          <p:nvPr/>
        </p:nvSpPr>
        <p:spPr>
          <a:xfrm>
            <a:off x="4509051" y="1665320"/>
            <a:ext cx="2983909" cy="523220"/>
          </a:xfrm>
          <a:prstGeom prst="rect">
            <a:avLst/>
          </a:prstGeom>
        </p:spPr>
        <p:txBody>
          <a:bodyPr wrap="square">
            <a:spAutoFit/>
          </a:bodyPr>
          <a:lstStyle/>
          <a:p>
            <a:pPr lvl="0"/>
            <a:r>
              <a:rPr lang="en-US" sz="1400" dirty="0">
                <a:solidFill>
                  <a:prstClr val="black"/>
                </a:solidFill>
                <a:latin typeface="Calisto MT" panose="02040603050505030304" pitchFamily="18" charset="0"/>
              </a:rPr>
              <a:t>Approximately 250 - 300 hours preparation time</a:t>
            </a:r>
          </a:p>
        </p:txBody>
      </p:sp>
      <p:pic>
        <p:nvPicPr>
          <p:cNvPr id="3" name="Picture 2">
            <a:extLst>
              <a:ext uri="{FF2B5EF4-FFF2-40B4-BE49-F238E27FC236}">
                <a16:creationId xmlns:a16="http://schemas.microsoft.com/office/drawing/2014/main" id="{D3A42361-62AE-4BB3-A194-7D1C13FFCECB}"/>
              </a:ext>
            </a:extLst>
          </p:cNvPr>
          <p:cNvPicPr>
            <a:picLocks noChangeAspect="1"/>
          </p:cNvPicPr>
          <p:nvPr/>
        </p:nvPicPr>
        <p:blipFill>
          <a:blip r:embed="rId3"/>
          <a:stretch>
            <a:fillRect/>
          </a:stretch>
        </p:blipFill>
        <p:spPr>
          <a:xfrm>
            <a:off x="0" y="2632686"/>
            <a:ext cx="9144000" cy="3066777"/>
          </a:xfrm>
          <a:prstGeom prst="rect">
            <a:avLst/>
          </a:prstGeom>
        </p:spPr>
      </p:pic>
    </p:spTree>
    <p:extLst>
      <p:ext uri="{BB962C8B-B14F-4D97-AF65-F5344CB8AC3E}">
        <p14:creationId xmlns:p14="http://schemas.microsoft.com/office/powerpoint/2010/main" val="198669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4E93CE-8832-4568-8BFF-3C70D47AE78F}"/>
              </a:ext>
            </a:extLst>
          </p:cNvPr>
          <p:cNvSpPr txBox="1">
            <a:spLocks/>
          </p:cNvSpPr>
          <p:nvPr/>
        </p:nvSpPr>
        <p:spPr>
          <a:xfrm>
            <a:off x="0" y="215950"/>
            <a:ext cx="9144000" cy="5964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1">
                    <a:lumMod val="75000"/>
                    <a:lumOff val="25000"/>
                  </a:schemeClr>
                </a:solidFill>
                <a:latin typeface="Calisto MT" panose="02040603050505030304" pitchFamily="18" charset="0"/>
              </a:rPr>
              <a:t>O</a:t>
            </a:r>
            <a:r>
              <a:rPr lang="en-US" sz="2400" b="1" dirty="0">
                <a:solidFill>
                  <a:schemeClr val="tx1">
                    <a:lumMod val="75000"/>
                    <a:lumOff val="25000"/>
                  </a:schemeClr>
                </a:solidFill>
                <a:latin typeface="Calisto MT" panose="02040603050505030304" pitchFamily="18" charset="0"/>
              </a:rPr>
              <a:t>CCUPATIONAL </a:t>
            </a:r>
            <a:r>
              <a:rPr lang="en-US" sz="3200" b="1" dirty="0">
                <a:solidFill>
                  <a:schemeClr val="tx1">
                    <a:lumMod val="75000"/>
                    <a:lumOff val="25000"/>
                  </a:schemeClr>
                </a:solidFill>
                <a:latin typeface="Calisto MT" panose="02040603050505030304" pitchFamily="18" charset="0"/>
              </a:rPr>
              <a:t>C</a:t>
            </a:r>
            <a:r>
              <a:rPr lang="en-US" sz="2400" b="1" dirty="0">
                <a:solidFill>
                  <a:schemeClr val="tx1">
                    <a:lumMod val="75000"/>
                    <a:lumOff val="25000"/>
                  </a:schemeClr>
                </a:solidFill>
                <a:latin typeface="Calisto MT" panose="02040603050505030304" pitchFamily="18" charset="0"/>
              </a:rPr>
              <a:t>REDENTIAL</a:t>
            </a:r>
          </a:p>
          <a:p>
            <a:r>
              <a:rPr lang="en-US" sz="2800" b="1" dirty="0">
                <a:solidFill>
                  <a:schemeClr val="tx1">
                    <a:lumMod val="75000"/>
                    <a:lumOff val="25000"/>
                  </a:schemeClr>
                </a:solidFill>
                <a:latin typeface="Calisto MT" panose="02040603050505030304" pitchFamily="18" charset="0"/>
              </a:rPr>
              <a:t>E</a:t>
            </a:r>
            <a:r>
              <a:rPr lang="en-US" sz="2000" b="1" dirty="0">
                <a:solidFill>
                  <a:schemeClr val="tx1">
                    <a:lumMod val="75000"/>
                    <a:lumOff val="25000"/>
                  </a:schemeClr>
                </a:solidFill>
                <a:latin typeface="Calisto MT" panose="02040603050505030304" pitchFamily="18" charset="0"/>
              </a:rPr>
              <a:t>XAMPLE – </a:t>
            </a:r>
            <a:r>
              <a:rPr lang="en-US" sz="2800" b="1" dirty="0">
                <a:solidFill>
                  <a:schemeClr val="tx1">
                    <a:lumMod val="75000"/>
                    <a:lumOff val="25000"/>
                  </a:schemeClr>
                </a:solidFill>
                <a:latin typeface="Calisto MT" panose="02040603050505030304" pitchFamily="18" charset="0"/>
              </a:rPr>
              <a:t>Higher Skill Level Occupation</a:t>
            </a:r>
            <a:endParaRPr lang="en-US" sz="3200" b="1" dirty="0">
              <a:solidFill>
                <a:schemeClr val="tx1">
                  <a:lumMod val="75000"/>
                  <a:lumOff val="25000"/>
                </a:schemeClr>
              </a:solidFill>
              <a:latin typeface="Calisto MT" panose="02040603050505030304" pitchFamily="18" charset="0"/>
            </a:endParaRPr>
          </a:p>
        </p:txBody>
      </p:sp>
      <p:sp>
        <p:nvSpPr>
          <p:cNvPr id="6" name="TextBox 5">
            <a:extLst>
              <a:ext uri="{FF2B5EF4-FFF2-40B4-BE49-F238E27FC236}">
                <a16:creationId xmlns:a16="http://schemas.microsoft.com/office/drawing/2014/main" id="{8C46A2E5-30AF-4BE9-B0C5-25CF7214BC44}"/>
              </a:ext>
            </a:extLst>
          </p:cNvPr>
          <p:cNvSpPr txBox="1"/>
          <p:nvPr/>
        </p:nvSpPr>
        <p:spPr>
          <a:xfrm>
            <a:off x="354496" y="1665320"/>
            <a:ext cx="4658138" cy="646331"/>
          </a:xfrm>
          <a:prstGeom prst="rect">
            <a:avLst/>
          </a:prstGeom>
          <a:noFill/>
        </p:spPr>
        <p:txBody>
          <a:bodyPr wrap="square">
            <a:spAutoFit/>
          </a:bodyPr>
          <a:lstStyle/>
          <a:p>
            <a:r>
              <a:rPr lang="en-US" b="1" dirty="0">
                <a:effectLst/>
                <a:latin typeface="Poppins"/>
              </a:rPr>
              <a:t>Industry 4.0 </a:t>
            </a:r>
            <a:r>
              <a:rPr lang="en-US" b="1" dirty="0">
                <a:latin typeface="Poppins"/>
              </a:rPr>
              <a:t>Control</a:t>
            </a:r>
            <a:r>
              <a:rPr lang="en-US" b="1" dirty="0">
                <a:effectLst/>
                <a:latin typeface="Poppins"/>
              </a:rPr>
              <a:t> Systems Specialist </a:t>
            </a:r>
            <a:endParaRPr lang="en-US" dirty="0"/>
          </a:p>
        </p:txBody>
      </p:sp>
      <p:sp>
        <p:nvSpPr>
          <p:cNvPr id="7" name="Rectangle 6">
            <a:extLst>
              <a:ext uri="{FF2B5EF4-FFF2-40B4-BE49-F238E27FC236}">
                <a16:creationId xmlns:a16="http://schemas.microsoft.com/office/drawing/2014/main" id="{101ACF24-8ED1-433B-ACC7-565920E4A41B}"/>
              </a:ext>
            </a:extLst>
          </p:cNvPr>
          <p:cNvSpPr/>
          <p:nvPr/>
        </p:nvSpPr>
        <p:spPr>
          <a:xfrm>
            <a:off x="4509051" y="1665320"/>
            <a:ext cx="2983909" cy="523220"/>
          </a:xfrm>
          <a:prstGeom prst="rect">
            <a:avLst/>
          </a:prstGeom>
        </p:spPr>
        <p:txBody>
          <a:bodyPr wrap="square">
            <a:spAutoFit/>
          </a:bodyPr>
          <a:lstStyle/>
          <a:p>
            <a:pPr lvl="0"/>
            <a:r>
              <a:rPr lang="en-US" sz="1400" dirty="0">
                <a:solidFill>
                  <a:prstClr val="black"/>
                </a:solidFill>
                <a:latin typeface="Calisto MT" panose="02040603050505030304" pitchFamily="18" charset="0"/>
              </a:rPr>
              <a:t>Approximately 400 - 450 hours preparation time</a:t>
            </a:r>
          </a:p>
        </p:txBody>
      </p:sp>
      <p:pic>
        <p:nvPicPr>
          <p:cNvPr id="4" name="Picture 3">
            <a:extLst>
              <a:ext uri="{FF2B5EF4-FFF2-40B4-BE49-F238E27FC236}">
                <a16:creationId xmlns:a16="http://schemas.microsoft.com/office/drawing/2014/main" id="{9C05BA1A-C2A2-46CD-BE3F-6CC4309F19E1}"/>
              </a:ext>
            </a:extLst>
          </p:cNvPr>
          <p:cNvPicPr>
            <a:picLocks noChangeAspect="1"/>
          </p:cNvPicPr>
          <p:nvPr/>
        </p:nvPicPr>
        <p:blipFill>
          <a:blip r:embed="rId3"/>
          <a:stretch>
            <a:fillRect/>
          </a:stretch>
        </p:blipFill>
        <p:spPr>
          <a:xfrm>
            <a:off x="0" y="2412556"/>
            <a:ext cx="9144000" cy="3127110"/>
          </a:xfrm>
          <a:prstGeom prst="rect">
            <a:avLst/>
          </a:prstGeom>
        </p:spPr>
      </p:pic>
    </p:spTree>
    <p:extLst>
      <p:ext uri="{BB962C8B-B14F-4D97-AF65-F5344CB8AC3E}">
        <p14:creationId xmlns:p14="http://schemas.microsoft.com/office/powerpoint/2010/main" val="2821897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84E93CE-8832-4568-8BFF-3C70D47AE78F}"/>
              </a:ext>
            </a:extLst>
          </p:cNvPr>
          <p:cNvSpPr txBox="1">
            <a:spLocks/>
          </p:cNvSpPr>
          <p:nvPr/>
        </p:nvSpPr>
        <p:spPr>
          <a:xfrm>
            <a:off x="0" y="215950"/>
            <a:ext cx="9144000" cy="5964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1">
                    <a:lumMod val="75000"/>
                    <a:lumOff val="25000"/>
                  </a:schemeClr>
                </a:solidFill>
                <a:latin typeface="Calisto MT" panose="02040603050505030304" pitchFamily="18" charset="0"/>
              </a:rPr>
              <a:t>O</a:t>
            </a:r>
            <a:r>
              <a:rPr lang="en-US" sz="2400" b="1" dirty="0">
                <a:solidFill>
                  <a:schemeClr val="tx1">
                    <a:lumMod val="75000"/>
                    <a:lumOff val="25000"/>
                  </a:schemeClr>
                </a:solidFill>
                <a:latin typeface="Calisto MT" panose="02040603050505030304" pitchFamily="18" charset="0"/>
              </a:rPr>
              <a:t>CCUPATIONAL </a:t>
            </a:r>
            <a:r>
              <a:rPr lang="en-US" sz="3200" b="1" dirty="0">
                <a:solidFill>
                  <a:schemeClr val="tx1">
                    <a:lumMod val="75000"/>
                    <a:lumOff val="25000"/>
                  </a:schemeClr>
                </a:solidFill>
                <a:latin typeface="Calisto MT" panose="02040603050505030304" pitchFamily="18" charset="0"/>
              </a:rPr>
              <a:t>C</a:t>
            </a:r>
            <a:r>
              <a:rPr lang="en-US" sz="2400" b="1" dirty="0">
                <a:solidFill>
                  <a:schemeClr val="tx1">
                    <a:lumMod val="75000"/>
                    <a:lumOff val="25000"/>
                  </a:schemeClr>
                </a:solidFill>
                <a:latin typeface="Calisto MT" panose="02040603050505030304" pitchFamily="18" charset="0"/>
              </a:rPr>
              <a:t>REDENTIAL</a:t>
            </a:r>
          </a:p>
          <a:p>
            <a:r>
              <a:rPr lang="en-US" sz="2800" b="1" dirty="0">
                <a:solidFill>
                  <a:schemeClr val="tx1">
                    <a:lumMod val="75000"/>
                    <a:lumOff val="25000"/>
                  </a:schemeClr>
                </a:solidFill>
                <a:latin typeface="Calisto MT" panose="02040603050505030304" pitchFamily="18" charset="0"/>
              </a:rPr>
              <a:t>E</a:t>
            </a:r>
            <a:r>
              <a:rPr lang="en-US" sz="2000" b="1" dirty="0">
                <a:solidFill>
                  <a:schemeClr val="tx1">
                    <a:lumMod val="75000"/>
                    <a:lumOff val="25000"/>
                  </a:schemeClr>
                </a:solidFill>
                <a:latin typeface="Calisto MT" panose="02040603050505030304" pitchFamily="18" charset="0"/>
              </a:rPr>
              <a:t>XAMPLE – </a:t>
            </a:r>
            <a:r>
              <a:rPr lang="en-US" sz="2800" b="1" dirty="0">
                <a:solidFill>
                  <a:schemeClr val="tx1">
                    <a:lumMod val="75000"/>
                    <a:lumOff val="25000"/>
                  </a:schemeClr>
                </a:solidFill>
                <a:latin typeface="Calisto MT" panose="02040603050505030304" pitchFamily="18" charset="0"/>
              </a:rPr>
              <a:t>Higher Skill Level Occupation</a:t>
            </a:r>
            <a:endParaRPr lang="en-US" sz="3200" b="1" dirty="0">
              <a:solidFill>
                <a:schemeClr val="tx1">
                  <a:lumMod val="75000"/>
                  <a:lumOff val="25000"/>
                </a:schemeClr>
              </a:solidFill>
              <a:latin typeface="Calisto MT" panose="02040603050505030304" pitchFamily="18" charset="0"/>
            </a:endParaRPr>
          </a:p>
        </p:txBody>
      </p:sp>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602"/>
          <a:stretch/>
        </p:blipFill>
        <p:spPr bwMode="auto">
          <a:xfrm>
            <a:off x="228600" y="2506591"/>
            <a:ext cx="8686800" cy="4135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23D79889-1CB4-4ADE-9DDD-B9AB226911DA}"/>
              </a:ext>
            </a:extLst>
          </p:cNvPr>
          <p:cNvSpPr txBox="1"/>
          <p:nvPr/>
        </p:nvSpPr>
        <p:spPr>
          <a:xfrm>
            <a:off x="290634" y="1521006"/>
            <a:ext cx="3499488" cy="400110"/>
          </a:xfrm>
          <a:prstGeom prst="rect">
            <a:avLst/>
          </a:prstGeom>
          <a:noFill/>
        </p:spPr>
        <p:txBody>
          <a:bodyPr wrap="square" rtlCol="0">
            <a:spAutoFit/>
          </a:bodyPr>
          <a:lstStyle/>
          <a:p>
            <a:pPr marL="342900" lvl="2" indent="-342900"/>
            <a:r>
              <a:rPr lang="en-US" sz="2000" b="1">
                <a:latin typeface="Calisto MT" panose="02040603050505030304" pitchFamily="18" charset="0"/>
              </a:rPr>
              <a:t>Automation Specialist I </a:t>
            </a:r>
          </a:p>
        </p:txBody>
      </p:sp>
      <p:sp>
        <p:nvSpPr>
          <p:cNvPr id="12" name="Rectangle 11"/>
          <p:cNvSpPr/>
          <p:nvPr/>
        </p:nvSpPr>
        <p:spPr>
          <a:xfrm>
            <a:off x="3912439" y="1544516"/>
            <a:ext cx="2983909" cy="523220"/>
          </a:xfrm>
          <a:prstGeom prst="rect">
            <a:avLst/>
          </a:prstGeom>
        </p:spPr>
        <p:txBody>
          <a:bodyPr wrap="square">
            <a:spAutoFit/>
          </a:bodyPr>
          <a:lstStyle/>
          <a:p>
            <a:pPr lvl="0"/>
            <a:r>
              <a:rPr lang="en-US" sz="1400">
                <a:solidFill>
                  <a:prstClr val="black"/>
                </a:solidFill>
                <a:latin typeface="Calisto MT" panose="02040603050505030304" pitchFamily="18" charset="0"/>
              </a:rPr>
              <a:t>Approximately 700-1000 hours preparation time</a:t>
            </a:r>
          </a:p>
        </p:txBody>
      </p:sp>
    </p:spTree>
    <p:extLst>
      <p:ext uri="{BB962C8B-B14F-4D97-AF65-F5344CB8AC3E}">
        <p14:creationId xmlns:p14="http://schemas.microsoft.com/office/powerpoint/2010/main" val="1998788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A692B9-C11E-4F17-8818-7D47BBF082C2}"/>
              </a:ext>
            </a:extLst>
          </p:cNvPr>
          <p:cNvPicPr>
            <a:picLocks noChangeAspect="1"/>
          </p:cNvPicPr>
          <p:nvPr/>
        </p:nvPicPr>
        <p:blipFill>
          <a:blip r:embed="rId2"/>
          <a:stretch>
            <a:fillRect/>
          </a:stretch>
        </p:blipFill>
        <p:spPr>
          <a:xfrm>
            <a:off x="157697" y="2527752"/>
            <a:ext cx="3128841" cy="2133644"/>
          </a:xfrm>
          <a:prstGeom prst="rect">
            <a:avLst/>
          </a:prstGeom>
        </p:spPr>
      </p:pic>
      <p:sp>
        <p:nvSpPr>
          <p:cNvPr id="6" name="Title 1">
            <a:extLst>
              <a:ext uri="{FF2B5EF4-FFF2-40B4-BE49-F238E27FC236}">
                <a16:creationId xmlns:a16="http://schemas.microsoft.com/office/drawing/2014/main" id="{99DCEA5B-168B-4541-B380-5BA5FA9C2FF2}"/>
              </a:ext>
            </a:extLst>
          </p:cNvPr>
          <p:cNvSpPr>
            <a:spLocks noGrp="1"/>
          </p:cNvSpPr>
          <p:nvPr>
            <p:ph type="title"/>
          </p:nvPr>
        </p:nvSpPr>
        <p:spPr/>
        <p:txBody>
          <a:bodyPr>
            <a:normAutofit/>
          </a:bodyPr>
          <a:lstStyle/>
          <a:p>
            <a:r>
              <a:rPr lang="en-US" sz="3600" b="1">
                <a:solidFill>
                  <a:schemeClr val="tx1">
                    <a:lumMod val="75000"/>
                    <a:lumOff val="25000"/>
                  </a:schemeClr>
                </a:solidFill>
                <a:latin typeface="Calisto MT" panose="02040603050505030304" pitchFamily="18" charset="0"/>
              </a:rPr>
              <a:t>O</a:t>
            </a:r>
            <a:r>
              <a:rPr lang="en-US" sz="2800" b="1">
                <a:solidFill>
                  <a:schemeClr val="tx1">
                    <a:lumMod val="75000"/>
                    <a:lumOff val="25000"/>
                  </a:schemeClr>
                </a:solidFill>
                <a:latin typeface="Calisto MT" panose="02040603050505030304" pitchFamily="18" charset="0"/>
              </a:rPr>
              <a:t>CCUPATIONAL </a:t>
            </a:r>
            <a:r>
              <a:rPr lang="en-US" sz="3600" b="1">
                <a:solidFill>
                  <a:schemeClr val="tx1">
                    <a:lumMod val="75000"/>
                    <a:lumOff val="25000"/>
                  </a:schemeClr>
                </a:solidFill>
                <a:latin typeface="Calisto MT" panose="02040603050505030304" pitchFamily="18" charset="0"/>
              </a:rPr>
              <a:t>C</a:t>
            </a:r>
            <a:r>
              <a:rPr lang="en-US" sz="2800" b="1">
                <a:solidFill>
                  <a:schemeClr val="tx1">
                    <a:lumMod val="75000"/>
                    <a:lumOff val="25000"/>
                  </a:schemeClr>
                </a:solidFill>
                <a:latin typeface="Calisto MT" panose="02040603050505030304" pitchFamily="18" charset="0"/>
              </a:rPr>
              <a:t>REDENTIAL</a:t>
            </a:r>
            <a:br>
              <a:rPr lang="en-US" sz="2800" b="1">
                <a:solidFill>
                  <a:schemeClr val="tx1">
                    <a:lumMod val="75000"/>
                    <a:lumOff val="25000"/>
                  </a:schemeClr>
                </a:solidFill>
                <a:latin typeface="Calisto MT" panose="02040603050505030304" pitchFamily="18" charset="0"/>
              </a:rPr>
            </a:br>
            <a:r>
              <a:rPr lang="en-US" sz="3200" b="1">
                <a:solidFill>
                  <a:schemeClr val="tx1">
                    <a:lumMod val="75000"/>
                    <a:lumOff val="25000"/>
                  </a:schemeClr>
                </a:solidFill>
                <a:latin typeface="Calisto MT" panose="02040603050505030304" pitchFamily="18" charset="0"/>
              </a:rPr>
              <a:t>E</a:t>
            </a:r>
            <a:r>
              <a:rPr lang="en-US" sz="2400" b="1">
                <a:solidFill>
                  <a:schemeClr val="tx1">
                    <a:lumMod val="75000"/>
                    <a:lumOff val="25000"/>
                  </a:schemeClr>
                </a:solidFill>
                <a:latin typeface="Calisto MT" panose="02040603050505030304" pitchFamily="18" charset="0"/>
              </a:rPr>
              <a:t>XAMPLE – </a:t>
            </a:r>
            <a:r>
              <a:rPr lang="en-US" sz="3200" b="1">
                <a:solidFill>
                  <a:schemeClr val="tx1">
                    <a:lumMod val="75000"/>
                    <a:lumOff val="25000"/>
                  </a:schemeClr>
                </a:solidFill>
                <a:latin typeface="Calisto MT" panose="02040603050505030304" pitchFamily="18" charset="0"/>
              </a:rPr>
              <a:t>Advanced Skill Level Occupation</a:t>
            </a:r>
            <a:r>
              <a:rPr lang="en-US" sz="1800" b="1">
                <a:latin typeface="Calisto MT" panose="02040603050505030304" pitchFamily="18" charset="0"/>
              </a:rPr>
              <a:t> </a:t>
            </a:r>
          </a:p>
        </p:txBody>
      </p:sp>
      <p:sp>
        <p:nvSpPr>
          <p:cNvPr id="9" name="Rectangle 8"/>
          <p:cNvSpPr/>
          <p:nvPr/>
        </p:nvSpPr>
        <p:spPr>
          <a:xfrm>
            <a:off x="2759550" y="2363468"/>
            <a:ext cx="2983909" cy="2462213"/>
          </a:xfrm>
          <a:prstGeom prst="rect">
            <a:avLst/>
          </a:prstGeom>
          <a:solidFill>
            <a:schemeClr val="bg1"/>
          </a:solidFill>
        </p:spPr>
        <p:txBody>
          <a:bodyPr wrap="square">
            <a:spAutoFit/>
          </a:bodyPr>
          <a:lstStyle/>
          <a:p>
            <a:r>
              <a:rPr lang="en-US" sz="1100" b="1">
                <a:latin typeface="Calisto MT" panose="02040603050505030304" pitchFamily="18" charset="0"/>
              </a:rPr>
              <a:t>Core Micro-Credentials:</a:t>
            </a:r>
          </a:p>
          <a:p>
            <a:r>
              <a:rPr lang="en-US" sz="1100">
                <a:solidFill>
                  <a:srgbClr val="0000FF"/>
                </a:solidFill>
                <a:latin typeface="Calisto MT" panose="02040603050505030304" pitchFamily="18" charset="0"/>
                <a:sym typeface="Wingdings"/>
              </a:rPr>
              <a:t></a:t>
            </a:r>
            <a:r>
              <a:rPr lang="en-US" sz="1100">
                <a:latin typeface="Calisto MT" panose="02040603050505030304" pitchFamily="18" charset="0"/>
                <a:sym typeface="Wingdings"/>
              </a:rPr>
              <a:t> </a:t>
            </a:r>
            <a:r>
              <a:rPr lang="en-US" sz="1100">
                <a:latin typeface="Calisto MT" panose="02040603050505030304" pitchFamily="18" charset="0"/>
              </a:rPr>
              <a:t>C-301 Mechanical Power Systems 2</a:t>
            </a:r>
          </a:p>
          <a:p>
            <a:r>
              <a:rPr lang="en-US" sz="1100">
                <a:solidFill>
                  <a:srgbClr val="0000FF"/>
                </a:solidFill>
                <a:latin typeface="Calisto MT" panose="02040603050505030304" pitchFamily="18" charset="0"/>
                <a:sym typeface="Wingdings"/>
              </a:rPr>
              <a:t> </a:t>
            </a:r>
            <a:r>
              <a:rPr lang="en-US" sz="1100">
                <a:latin typeface="Calisto MT" panose="02040603050505030304" pitchFamily="18" charset="0"/>
              </a:rPr>
              <a:t>C-302 Laser Shaft Alignment 1</a:t>
            </a:r>
          </a:p>
          <a:p>
            <a:r>
              <a:rPr lang="en-US" sz="1100">
                <a:solidFill>
                  <a:srgbClr val="0000FF"/>
                </a:solidFill>
                <a:latin typeface="Calisto MT" panose="02040603050505030304" pitchFamily="18" charset="0"/>
                <a:sym typeface="Wingdings"/>
              </a:rPr>
              <a:t> </a:t>
            </a:r>
            <a:r>
              <a:rPr lang="en-US" sz="1100">
                <a:latin typeface="Calisto MT" panose="02040603050505030304" pitchFamily="18" charset="0"/>
              </a:rPr>
              <a:t>C-303 Electric Motor Troubleshooting 1</a:t>
            </a:r>
          </a:p>
          <a:p>
            <a:r>
              <a:rPr lang="en-US" sz="1100">
                <a:solidFill>
                  <a:srgbClr val="0000FF"/>
                </a:solidFill>
                <a:latin typeface="Calisto MT" panose="02040603050505030304" pitchFamily="18" charset="0"/>
                <a:sym typeface="Wingdings"/>
              </a:rPr>
              <a:t> </a:t>
            </a:r>
            <a:r>
              <a:rPr lang="en-US" sz="1100">
                <a:latin typeface="Calisto MT" panose="02040603050505030304" pitchFamily="18" charset="0"/>
              </a:rPr>
              <a:t>C-304 Pneumatic Troubleshooting 1</a:t>
            </a:r>
          </a:p>
          <a:p>
            <a:r>
              <a:rPr lang="en-US" sz="1100">
                <a:solidFill>
                  <a:srgbClr val="0000FF"/>
                </a:solidFill>
                <a:latin typeface="Calisto MT" panose="02040603050505030304" pitchFamily="18" charset="0"/>
                <a:sym typeface="Wingdings"/>
              </a:rPr>
              <a:t> </a:t>
            </a:r>
            <a:r>
              <a:rPr lang="en-US" sz="1100">
                <a:latin typeface="Calisto MT" panose="02040603050505030304" pitchFamily="18" charset="0"/>
              </a:rPr>
              <a:t>C-305 Industrial Electronic Systems 1</a:t>
            </a:r>
          </a:p>
          <a:p>
            <a:r>
              <a:rPr lang="en-US" sz="1100">
                <a:solidFill>
                  <a:srgbClr val="0000FF"/>
                </a:solidFill>
                <a:latin typeface="Calisto MT" panose="02040603050505030304" pitchFamily="18" charset="0"/>
                <a:sym typeface="Wingdings"/>
              </a:rPr>
              <a:t> </a:t>
            </a:r>
            <a:r>
              <a:rPr lang="en-US" sz="1100">
                <a:latin typeface="Calisto MT" panose="02040603050505030304" pitchFamily="18" charset="0"/>
              </a:rPr>
              <a:t>C-306 Industrial Electronic Systems 2</a:t>
            </a:r>
          </a:p>
          <a:p>
            <a:r>
              <a:rPr lang="en-US" sz="1100">
                <a:solidFill>
                  <a:srgbClr val="0000FF"/>
                </a:solidFill>
                <a:latin typeface="Calisto MT" panose="02040603050505030304" pitchFamily="18" charset="0"/>
                <a:sym typeface="Wingdings"/>
              </a:rPr>
              <a:t> </a:t>
            </a:r>
            <a:r>
              <a:rPr lang="en-US" sz="1100">
                <a:latin typeface="Calisto MT" panose="02040603050505030304" pitchFamily="18" charset="0"/>
              </a:rPr>
              <a:t>C-307 Electronic Systems Installation 1</a:t>
            </a:r>
          </a:p>
          <a:p>
            <a:r>
              <a:rPr lang="en-US" sz="1100">
                <a:solidFill>
                  <a:srgbClr val="0000FF"/>
                </a:solidFill>
                <a:latin typeface="Calisto MT" panose="02040603050505030304" pitchFamily="18" charset="0"/>
                <a:sym typeface="Wingdings"/>
              </a:rPr>
              <a:t> </a:t>
            </a:r>
            <a:r>
              <a:rPr lang="en-US" sz="1100">
                <a:latin typeface="Calisto MT" panose="02040603050505030304" pitchFamily="18" charset="0"/>
              </a:rPr>
              <a:t>C-308 Variable Frequency Drive Systems 2</a:t>
            </a:r>
          </a:p>
          <a:p>
            <a:r>
              <a:rPr lang="en-US" sz="1100">
                <a:solidFill>
                  <a:srgbClr val="0000FF"/>
                </a:solidFill>
                <a:latin typeface="Calisto MT" panose="02040603050505030304" pitchFamily="18" charset="0"/>
                <a:sym typeface="Wingdings"/>
              </a:rPr>
              <a:t> </a:t>
            </a:r>
            <a:r>
              <a:rPr lang="en-US" sz="1100">
                <a:latin typeface="Calisto MT" panose="02040603050505030304" pitchFamily="18" charset="0"/>
              </a:rPr>
              <a:t>C-309 Programmable Controller Systems 2</a:t>
            </a:r>
          </a:p>
          <a:p>
            <a:r>
              <a:rPr lang="en-US" sz="1100">
                <a:solidFill>
                  <a:srgbClr val="0000FF"/>
                </a:solidFill>
                <a:latin typeface="Calisto MT" panose="02040603050505030304" pitchFamily="18" charset="0"/>
                <a:sym typeface="Wingdings"/>
              </a:rPr>
              <a:t> </a:t>
            </a:r>
            <a:r>
              <a:rPr lang="en-US" sz="1100">
                <a:latin typeface="Calisto MT" panose="02040603050505030304" pitchFamily="18" charset="0"/>
              </a:rPr>
              <a:t>C-310 Ethernet Communications 2</a:t>
            </a:r>
          </a:p>
          <a:p>
            <a:r>
              <a:rPr lang="en-US" sz="1100">
                <a:solidFill>
                  <a:srgbClr val="0000FF"/>
                </a:solidFill>
                <a:latin typeface="Calisto MT" panose="02040603050505030304" pitchFamily="18" charset="0"/>
                <a:sym typeface="Wingdings"/>
              </a:rPr>
              <a:t> </a:t>
            </a:r>
            <a:r>
              <a:rPr lang="en-US" sz="1100">
                <a:latin typeface="Calisto MT" panose="02040603050505030304" pitchFamily="18" charset="0"/>
              </a:rPr>
              <a:t>C-311 Data Analytics 1</a:t>
            </a:r>
          </a:p>
          <a:p>
            <a:r>
              <a:rPr lang="en-US" sz="1100">
                <a:solidFill>
                  <a:srgbClr val="0000FF"/>
                </a:solidFill>
                <a:latin typeface="Calisto MT" panose="02040603050505030304" pitchFamily="18" charset="0"/>
                <a:sym typeface="Wingdings"/>
              </a:rPr>
              <a:t> </a:t>
            </a:r>
            <a:r>
              <a:rPr lang="en-US" sz="1100">
                <a:latin typeface="Calisto MT" panose="02040603050505030304" pitchFamily="18" charset="0"/>
              </a:rPr>
              <a:t>C-312 Robot Systems Integration 2</a:t>
            </a:r>
          </a:p>
          <a:p>
            <a:r>
              <a:rPr lang="en-US" sz="1100">
                <a:solidFill>
                  <a:srgbClr val="0000FF"/>
                </a:solidFill>
                <a:latin typeface="Calisto MT" panose="02040603050505030304" pitchFamily="18" charset="0"/>
                <a:sym typeface="Wingdings"/>
              </a:rPr>
              <a:t> </a:t>
            </a:r>
            <a:r>
              <a:rPr lang="en-US" sz="1100">
                <a:latin typeface="Calisto MT" panose="02040603050505030304" pitchFamily="18" charset="0"/>
              </a:rPr>
              <a:t>C-313 Smart Factory Systems 2</a:t>
            </a:r>
          </a:p>
        </p:txBody>
      </p:sp>
      <p:sp>
        <p:nvSpPr>
          <p:cNvPr id="11" name="Rectangle 10"/>
          <p:cNvSpPr/>
          <p:nvPr/>
        </p:nvSpPr>
        <p:spPr>
          <a:xfrm>
            <a:off x="5857462" y="2363468"/>
            <a:ext cx="3286538" cy="2677656"/>
          </a:xfrm>
          <a:prstGeom prst="rect">
            <a:avLst/>
          </a:prstGeom>
          <a:solidFill>
            <a:schemeClr val="bg1"/>
          </a:solidFill>
        </p:spPr>
        <p:txBody>
          <a:bodyPr wrap="square">
            <a:spAutoFit/>
          </a:bodyPr>
          <a:lstStyle/>
          <a:p>
            <a:r>
              <a:rPr lang="en-US" sz="1200" b="1">
                <a:latin typeface="Calisto MT" panose="02040603050505030304" pitchFamily="18" charset="0"/>
              </a:rPr>
              <a:t>Elective Micro-Credentials:</a:t>
            </a:r>
          </a:p>
          <a:p>
            <a:r>
              <a:rPr lang="en-US" sz="1200">
                <a:solidFill>
                  <a:srgbClr val="0000FF"/>
                </a:solidFill>
                <a:latin typeface="Calisto MT" panose="02040603050505030304" pitchFamily="18" charset="0"/>
                <a:sym typeface="Wingdings"/>
              </a:rPr>
              <a:t> </a:t>
            </a:r>
            <a:r>
              <a:rPr lang="en-US" sz="1200">
                <a:latin typeface="Calisto MT" panose="02040603050505030304" pitchFamily="18" charset="0"/>
              </a:rPr>
              <a:t>C-351 Predictive Maintenance 1</a:t>
            </a:r>
          </a:p>
          <a:p>
            <a:r>
              <a:rPr lang="en-US" sz="1200">
                <a:solidFill>
                  <a:srgbClr val="0000FF"/>
                </a:solidFill>
                <a:latin typeface="Calisto MT" panose="02040603050505030304" pitchFamily="18" charset="0"/>
                <a:sym typeface="Wingdings"/>
              </a:rPr>
              <a:t> </a:t>
            </a:r>
            <a:r>
              <a:rPr lang="en-US" sz="1200">
                <a:latin typeface="Calisto MT" panose="02040603050505030304" pitchFamily="18" charset="0"/>
              </a:rPr>
              <a:t>C-352 Mechanical Power Systems 3</a:t>
            </a:r>
          </a:p>
          <a:p>
            <a:r>
              <a:rPr lang="en-US" sz="1200">
                <a:solidFill>
                  <a:srgbClr val="0000FF"/>
                </a:solidFill>
                <a:latin typeface="Calisto MT" panose="02040603050505030304" pitchFamily="18" charset="0"/>
                <a:sym typeface="Wingdings"/>
              </a:rPr>
              <a:t> </a:t>
            </a:r>
            <a:r>
              <a:rPr lang="en-US" sz="1200">
                <a:latin typeface="Calisto MT" panose="02040603050505030304" pitchFamily="18" charset="0"/>
              </a:rPr>
              <a:t>C-352 Mechanical Power Systems 3</a:t>
            </a:r>
          </a:p>
          <a:p>
            <a:r>
              <a:rPr lang="en-US" sz="1200">
                <a:solidFill>
                  <a:srgbClr val="0000FF"/>
                </a:solidFill>
                <a:latin typeface="Calisto MT" panose="02040603050505030304" pitchFamily="18" charset="0"/>
                <a:sym typeface="Wingdings"/>
              </a:rPr>
              <a:t> </a:t>
            </a:r>
            <a:r>
              <a:rPr lang="en-US" sz="1200">
                <a:latin typeface="Calisto MT" panose="02040603050505030304" pitchFamily="18" charset="0"/>
              </a:rPr>
              <a:t>C-353 Mechanical Power Systems 4</a:t>
            </a:r>
          </a:p>
          <a:p>
            <a:r>
              <a:rPr lang="en-US" sz="1200">
                <a:solidFill>
                  <a:srgbClr val="0000FF"/>
                </a:solidFill>
                <a:latin typeface="Calisto MT" panose="02040603050505030304" pitchFamily="18" charset="0"/>
                <a:sym typeface="Wingdings"/>
              </a:rPr>
              <a:t> </a:t>
            </a:r>
            <a:r>
              <a:rPr lang="en-US" sz="1200">
                <a:latin typeface="Calisto MT" panose="02040603050505030304" pitchFamily="18" charset="0"/>
              </a:rPr>
              <a:t>C-354 Hydraulics Systems 2</a:t>
            </a:r>
          </a:p>
          <a:p>
            <a:r>
              <a:rPr lang="en-US" sz="1200">
                <a:solidFill>
                  <a:srgbClr val="0000FF"/>
                </a:solidFill>
                <a:latin typeface="Calisto MT" panose="02040603050505030304" pitchFamily="18" charset="0"/>
                <a:sym typeface="Wingdings"/>
              </a:rPr>
              <a:t> </a:t>
            </a:r>
            <a:r>
              <a:rPr lang="en-US" sz="1200">
                <a:latin typeface="Calisto MT" panose="02040603050505030304" pitchFamily="18" charset="0"/>
              </a:rPr>
              <a:t>C-355 Hydraulics Troubleshooting 1</a:t>
            </a:r>
          </a:p>
          <a:p>
            <a:r>
              <a:rPr lang="en-US" sz="1200">
                <a:solidFill>
                  <a:srgbClr val="0000FF"/>
                </a:solidFill>
                <a:latin typeface="Calisto MT" panose="02040603050505030304" pitchFamily="18" charset="0"/>
                <a:sym typeface="Wingdings"/>
              </a:rPr>
              <a:t> </a:t>
            </a:r>
            <a:r>
              <a:rPr lang="en-US" sz="1200">
                <a:latin typeface="Calisto MT" panose="02040603050505030304" pitchFamily="18" charset="0"/>
              </a:rPr>
              <a:t>C-356 Process Control Systems 2</a:t>
            </a:r>
          </a:p>
          <a:p>
            <a:r>
              <a:rPr lang="en-US" sz="1200">
                <a:solidFill>
                  <a:srgbClr val="0000FF"/>
                </a:solidFill>
                <a:latin typeface="Calisto MT" panose="02040603050505030304" pitchFamily="18" charset="0"/>
                <a:sym typeface="Wingdings"/>
              </a:rPr>
              <a:t> </a:t>
            </a:r>
            <a:r>
              <a:rPr lang="en-US" sz="1200">
                <a:latin typeface="Calisto MT" panose="02040603050505030304" pitchFamily="18" charset="0"/>
              </a:rPr>
              <a:t>C-357 Process Control Troubleshooting 1</a:t>
            </a:r>
          </a:p>
          <a:p>
            <a:r>
              <a:rPr lang="en-US" sz="1200">
                <a:solidFill>
                  <a:srgbClr val="0000FF"/>
                </a:solidFill>
                <a:latin typeface="Calisto MT" panose="02040603050505030304" pitchFamily="18" charset="0"/>
                <a:sym typeface="Wingdings"/>
              </a:rPr>
              <a:t> </a:t>
            </a:r>
            <a:r>
              <a:rPr lang="en-US" sz="1200">
                <a:latin typeface="Calisto MT" panose="02040603050505030304" pitchFamily="18" charset="0"/>
              </a:rPr>
              <a:t>C-358 Autonomous Mobile Robot Systems 1</a:t>
            </a:r>
          </a:p>
          <a:p>
            <a:r>
              <a:rPr lang="en-US" sz="1200">
                <a:solidFill>
                  <a:srgbClr val="0000FF"/>
                </a:solidFill>
                <a:latin typeface="Calisto MT" panose="02040603050505030304" pitchFamily="18" charset="0"/>
                <a:sym typeface="Wingdings"/>
              </a:rPr>
              <a:t> </a:t>
            </a:r>
            <a:r>
              <a:rPr lang="en-US" sz="1200">
                <a:latin typeface="Calisto MT" panose="02040603050505030304" pitchFamily="18" charset="0"/>
              </a:rPr>
              <a:t>C-359 Programmable Controller Systems 3</a:t>
            </a:r>
          </a:p>
          <a:p>
            <a:r>
              <a:rPr lang="en-US" sz="1200">
                <a:solidFill>
                  <a:srgbClr val="0000FF"/>
                </a:solidFill>
                <a:latin typeface="Calisto MT" panose="02040603050505030304" pitchFamily="18" charset="0"/>
                <a:sym typeface="Wingdings"/>
              </a:rPr>
              <a:t> </a:t>
            </a:r>
            <a:r>
              <a:rPr lang="en-US" sz="1200">
                <a:latin typeface="Calisto MT" panose="02040603050505030304" pitchFamily="18" charset="0"/>
              </a:rPr>
              <a:t>C-360 Motion Control Systems 1</a:t>
            </a:r>
          </a:p>
          <a:p>
            <a:r>
              <a:rPr lang="en-US" sz="1200">
                <a:solidFill>
                  <a:srgbClr val="0000FF"/>
                </a:solidFill>
                <a:latin typeface="Calisto MT" panose="02040603050505030304" pitchFamily="18" charset="0"/>
                <a:sym typeface="Wingdings"/>
              </a:rPr>
              <a:t> </a:t>
            </a:r>
            <a:r>
              <a:rPr lang="en-US" sz="1200">
                <a:latin typeface="Calisto MT" panose="02040603050505030304" pitchFamily="18" charset="0"/>
              </a:rPr>
              <a:t>C-361 Programmable Conveyor Systems 1</a:t>
            </a:r>
          </a:p>
          <a:p>
            <a:r>
              <a:rPr lang="en-US" sz="1200">
                <a:solidFill>
                  <a:srgbClr val="0000FF"/>
                </a:solidFill>
                <a:latin typeface="Calisto MT" panose="02040603050505030304" pitchFamily="18" charset="0"/>
                <a:sym typeface="Wingdings"/>
              </a:rPr>
              <a:t> </a:t>
            </a:r>
            <a:r>
              <a:rPr lang="en-US" sz="1200">
                <a:latin typeface="Calisto MT" panose="02040603050505030304" pitchFamily="18" charset="0"/>
              </a:rPr>
              <a:t>C-362 Machine Vision Systems 1</a:t>
            </a:r>
          </a:p>
        </p:txBody>
      </p:sp>
      <p:sp>
        <p:nvSpPr>
          <p:cNvPr id="7" name="TextBox 6">
            <a:extLst>
              <a:ext uri="{FF2B5EF4-FFF2-40B4-BE49-F238E27FC236}">
                <a16:creationId xmlns:a16="http://schemas.microsoft.com/office/drawing/2014/main" id="{6FE99FC8-323C-4001-940A-0B21A21BFD5C}"/>
              </a:ext>
            </a:extLst>
          </p:cNvPr>
          <p:cNvSpPr txBox="1"/>
          <p:nvPr/>
        </p:nvSpPr>
        <p:spPr>
          <a:xfrm>
            <a:off x="648442" y="1544516"/>
            <a:ext cx="3448974" cy="400110"/>
          </a:xfrm>
          <a:prstGeom prst="rect">
            <a:avLst/>
          </a:prstGeom>
          <a:noFill/>
        </p:spPr>
        <p:txBody>
          <a:bodyPr wrap="square" rtlCol="0">
            <a:spAutoFit/>
          </a:bodyPr>
          <a:lstStyle/>
          <a:p>
            <a:pPr marL="342900" lvl="2" indent="-342900"/>
            <a:r>
              <a:rPr lang="en-US" sz="2000" b="1">
                <a:latin typeface="Calisto MT" panose="02040603050505030304" pitchFamily="18" charset="0"/>
              </a:rPr>
              <a:t>Automation Specialist  II</a:t>
            </a:r>
          </a:p>
        </p:txBody>
      </p:sp>
      <p:sp>
        <p:nvSpPr>
          <p:cNvPr id="12" name="Rectangle 11">
            <a:extLst>
              <a:ext uri="{FF2B5EF4-FFF2-40B4-BE49-F238E27FC236}">
                <a16:creationId xmlns:a16="http://schemas.microsoft.com/office/drawing/2014/main" id="{90128B17-A215-4E9C-9AAC-B1B6534B0D40}"/>
              </a:ext>
            </a:extLst>
          </p:cNvPr>
          <p:cNvSpPr/>
          <p:nvPr/>
        </p:nvSpPr>
        <p:spPr>
          <a:xfrm>
            <a:off x="4399803" y="1544516"/>
            <a:ext cx="2983909" cy="523220"/>
          </a:xfrm>
          <a:prstGeom prst="rect">
            <a:avLst/>
          </a:prstGeom>
        </p:spPr>
        <p:txBody>
          <a:bodyPr wrap="square">
            <a:spAutoFit/>
          </a:bodyPr>
          <a:lstStyle/>
          <a:p>
            <a:pPr lvl="0"/>
            <a:r>
              <a:rPr lang="en-US" sz="1400">
                <a:solidFill>
                  <a:prstClr val="black"/>
                </a:solidFill>
                <a:latin typeface="Calisto MT" panose="02040603050505030304" pitchFamily="18" charset="0"/>
              </a:rPr>
              <a:t>Approximately 700 -1000 hours preparation time</a:t>
            </a:r>
          </a:p>
        </p:txBody>
      </p:sp>
    </p:spTree>
    <p:extLst>
      <p:ext uri="{BB962C8B-B14F-4D97-AF65-F5344CB8AC3E}">
        <p14:creationId xmlns:p14="http://schemas.microsoft.com/office/powerpoint/2010/main" val="66457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30823" y="640080"/>
            <a:ext cx="2662877" cy="5613236"/>
          </a:xfrm>
        </p:spPr>
        <p:txBody>
          <a:bodyPr anchor="ctr">
            <a:normAutofit/>
          </a:bodyPr>
          <a:lstStyle/>
          <a:p>
            <a:r>
              <a:rPr lang="en-US" sz="3100" b="1">
                <a:solidFill>
                  <a:srgbClr val="FFFFFF"/>
                </a:solidFill>
                <a:effectLst>
                  <a:outerShdw blurRad="50800" dist="38100" dir="2700000" algn="tl" rotWithShape="0">
                    <a:prstClr val="black">
                      <a:alpha val="40000"/>
                    </a:prstClr>
                  </a:outerShdw>
                </a:effectLst>
                <a:latin typeface="Calisto MT" panose="02040603050505030304" pitchFamily="18" charset="0"/>
              </a:rPr>
              <a:t>Smart Automation Certification Alliance </a:t>
            </a:r>
          </a:p>
        </p:txBody>
      </p:sp>
      <p:sp>
        <p:nvSpPr>
          <p:cNvPr id="3" name="Content Placeholder 2"/>
          <p:cNvSpPr>
            <a:spLocks noGrp="1"/>
          </p:cNvSpPr>
          <p:nvPr>
            <p:ph idx="1"/>
          </p:nvPr>
        </p:nvSpPr>
        <p:spPr>
          <a:xfrm>
            <a:off x="3507792" y="640082"/>
            <a:ext cx="5136536" cy="2484884"/>
          </a:xfrm>
        </p:spPr>
        <p:txBody>
          <a:bodyPr anchor="ctr">
            <a:normAutofit/>
          </a:bodyPr>
          <a:lstStyle/>
          <a:p>
            <a:r>
              <a:rPr lang="en-US" sz="1800" b="1">
                <a:latin typeface="Calisto MT" panose="02040603050505030304" pitchFamily="18" charset="0"/>
              </a:rPr>
              <a:t>Non-Profit Foundation - </a:t>
            </a:r>
            <a:r>
              <a:rPr lang="en-US" sz="1800" i="1">
                <a:latin typeface="Calisto MT" panose="02040603050505030304" pitchFamily="18" charset="0"/>
              </a:rPr>
              <a:t>501(c)(3)</a:t>
            </a:r>
          </a:p>
          <a:p>
            <a:r>
              <a:rPr lang="en-US" sz="1800" b="1">
                <a:latin typeface="Calisto MT" panose="02040603050505030304" pitchFamily="18" charset="0"/>
              </a:rPr>
              <a:t>Industry Supported</a:t>
            </a:r>
          </a:p>
          <a:p>
            <a:r>
              <a:rPr lang="en-US" sz="1800" b="1">
                <a:latin typeface="Calisto MT" panose="02040603050505030304" pitchFamily="18" charset="0"/>
              </a:rPr>
              <a:t>Mission: </a:t>
            </a:r>
            <a:r>
              <a:rPr lang="en-US" sz="1800" i="1">
                <a:latin typeface="Calisto MT" panose="02040603050505030304" pitchFamily="18" charset="0"/>
              </a:rPr>
              <a:t>Develop occupational skills standards, promote careers, train teachers, and certify individuals in the many functions of Smart Automation (Industry 4.0 and Connected Enterprise) technologies.</a:t>
            </a:r>
            <a:endParaRPr lang="en-US" sz="1800">
              <a:latin typeface="Calisto MT" panose="02040603050505030304" pitchFamily="18" charset="0"/>
            </a:endParaRPr>
          </a:p>
        </p:txBody>
      </p:sp>
      <p:pic>
        <p:nvPicPr>
          <p:cNvPr id="4" name="Picture 3">
            <a:extLst>
              <a:ext uri="{FF2B5EF4-FFF2-40B4-BE49-F238E27FC236}">
                <a16:creationId xmlns:a16="http://schemas.microsoft.com/office/drawing/2014/main" id="{B2405950-B858-46B7-AF3E-7AEF4FF49080}"/>
              </a:ext>
            </a:extLst>
          </p:cNvPr>
          <p:cNvPicPr>
            <a:picLocks noChangeAspect="1"/>
          </p:cNvPicPr>
          <p:nvPr/>
        </p:nvPicPr>
        <p:blipFill>
          <a:blip r:embed="rId3"/>
          <a:stretch>
            <a:fillRect/>
          </a:stretch>
        </p:blipFill>
        <p:spPr>
          <a:xfrm>
            <a:off x="3490722" y="3721364"/>
            <a:ext cx="5170677" cy="1939003"/>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50922" y="0"/>
            <a:ext cx="91440" cy="685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216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6482394" y="489507"/>
            <a:ext cx="2318706" cy="1655483"/>
          </a:xfrm>
        </p:spPr>
        <p:txBody>
          <a:bodyPr vert="horz" lIns="91440" tIns="45720" rIns="91440" bIns="45720" rtlCol="0" anchor="b">
            <a:normAutofit/>
          </a:bodyPr>
          <a:lstStyle/>
          <a:p>
            <a:pPr algn="l">
              <a:lnSpc>
                <a:spcPct val="90000"/>
              </a:lnSpc>
            </a:pPr>
            <a:r>
              <a:rPr lang="en-US" sz="2700" b="1"/>
              <a:t>SACA INDUSTRY 4.0 CREDENTIALS</a:t>
            </a:r>
          </a:p>
        </p:txBody>
      </p:sp>
      <p:pic>
        <p:nvPicPr>
          <p:cNvPr id="11" name="Picture 2" descr="Y:\Larry W\shutterstock_487692352.pn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3602" r="23000" b="-1"/>
          <a:stretch/>
        </p:blipFill>
        <p:spPr bwMode="auto">
          <a:xfrm>
            <a:off x="20" y="431"/>
            <a:ext cx="6086455" cy="6408311"/>
          </a:xfrm>
          <a:prstGeom prst="rect">
            <a:avLst/>
          </a:prstGeom>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half" idx="1"/>
          </p:nvPr>
        </p:nvSpPr>
        <p:spPr>
          <a:xfrm>
            <a:off x="6482394" y="2418408"/>
            <a:ext cx="2207110" cy="3540265"/>
          </a:xfrm>
        </p:spPr>
        <p:txBody>
          <a:bodyPr vert="horz" lIns="91440" tIns="45720" rIns="91440" bIns="45720" rtlCol="0">
            <a:normAutofit/>
          </a:bodyPr>
          <a:lstStyle/>
          <a:p>
            <a:pPr marL="285750" indent="-228600">
              <a:lnSpc>
                <a:spcPct val="90000"/>
              </a:lnSpc>
              <a:spcAft>
                <a:spcPts val="1200"/>
              </a:spcAft>
            </a:pPr>
            <a:r>
              <a:rPr lang="en-US" sz="1600"/>
              <a:t>Industry Relevant</a:t>
            </a:r>
          </a:p>
          <a:p>
            <a:pPr marL="285750" indent="-228600">
              <a:lnSpc>
                <a:spcPct val="90000"/>
              </a:lnSpc>
              <a:spcAft>
                <a:spcPts val="1200"/>
              </a:spcAft>
            </a:pPr>
            <a:r>
              <a:rPr lang="en-US" sz="1600"/>
              <a:t>High Quality Credentials</a:t>
            </a:r>
          </a:p>
          <a:p>
            <a:pPr marL="285750" indent="-228600">
              <a:lnSpc>
                <a:spcPct val="90000"/>
              </a:lnSpc>
              <a:spcAft>
                <a:spcPts val="1200"/>
              </a:spcAft>
            </a:pPr>
            <a:r>
              <a:rPr lang="en-US" sz="1600"/>
              <a:t>Tied to Occupations</a:t>
            </a:r>
          </a:p>
          <a:p>
            <a:pPr marL="285750" indent="-228600">
              <a:lnSpc>
                <a:spcPct val="90000"/>
              </a:lnSpc>
              <a:spcAft>
                <a:spcPts val="1200"/>
              </a:spcAft>
            </a:pPr>
            <a:r>
              <a:rPr lang="en-US" sz="1600"/>
              <a:t>Flexible </a:t>
            </a:r>
          </a:p>
          <a:p>
            <a:pPr marL="285750" indent="-228600">
              <a:lnSpc>
                <a:spcPct val="90000"/>
              </a:lnSpc>
              <a:spcAft>
                <a:spcPts val="1200"/>
              </a:spcAft>
            </a:pPr>
            <a:r>
              <a:rPr lang="en-US" sz="1600"/>
              <a:t>Low Cost</a:t>
            </a:r>
          </a:p>
          <a:p>
            <a:pPr marL="285750" indent="-228600">
              <a:lnSpc>
                <a:spcPct val="90000"/>
              </a:lnSpc>
              <a:spcAft>
                <a:spcPts val="1200"/>
              </a:spcAft>
            </a:pPr>
            <a:r>
              <a:rPr lang="en-US" sz="1600"/>
              <a:t>Instructor Training</a:t>
            </a:r>
          </a:p>
          <a:p>
            <a:pPr marL="285750" indent="-228600">
              <a:lnSpc>
                <a:spcPct val="90000"/>
              </a:lnSpc>
              <a:spcAft>
                <a:spcPts val="1200"/>
              </a:spcAft>
            </a:pPr>
            <a:r>
              <a:rPr lang="en-US" sz="1600"/>
              <a:t>Pathways</a:t>
            </a:r>
          </a:p>
          <a:p>
            <a:pPr marL="285750" indent="-228600">
              <a:lnSpc>
                <a:spcPct val="90000"/>
              </a:lnSpc>
              <a:spcAft>
                <a:spcPts val="1200"/>
              </a:spcAft>
            </a:pPr>
            <a:endParaRPr lang="en-US" sz="1600"/>
          </a:p>
        </p:txBody>
      </p:sp>
      <p:sp>
        <p:nvSpPr>
          <p:cNvPr id="18" name="Rectangle 17">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683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6078068"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1238" y="1640740"/>
            <a:ext cx="4355593" cy="6078069"/>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3">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1"/>
            <a:ext cx="5735168"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6068838"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7">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 y="-3"/>
            <a:ext cx="6068838"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9">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936149" y="1382224"/>
            <a:ext cx="5121259" cy="4093550"/>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15250-0E06-4522-BA59-D078411312C1}"/>
              </a:ext>
            </a:extLst>
          </p:cNvPr>
          <p:cNvSpPr>
            <a:spLocks noGrp="1"/>
          </p:cNvSpPr>
          <p:nvPr>
            <p:ph type="ctrTitle"/>
          </p:nvPr>
        </p:nvSpPr>
        <p:spPr>
          <a:xfrm>
            <a:off x="876843" y="2920878"/>
            <a:ext cx="4389921" cy="2992576"/>
          </a:xfrm>
        </p:spPr>
        <p:txBody>
          <a:bodyPr anchor="t">
            <a:normAutofit/>
          </a:bodyPr>
          <a:lstStyle/>
          <a:p>
            <a:pPr algn="l"/>
            <a:r>
              <a:rPr lang="en-US" sz="4200" b="1">
                <a:solidFill>
                  <a:srgbClr val="FFFFFF"/>
                </a:solidFill>
              </a:rPr>
              <a:t>Questions?</a:t>
            </a:r>
            <a:br>
              <a:rPr lang="en-US" sz="4200" b="1">
                <a:solidFill>
                  <a:srgbClr val="FFFFFF"/>
                </a:solidFill>
              </a:rPr>
            </a:br>
            <a:br>
              <a:rPr lang="en-US" sz="4200" b="1">
                <a:solidFill>
                  <a:srgbClr val="FFFFFF"/>
                </a:solidFill>
              </a:rPr>
            </a:br>
            <a:r>
              <a:rPr lang="en-US" sz="4200" b="1">
                <a:solidFill>
                  <a:srgbClr val="FFFFFF"/>
                </a:solidFill>
              </a:rPr>
              <a:t>Support@saca.org</a:t>
            </a:r>
          </a:p>
        </p:txBody>
      </p:sp>
      <p:pic>
        <p:nvPicPr>
          <p:cNvPr id="33" name="Picture 3" descr="Typebar ready to print a question mark">
            <a:extLst>
              <a:ext uri="{FF2B5EF4-FFF2-40B4-BE49-F238E27FC236}">
                <a16:creationId xmlns:a16="http://schemas.microsoft.com/office/drawing/2014/main" id="{EE19C31A-EFA6-4588-9889-F1CAE6F0D890}"/>
              </a:ext>
            </a:extLst>
          </p:cNvPr>
          <p:cNvPicPr>
            <a:picLocks noChangeAspect="1"/>
          </p:cNvPicPr>
          <p:nvPr/>
        </p:nvPicPr>
        <p:blipFill rotWithShape="1">
          <a:blip r:embed="rId2"/>
          <a:srcRect l="31593" r="38478" b="-1"/>
          <a:stretch/>
        </p:blipFill>
        <p:spPr>
          <a:xfrm>
            <a:off x="6078069" y="10"/>
            <a:ext cx="3074893" cy="6857990"/>
          </a:xfrm>
          <a:prstGeom prst="rect">
            <a:avLst/>
          </a:prstGeom>
        </p:spPr>
      </p:pic>
    </p:spTree>
    <p:extLst>
      <p:ext uri="{BB962C8B-B14F-4D97-AF65-F5344CB8AC3E}">
        <p14:creationId xmlns:p14="http://schemas.microsoft.com/office/powerpoint/2010/main" val="368699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D2B8E-06E8-43F3-8C77-1D93ED114680}"/>
              </a:ext>
            </a:extLst>
          </p:cNvPr>
          <p:cNvSpPr>
            <a:spLocks noGrp="1"/>
          </p:cNvSpPr>
          <p:nvPr>
            <p:ph type="title"/>
          </p:nvPr>
        </p:nvSpPr>
        <p:spPr>
          <a:xfrm>
            <a:off x="619797" y="586855"/>
            <a:ext cx="3172575" cy="3387497"/>
          </a:xfrm>
        </p:spPr>
        <p:txBody>
          <a:bodyPr anchor="b">
            <a:normAutofit/>
          </a:bodyPr>
          <a:lstStyle/>
          <a:p>
            <a:pPr algn="r"/>
            <a:r>
              <a:rPr lang="en-US" sz="3500">
                <a:solidFill>
                  <a:srgbClr val="FFFFFF"/>
                </a:solidFill>
                <a:latin typeface="Calisto MT" panose="02040603050505030304" pitchFamily="18" charset="0"/>
              </a:rPr>
              <a:t>Development and Promulgation of National Industry Skill Standards</a:t>
            </a:r>
          </a:p>
        </p:txBody>
      </p:sp>
      <p:sp>
        <p:nvSpPr>
          <p:cNvPr id="29" name="Content Placeholder 2">
            <a:extLst>
              <a:ext uri="{FF2B5EF4-FFF2-40B4-BE49-F238E27FC236}">
                <a16:creationId xmlns:a16="http://schemas.microsoft.com/office/drawing/2014/main" id="{25EAA4AF-B410-495E-AA86-6127474A2B75}"/>
              </a:ext>
            </a:extLst>
          </p:cNvPr>
          <p:cNvSpPr>
            <a:spLocks noGrp="1"/>
          </p:cNvSpPr>
          <p:nvPr>
            <p:ph idx="1"/>
          </p:nvPr>
        </p:nvSpPr>
        <p:spPr>
          <a:xfrm>
            <a:off x="4877368" y="649480"/>
            <a:ext cx="3646835" cy="5546047"/>
          </a:xfrm>
        </p:spPr>
        <p:txBody>
          <a:bodyPr anchor="ctr">
            <a:normAutofit/>
          </a:bodyPr>
          <a:lstStyle/>
          <a:p>
            <a:pPr marL="514350" indent="-514350">
              <a:buFont typeface="+mj-lt"/>
              <a:buAutoNum type="arabicPeriod"/>
            </a:pPr>
            <a:r>
              <a:rPr lang="en-US" sz="1700">
                <a:latin typeface="+mj-lt"/>
                <a:ea typeface="Calibri" panose="020F0502020204030204" pitchFamily="34" charset="0"/>
                <a:cs typeface="Times New Roman" panose="02020603050405020304" pitchFamily="18" charset="0"/>
              </a:rPr>
              <a:t>I</a:t>
            </a:r>
            <a:r>
              <a:rPr lang="en-US" sz="1700">
                <a:effectLst/>
                <a:latin typeface="+mj-lt"/>
                <a:ea typeface="Calibri" panose="020F0502020204030204" pitchFamily="34" charset="0"/>
                <a:cs typeface="Times New Roman" panose="02020603050405020304" pitchFamily="18" charset="0"/>
              </a:rPr>
              <a:t>dentification of subject matter experts from industry-leading companies</a:t>
            </a:r>
          </a:p>
          <a:p>
            <a:pPr marL="514350" indent="-514350">
              <a:buFont typeface="+mj-lt"/>
              <a:buAutoNum type="arabicPeriod"/>
            </a:pPr>
            <a:r>
              <a:rPr lang="en-US" sz="1700">
                <a:latin typeface="+mj-lt"/>
                <a:cs typeface="Times New Roman" panose="02020603050405020304" pitchFamily="18" charset="0"/>
              </a:rPr>
              <a:t>Form </a:t>
            </a:r>
            <a:r>
              <a:rPr lang="en-US" sz="1700">
                <a:effectLst/>
                <a:latin typeface="+mj-lt"/>
                <a:ea typeface="Calibri" panose="020F0502020204030204" pitchFamily="34" charset="0"/>
                <a:cs typeface="Times New Roman" panose="02020603050405020304" pitchFamily="18" charset="0"/>
              </a:rPr>
              <a:t>technical workgroups</a:t>
            </a:r>
            <a:endParaRPr lang="en-US" sz="1700">
              <a:latin typeface="+mj-lt"/>
              <a:ea typeface="Calibri" panose="020F0502020204030204" pitchFamily="34" charset="0"/>
              <a:cs typeface="Times New Roman" panose="02020603050405020304" pitchFamily="18" charset="0"/>
            </a:endParaRPr>
          </a:p>
          <a:p>
            <a:pPr marL="514350" indent="-514350">
              <a:buFont typeface="+mj-lt"/>
              <a:buAutoNum type="arabicPeriod"/>
            </a:pPr>
            <a:r>
              <a:rPr lang="en-US" sz="1700">
                <a:latin typeface="+mj-lt"/>
                <a:cs typeface="Times New Roman" panose="02020603050405020304" pitchFamily="18" charset="0"/>
              </a:rPr>
              <a:t>Technical Workgroup develops draft standard</a:t>
            </a:r>
          </a:p>
          <a:p>
            <a:pPr marL="514350" indent="-514350">
              <a:buFont typeface="+mj-lt"/>
              <a:buAutoNum type="arabicPeriod"/>
            </a:pPr>
            <a:r>
              <a:rPr lang="en-US" sz="1700">
                <a:latin typeface="+mj-lt"/>
                <a:ea typeface="Calibri" panose="020F0502020204030204" pitchFamily="34" charset="0"/>
                <a:cs typeface="Times New Roman" panose="02020603050405020304" pitchFamily="18" charset="0"/>
              </a:rPr>
              <a:t>D</a:t>
            </a:r>
            <a:r>
              <a:rPr lang="en-US" sz="1700">
                <a:effectLst/>
                <a:latin typeface="+mj-lt"/>
                <a:ea typeface="Calibri" panose="020F0502020204030204" pitchFamily="34" charset="0"/>
                <a:cs typeface="Times New Roman" panose="02020603050405020304" pitchFamily="18" charset="0"/>
              </a:rPr>
              <a:t>raft standard undergoes regional validation</a:t>
            </a:r>
            <a:r>
              <a:rPr lang="en-US" sz="1700">
                <a:latin typeface="+mj-lt"/>
                <a:cs typeface="Times New Roman" panose="02020603050405020304" pitchFamily="18" charset="0"/>
              </a:rPr>
              <a:t> </a:t>
            </a:r>
          </a:p>
          <a:p>
            <a:pPr marL="514350" indent="-514350">
              <a:buFont typeface="+mj-lt"/>
              <a:buAutoNum type="arabicPeriod"/>
            </a:pPr>
            <a:r>
              <a:rPr lang="en-US" sz="1700">
                <a:latin typeface="+mj-lt"/>
              </a:rPr>
              <a:t>Draft standard edited based on validation feedback</a:t>
            </a:r>
          </a:p>
          <a:p>
            <a:pPr marL="514350" indent="-514350">
              <a:buFont typeface="+mj-lt"/>
              <a:buAutoNum type="arabicPeriod"/>
            </a:pPr>
            <a:r>
              <a:rPr lang="en-US" sz="1700">
                <a:latin typeface="+mj-lt"/>
                <a:ea typeface="Calibri" panose="020F0502020204030204" pitchFamily="34" charset="0"/>
                <a:cs typeface="Times New Roman" panose="02020603050405020304" pitchFamily="18" charset="0"/>
              </a:rPr>
              <a:t>S</a:t>
            </a:r>
            <a:r>
              <a:rPr lang="en-US" sz="1700">
                <a:effectLst/>
                <a:latin typeface="+mj-lt"/>
                <a:ea typeface="Calibri" panose="020F0502020204030204" pitchFamily="34" charset="0"/>
                <a:cs typeface="Times New Roman" panose="02020603050405020304" pitchFamily="18" charset="0"/>
              </a:rPr>
              <a:t>tandard published as a national industry skill standard</a:t>
            </a:r>
            <a:endParaRPr lang="en-US" sz="1700">
              <a:latin typeface="+mj-lt"/>
            </a:endParaRPr>
          </a:p>
        </p:txBody>
      </p:sp>
    </p:spTree>
    <p:extLst>
      <p:ext uri="{BB962C8B-B14F-4D97-AF65-F5344CB8AC3E}">
        <p14:creationId xmlns:p14="http://schemas.microsoft.com/office/powerpoint/2010/main" val="278970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51C00-A073-4FF1-A978-FF33FAEB7DDA}"/>
              </a:ext>
            </a:extLst>
          </p:cNvPr>
          <p:cNvSpPr>
            <a:spLocks noGrp="1"/>
          </p:cNvSpPr>
          <p:nvPr>
            <p:ph type="title"/>
          </p:nvPr>
        </p:nvSpPr>
        <p:spPr>
          <a:xfrm>
            <a:off x="619797" y="586855"/>
            <a:ext cx="3172575" cy="3387497"/>
          </a:xfrm>
        </p:spPr>
        <p:txBody>
          <a:bodyPr anchor="b">
            <a:normAutofit/>
          </a:bodyPr>
          <a:lstStyle/>
          <a:p>
            <a:pPr algn="r"/>
            <a:r>
              <a:rPr lang="en-US" sz="3500">
                <a:solidFill>
                  <a:srgbClr val="FFFFFF"/>
                </a:solidFill>
                <a:latin typeface="Calisto MT" panose="02040603050505030304" pitchFamily="18" charset="0"/>
              </a:rPr>
              <a:t>Development of Certification Exams and Procedures</a:t>
            </a:r>
          </a:p>
        </p:txBody>
      </p:sp>
      <p:sp>
        <p:nvSpPr>
          <p:cNvPr id="3" name="Content Placeholder 2">
            <a:extLst>
              <a:ext uri="{FF2B5EF4-FFF2-40B4-BE49-F238E27FC236}">
                <a16:creationId xmlns:a16="http://schemas.microsoft.com/office/drawing/2014/main" id="{34EACB5F-C3C7-420B-9A75-5A8CE1280623}"/>
              </a:ext>
            </a:extLst>
          </p:cNvPr>
          <p:cNvSpPr>
            <a:spLocks noGrp="1"/>
          </p:cNvSpPr>
          <p:nvPr>
            <p:ph idx="1"/>
          </p:nvPr>
        </p:nvSpPr>
        <p:spPr>
          <a:xfrm>
            <a:off x="4877368" y="649480"/>
            <a:ext cx="3646835" cy="5546047"/>
          </a:xfrm>
        </p:spPr>
        <p:txBody>
          <a:bodyPr anchor="ctr">
            <a:normAutofit/>
          </a:bodyPr>
          <a:lstStyle/>
          <a:p>
            <a:pPr marL="342900" marR="0" lvl="0" indent="-342900">
              <a:spcBef>
                <a:spcPts val="0"/>
              </a:spcBef>
              <a:spcAft>
                <a:spcPts val="0"/>
              </a:spcAft>
              <a:buFont typeface="+mj-lt"/>
              <a:buAutoNum type="arabicPeriod"/>
            </a:pPr>
            <a:r>
              <a:rPr lang="en-US" sz="1700">
                <a:effectLst/>
                <a:latin typeface="Calibri" panose="020F0502020204030204" pitchFamily="34" charset="0"/>
                <a:ea typeface="Calibri" panose="020F0502020204030204" pitchFamily="34" charset="0"/>
                <a:cs typeface="Times New Roman" panose="02020603050405020304" pitchFamily="18" charset="0"/>
              </a:rPr>
              <a:t>Conduct a job task analysis based on national skill standards</a:t>
            </a:r>
          </a:p>
          <a:p>
            <a:pPr marL="342900" marR="0" lvl="0" indent="-342900">
              <a:spcBef>
                <a:spcPts val="0"/>
              </a:spcBef>
              <a:spcAft>
                <a:spcPts val="0"/>
              </a:spcAft>
              <a:buFont typeface="+mj-lt"/>
              <a:buAutoNum type="arabicPeriod"/>
            </a:pPr>
            <a:r>
              <a:rPr lang="en-US" sz="1700">
                <a:effectLst/>
                <a:latin typeface="Calibri" panose="020F0502020204030204" pitchFamily="34" charset="0"/>
                <a:ea typeface="Calibri" panose="020F0502020204030204" pitchFamily="34" charset="0"/>
                <a:cs typeface="Times New Roman" panose="02020603050405020304" pitchFamily="18" charset="0"/>
              </a:rPr>
              <a:t>Develop exam blueprint</a:t>
            </a:r>
          </a:p>
          <a:p>
            <a:pPr marL="342900" marR="0" lvl="0" indent="-342900">
              <a:spcBef>
                <a:spcPts val="0"/>
              </a:spcBef>
              <a:spcAft>
                <a:spcPts val="0"/>
              </a:spcAft>
              <a:buFont typeface="+mj-lt"/>
              <a:buAutoNum type="arabicPeriod"/>
            </a:pPr>
            <a:r>
              <a:rPr lang="en-US" sz="1700">
                <a:effectLst/>
                <a:latin typeface="Calibri" panose="020F0502020204030204" pitchFamily="34" charset="0"/>
                <a:ea typeface="Calibri" panose="020F0502020204030204" pitchFamily="34" charset="0"/>
                <a:cs typeface="Times New Roman" panose="02020603050405020304" pitchFamily="18" charset="0"/>
              </a:rPr>
              <a:t>Develop exam items - both cognitive and psychomotor</a:t>
            </a:r>
          </a:p>
          <a:p>
            <a:pPr marL="342900" marR="0" lvl="0" indent="-342900">
              <a:spcBef>
                <a:spcPts val="0"/>
              </a:spcBef>
              <a:spcAft>
                <a:spcPts val="0"/>
              </a:spcAft>
              <a:buFont typeface="+mj-lt"/>
              <a:buAutoNum type="arabicPeriod"/>
            </a:pPr>
            <a:r>
              <a:rPr lang="en-US" sz="1700">
                <a:effectLst/>
                <a:latin typeface="Calibri" panose="020F0502020204030204" pitchFamily="34" charset="0"/>
                <a:ea typeface="Calibri" panose="020F0502020204030204" pitchFamily="34" charset="0"/>
                <a:cs typeface="Times New Roman" panose="02020603050405020304" pitchFamily="18" charset="0"/>
              </a:rPr>
              <a:t>Review and validate exam items</a:t>
            </a:r>
          </a:p>
          <a:p>
            <a:pPr marL="342900" marR="0" lvl="0" indent="-342900">
              <a:spcBef>
                <a:spcPts val="0"/>
              </a:spcBef>
              <a:spcAft>
                <a:spcPts val="0"/>
              </a:spcAft>
              <a:buFont typeface="+mj-lt"/>
              <a:buAutoNum type="arabicPeriod"/>
            </a:pPr>
            <a:r>
              <a:rPr lang="en-US" sz="1700">
                <a:effectLst/>
                <a:latin typeface="Calibri" panose="020F0502020204030204" pitchFamily="34" charset="0"/>
                <a:ea typeface="Calibri" panose="020F0502020204030204" pitchFamily="34" charset="0"/>
                <a:cs typeface="Times New Roman" panose="02020603050405020304" pitchFamily="18" charset="0"/>
              </a:rPr>
              <a:t>Assemble and deliver pilot examinations</a:t>
            </a:r>
          </a:p>
          <a:p>
            <a:pPr marL="342900" marR="0" lvl="0" indent="-342900">
              <a:spcBef>
                <a:spcPts val="0"/>
              </a:spcBef>
              <a:spcAft>
                <a:spcPts val="0"/>
              </a:spcAft>
              <a:buFont typeface="+mj-lt"/>
              <a:buAutoNum type="arabicPeriod"/>
            </a:pPr>
            <a:r>
              <a:rPr lang="en-US" sz="1700">
                <a:effectLst/>
                <a:latin typeface="Calibri" panose="020F0502020204030204" pitchFamily="34" charset="0"/>
                <a:ea typeface="Calibri" panose="020F0502020204030204" pitchFamily="34" charset="0"/>
                <a:cs typeface="Times New Roman" panose="02020603050405020304" pitchFamily="18" charset="0"/>
              </a:rPr>
              <a:t>Statistically analyze pilot exam results</a:t>
            </a:r>
          </a:p>
          <a:p>
            <a:pPr marL="342900" marR="0" lvl="0" indent="-342900">
              <a:spcBef>
                <a:spcPts val="0"/>
              </a:spcBef>
              <a:spcAft>
                <a:spcPts val="0"/>
              </a:spcAft>
              <a:buFont typeface="+mj-lt"/>
              <a:buAutoNum type="arabicPeriod"/>
            </a:pPr>
            <a:r>
              <a:rPr lang="en-US" sz="1700">
                <a:effectLst/>
                <a:latin typeface="Calibri" panose="020F0502020204030204" pitchFamily="34" charset="0"/>
                <a:ea typeface="Calibri" panose="020F0502020204030204" pitchFamily="34" charset="0"/>
                <a:cs typeface="Times New Roman" panose="02020603050405020304" pitchFamily="18" charset="0"/>
              </a:rPr>
              <a:t>Construct equivalent exam forms</a:t>
            </a:r>
          </a:p>
          <a:p>
            <a:pPr marL="342900" marR="0" lvl="0" indent="-342900">
              <a:spcBef>
                <a:spcPts val="0"/>
              </a:spcBef>
              <a:spcAft>
                <a:spcPts val="0"/>
              </a:spcAft>
              <a:buFont typeface="+mj-lt"/>
              <a:buAutoNum type="arabicPeriod"/>
            </a:pPr>
            <a:r>
              <a:rPr lang="en-US" sz="1700">
                <a:effectLst/>
                <a:latin typeface="Calibri" panose="020F0502020204030204" pitchFamily="34" charset="0"/>
                <a:ea typeface="Calibri" panose="020F0502020204030204" pitchFamily="34" charset="0"/>
                <a:cs typeface="Times New Roman" panose="02020603050405020304" pitchFamily="18" charset="0"/>
              </a:rPr>
              <a:t>Establish the passing score</a:t>
            </a:r>
          </a:p>
          <a:p>
            <a:pPr marL="342900" marR="0" lvl="0" indent="-342900">
              <a:spcBef>
                <a:spcPts val="0"/>
              </a:spcBef>
              <a:spcAft>
                <a:spcPts val="0"/>
              </a:spcAft>
              <a:buFont typeface="+mj-lt"/>
              <a:buAutoNum type="arabicPeriod"/>
            </a:pPr>
            <a:r>
              <a:rPr lang="en-US" sz="1700">
                <a:effectLst/>
                <a:latin typeface="Calibri" panose="020F0502020204030204" pitchFamily="34" charset="0"/>
                <a:ea typeface="Calibri" panose="020F0502020204030204" pitchFamily="34" charset="0"/>
                <a:cs typeface="Times New Roman" panose="02020603050405020304" pitchFamily="18" charset="0"/>
              </a:rPr>
              <a:t>Administer / score operational exams</a:t>
            </a:r>
          </a:p>
          <a:p>
            <a:pPr marL="342900" marR="0" lvl="0" indent="-342900">
              <a:spcBef>
                <a:spcPts val="0"/>
              </a:spcBef>
              <a:spcAft>
                <a:spcPts val="800"/>
              </a:spcAft>
              <a:buFont typeface="+mj-lt"/>
              <a:buAutoNum type="arabicPeriod"/>
            </a:pPr>
            <a:r>
              <a:rPr lang="en-US" sz="1700">
                <a:effectLst/>
                <a:latin typeface="Calibri" panose="020F0502020204030204" pitchFamily="34" charset="0"/>
                <a:ea typeface="Calibri" panose="020F0502020204030204" pitchFamily="34" charset="0"/>
                <a:cs typeface="Times New Roman" panose="02020603050405020304" pitchFamily="18" charset="0"/>
              </a:rPr>
              <a:t>Provide ongoing test maintenance</a:t>
            </a:r>
          </a:p>
        </p:txBody>
      </p:sp>
    </p:spTree>
    <p:extLst>
      <p:ext uri="{BB962C8B-B14F-4D97-AF65-F5344CB8AC3E}">
        <p14:creationId xmlns:p14="http://schemas.microsoft.com/office/powerpoint/2010/main" val="1483176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prstClr val="white"/>
        </a:solidFill>
        <a:effectLst/>
      </p:bgPr>
    </p:bg>
    <p:spTree>
      <p:nvGrpSpPr>
        <p:cNvPr id="1" name=""/>
        <p:cNvGrpSpPr/>
        <p:nvPr/>
      </p:nvGrpSpPr>
      <p:grpSpPr>
        <a:xfrm>
          <a:off x="0" y="0"/>
          <a:ext cx="0" cy="0"/>
          <a:chOff x="0" y="0"/>
          <a:chExt cx="0" cy="0"/>
        </a:xfrm>
      </p:grpSpPr>
      <p:pic>
        <p:nvPicPr>
          <p:cNvPr id="11" name="Content Placeholder 10" descr="A screenshot of a cell phone&#10;&#10;Description automatically generated">
            <a:extLst>
              <a:ext uri="{FF2B5EF4-FFF2-40B4-BE49-F238E27FC236}">
                <a16:creationId xmlns:a16="http://schemas.microsoft.com/office/drawing/2014/main" id="{10ADC69A-28DC-4DE8-868B-D033D340F7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402" y="1767506"/>
            <a:ext cx="8531197" cy="4432193"/>
          </a:xfrm>
          <a:prstGeom prst="rect">
            <a:avLst/>
          </a:prstGeom>
          <a:ln>
            <a:noFill/>
          </a:ln>
          <a:effectLst>
            <a:outerShdw blurRad="292100" dist="139700" dir="2700000" algn="tl" rotWithShape="0">
              <a:srgbClr val="333333">
                <a:alpha val="65000"/>
              </a:srgbClr>
            </a:outerShdw>
          </a:effectLst>
        </p:spPr>
      </p:pic>
      <p:sp>
        <p:nvSpPr>
          <p:cNvPr id="8" name="Title 7">
            <a:extLst>
              <a:ext uri="{FF2B5EF4-FFF2-40B4-BE49-F238E27FC236}">
                <a16:creationId xmlns:a16="http://schemas.microsoft.com/office/drawing/2014/main" id="{0CB2AECE-5116-4EF7-A118-466E004C169D}"/>
              </a:ext>
            </a:extLst>
          </p:cNvPr>
          <p:cNvSpPr>
            <a:spLocks noGrp="1"/>
          </p:cNvSpPr>
          <p:nvPr>
            <p:ph type="title"/>
          </p:nvPr>
        </p:nvSpPr>
        <p:spPr>
          <a:xfrm>
            <a:off x="457200" y="274638"/>
            <a:ext cx="8229600" cy="1143000"/>
          </a:xfrm>
        </p:spPr>
        <p:txBody>
          <a:bodyPr>
            <a:normAutofit fontScale="90000"/>
          </a:bodyPr>
          <a:lstStyle/>
          <a:p>
            <a:r>
              <a:rPr lang="en-US" b="1">
                <a:latin typeface="Calisto MT" panose="02040603050505030304" pitchFamily="18" charset="0"/>
              </a:rPr>
              <a:t>O</a:t>
            </a:r>
            <a:r>
              <a:rPr lang="en-US" sz="3600" b="1">
                <a:latin typeface="Calisto MT" panose="02040603050505030304" pitchFamily="18" charset="0"/>
              </a:rPr>
              <a:t>RGANIZATIONS </a:t>
            </a:r>
            <a:r>
              <a:rPr lang="en-US" b="1">
                <a:latin typeface="Calisto MT" panose="02040603050505030304" pitchFamily="18" charset="0"/>
              </a:rPr>
              <a:t>P</a:t>
            </a:r>
            <a:r>
              <a:rPr lang="en-US" sz="3600" b="1">
                <a:latin typeface="Calisto MT" panose="02040603050505030304" pitchFamily="18" charset="0"/>
              </a:rPr>
              <a:t>ROVIDING</a:t>
            </a:r>
            <a:br>
              <a:rPr lang="en-US" sz="3600" b="1">
                <a:latin typeface="Calisto MT" panose="02040603050505030304" pitchFamily="18" charset="0"/>
              </a:rPr>
            </a:br>
            <a:r>
              <a:rPr lang="en-US" b="1">
                <a:latin typeface="Calisto MT" panose="02040603050505030304" pitchFamily="18" charset="0"/>
              </a:rPr>
              <a:t>I</a:t>
            </a:r>
            <a:r>
              <a:rPr lang="en-US" sz="3600" b="1">
                <a:latin typeface="Calisto MT" panose="02040603050505030304" pitchFamily="18" charset="0"/>
              </a:rPr>
              <a:t>NDUSTRY </a:t>
            </a:r>
            <a:r>
              <a:rPr lang="en-US" b="1">
                <a:latin typeface="Calisto MT" panose="02040603050505030304" pitchFamily="18" charset="0"/>
              </a:rPr>
              <a:t>S</a:t>
            </a:r>
            <a:r>
              <a:rPr lang="en-US" sz="3600" b="1">
                <a:latin typeface="Calisto MT" panose="02040603050505030304" pitchFamily="18" charset="0"/>
              </a:rPr>
              <a:t>UPPORT</a:t>
            </a:r>
            <a:endParaRPr lang="en-US">
              <a:latin typeface="Calisto MT" panose="02040603050505030304" pitchFamily="18" charset="0"/>
            </a:endParaRPr>
          </a:p>
        </p:txBody>
      </p:sp>
    </p:spTree>
    <p:extLst>
      <p:ext uri="{BB962C8B-B14F-4D97-AF65-F5344CB8AC3E}">
        <p14:creationId xmlns:p14="http://schemas.microsoft.com/office/powerpoint/2010/main" val="17096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7167" y="428179"/>
            <a:ext cx="8919695" cy="6001643"/>
            <a:chOff x="197167" y="591555"/>
            <a:chExt cx="8919695" cy="6001643"/>
          </a:xfrm>
        </p:grpSpPr>
        <p:sp>
          <p:nvSpPr>
            <p:cNvPr id="2" name="TextBox 1"/>
            <p:cNvSpPr txBox="1"/>
            <p:nvPr/>
          </p:nvSpPr>
          <p:spPr>
            <a:xfrm>
              <a:off x="197167" y="591555"/>
              <a:ext cx="3017520" cy="6001643"/>
            </a:xfrm>
            <a:prstGeom prst="rect">
              <a:avLst/>
            </a:prstGeom>
            <a:noFill/>
          </p:spPr>
          <p:txBody>
            <a:bodyPr wrap="square" rtlCol="0">
              <a:spAutoFit/>
            </a:bodyPr>
            <a:lstStyle/>
            <a:p>
              <a:r>
                <a:rPr lang="en-US" sz="1600">
                  <a:latin typeface="Calisto MT" panose="02040603050505030304" pitchFamily="18" charset="0"/>
                </a:rPr>
                <a:t>3M</a:t>
              </a:r>
            </a:p>
            <a:p>
              <a:r>
                <a:rPr lang="en-US" sz="1600">
                  <a:latin typeface="Calisto MT" panose="02040603050505030304" pitchFamily="18" charset="0"/>
                </a:rPr>
                <a:t>Android Industries</a:t>
              </a:r>
            </a:p>
            <a:p>
              <a:r>
                <a:rPr lang="en-US" sz="1600">
                  <a:latin typeface="Calisto MT" panose="02040603050505030304" pitchFamily="18" charset="0"/>
                </a:rPr>
                <a:t>Aggressive Tooling</a:t>
              </a:r>
            </a:p>
            <a:p>
              <a:r>
                <a:rPr lang="en-US" sz="1600">
                  <a:latin typeface="Calisto MT" panose="02040603050505030304" pitchFamily="18" charset="0"/>
                </a:rPr>
                <a:t>Allergan</a:t>
              </a:r>
            </a:p>
            <a:p>
              <a:r>
                <a:rPr lang="en-US" sz="1600">
                  <a:latin typeface="Calisto MT" panose="02040603050505030304" pitchFamily="18" charset="0"/>
                </a:rPr>
                <a:t>ALS Capris</a:t>
              </a:r>
            </a:p>
            <a:p>
              <a:r>
                <a:rPr lang="en-US" sz="1600">
                  <a:latin typeface="Calisto MT" panose="02040603050505030304" pitchFamily="18" charset="0"/>
                </a:rPr>
                <a:t>Amatrol, Inc.</a:t>
              </a:r>
            </a:p>
            <a:p>
              <a:r>
                <a:rPr lang="en-US" sz="1600">
                  <a:latin typeface="Calisto MT" panose="02040603050505030304" pitchFamily="18" charset="0"/>
                </a:rPr>
                <a:t>Amerequip Corporation</a:t>
              </a:r>
            </a:p>
            <a:p>
              <a:r>
                <a:rPr lang="en-US" sz="1600">
                  <a:latin typeface="Calisto MT" panose="02040603050505030304" pitchFamily="18" charset="0"/>
                </a:rPr>
                <a:t>American Phoenix</a:t>
              </a:r>
            </a:p>
            <a:p>
              <a:r>
                <a:rPr lang="en-US" sz="1600">
                  <a:latin typeface="Calisto MT" panose="02040603050505030304" pitchFamily="18" charset="0"/>
                </a:rPr>
                <a:t>Ariens Company</a:t>
              </a:r>
            </a:p>
            <a:p>
              <a:r>
                <a:rPr lang="en-US" sz="1600">
                  <a:latin typeface="Calisto MT" panose="02040603050505030304" pitchFamily="18" charset="0"/>
                </a:rPr>
                <a:t>Ashley Furniture Industries, Inc.</a:t>
              </a:r>
            </a:p>
            <a:p>
              <a:r>
                <a:rPr lang="en-US" sz="1600">
                  <a:latin typeface="Calisto MT" panose="02040603050505030304" pitchFamily="18" charset="0"/>
                </a:rPr>
                <a:t>Best Metal Products</a:t>
              </a:r>
            </a:p>
            <a:p>
              <a:r>
                <a:rPr lang="en-US" sz="1600">
                  <a:latin typeface="Calisto MT" panose="02040603050505030304" pitchFamily="18" charset="0"/>
                </a:rPr>
                <a:t>Boeing</a:t>
              </a:r>
            </a:p>
            <a:p>
              <a:r>
                <a:rPr lang="en-US" sz="1600">
                  <a:latin typeface="Calisto MT" panose="02040603050505030304" pitchFamily="18" charset="0"/>
                </a:rPr>
                <a:t>Boston Scientific</a:t>
              </a:r>
            </a:p>
            <a:p>
              <a:r>
                <a:rPr lang="en-US" sz="1600">
                  <a:latin typeface="Calisto MT" panose="02040603050505030304" pitchFamily="18" charset="0"/>
                </a:rPr>
                <a:t>Cardinal FG</a:t>
              </a:r>
            </a:p>
            <a:p>
              <a:r>
                <a:rPr lang="en-US" sz="1600">
                  <a:latin typeface="Calisto MT" panose="02040603050505030304" pitchFamily="18" charset="0"/>
                </a:rPr>
                <a:t>Carpenter Technology</a:t>
              </a:r>
            </a:p>
            <a:p>
              <a:r>
                <a:rPr lang="en-US" sz="1600">
                  <a:latin typeface="Calisto MT" panose="02040603050505030304" pitchFamily="18" charset="0"/>
                </a:rPr>
                <a:t>Charterwire</a:t>
              </a:r>
            </a:p>
            <a:p>
              <a:r>
                <a:rPr lang="en-US" sz="1600">
                  <a:latin typeface="Calisto MT" panose="02040603050505030304" pitchFamily="18" charset="0"/>
                </a:rPr>
                <a:t>Cheniere</a:t>
              </a:r>
            </a:p>
            <a:p>
              <a:r>
                <a:rPr lang="en-US" sz="1600">
                  <a:latin typeface="Calisto MT" panose="02040603050505030304" pitchFamily="18" charset="0"/>
                </a:rPr>
                <a:t>CSM Ingenieria</a:t>
              </a:r>
            </a:p>
            <a:p>
              <a:r>
                <a:rPr lang="en-US" sz="1600">
                  <a:latin typeface="Calisto MT" panose="02040603050505030304" pitchFamily="18" charset="0"/>
                </a:rPr>
                <a:t>Dos Pinos</a:t>
              </a:r>
            </a:p>
            <a:p>
              <a:r>
                <a:rPr lang="en-US" sz="1600">
                  <a:latin typeface="Calisto MT" panose="02040603050505030304" pitchFamily="18" charset="0"/>
                </a:rPr>
                <a:t>East Penn Mfg. Co.</a:t>
              </a:r>
            </a:p>
            <a:p>
              <a:r>
                <a:rPr lang="en-US" sz="1600">
                  <a:latin typeface="Calisto MT" panose="02040603050505030304" pitchFamily="18" charset="0"/>
                </a:rPr>
                <a:t>Espas Inc.</a:t>
              </a:r>
            </a:p>
            <a:p>
              <a:r>
                <a:rPr lang="en-US" sz="1600">
                  <a:latin typeface="Calisto MT" panose="02040603050505030304" pitchFamily="18" charset="0"/>
                </a:rPr>
                <a:t>Fanuc America</a:t>
              </a:r>
            </a:p>
            <a:p>
              <a:r>
                <a:rPr lang="en-US" sz="1600">
                  <a:latin typeface="Calisto MT" panose="02040603050505030304" pitchFamily="18" charset="0"/>
                </a:rPr>
                <a:t>FJR Automation Systems</a:t>
              </a:r>
            </a:p>
            <a:p>
              <a:r>
                <a:rPr lang="en-US" sz="1600">
                  <a:latin typeface="Calisto MT" panose="02040603050505030304" pitchFamily="18" charset="0"/>
                </a:rPr>
                <a:t>Foxconn</a:t>
              </a:r>
            </a:p>
          </p:txBody>
        </p:sp>
        <p:sp>
          <p:nvSpPr>
            <p:cNvPr id="4" name="TextBox 3"/>
            <p:cNvSpPr txBox="1"/>
            <p:nvPr/>
          </p:nvSpPr>
          <p:spPr>
            <a:xfrm>
              <a:off x="3148255" y="591555"/>
              <a:ext cx="3017520" cy="6001643"/>
            </a:xfrm>
            <a:prstGeom prst="rect">
              <a:avLst/>
            </a:prstGeom>
            <a:noFill/>
          </p:spPr>
          <p:txBody>
            <a:bodyPr wrap="square" rtlCol="0">
              <a:spAutoFit/>
            </a:bodyPr>
            <a:lstStyle/>
            <a:p>
              <a:r>
                <a:rPr lang="en-US" sz="1600" dirty="0">
                  <a:latin typeface="Calisto MT" panose="02040603050505030304" pitchFamily="18" charset="0"/>
                </a:rPr>
                <a:t>Gamache Systems</a:t>
              </a:r>
            </a:p>
            <a:p>
              <a:r>
                <a:rPr lang="en-US" sz="1600" dirty="0">
                  <a:latin typeface="Calisto MT" panose="02040603050505030304" pitchFamily="18" charset="0"/>
                </a:rPr>
                <a:t>Gateway Technical College</a:t>
              </a:r>
            </a:p>
            <a:p>
              <a:r>
                <a:rPr lang="en-US" sz="1600" dirty="0">
                  <a:latin typeface="Calisto MT" panose="02040603050505030304" pitchFamily="18" charset="0"/>
                </a:rPr>
                <a:t>Generac</a:t>
              </a:r>
            </a:p>
            <a:p>
              <a:r>
                <a:rPr lang="en-US" sz="1600" dirty="0">
                  <a:latin typeface="Calisto MT" panose="02040603050505030304" pitchFamily="18" charset="0"/>
                </a:rPr>
                <a:t>General Microcircuits</a:t>
              </a:r>
            </a:p>
            <a:p>
              <a:r>
                <a:rPr lang="en-US" sz="1600" dirty="0" err="1">
                  <a:latin typeface="Calisto MT" panose="02040603050505030304" pitchFamily="18" charset="0"/>
                </a:rPr>
                <a:t>Grantek</a:t>
              </a:r>
              <a:endParaRPr lang="en-US" sz="1600" dirty="0">
                <a:latin typeface="Calisto MT" panose="02040603050505030304" pitchFamily="18" charset="0"/>
              </a:endParaRPr>
            </a:p>
            <a:p>
              <a:r>
                <a:rPr lang="en-US" sz="1600" dirty="0">
                  <a:latin typeface="Calisto MT" panose="02040603050505030304" pitchFamily="18" charset="0"/>
                </a:rPr>
                <a:t>Great Lakes Cheese</a:t>
              </a:r>
            </a:p>
            <a:p>
              <a:r>
                <a:rPr lang="en-US" sz="1600" dirty="0">
                  <a:latin typeface="Calisto MT" panose="02040603050505030304" pitchFamily="18" charset="0"/>
                </a:rPr>
                <a:t>Greenheck</a:t>
              </a:r>
            </a:p>
            <a:p>
              <a:r>
                <a:rPr lang="en-US" sz="1600" dirty="0">
                  <a:latin typeface="Calisto MT" panose="02040603050505030304" pitchFamily="18" charset="0"/>
                </a:rPr>
                <a:t>Harley-Davidson Motor Co</a:t>
              </a:r>
            </a:p>
            <a:p>
              <a:r>
                <a:rPr lang="en-US" sz="1600" dirty="0">
                  <a:latin typeface="Calisto MT" panose="02040603050505030304" pitchFamily="18" charset="0"/>
                </a:rPr>
                <a:t>Hatch Stamping Company</a:t>
              </a:r>
            </a:p>
            <a:p>
              <a:r>
                <a:rPr lang="en-US" sz="1600" dirty="0" err="1">
                  <a:latin typeface="Calisto MT" panose="02040603050505030304" pitchFamily="18" charset="0"/>
                </a:rPr>
                <a:t>Herbrucks</a:t>
              </a:r>
              <a:endParaRPr lang="en-US" sz="1600" dirty="0">
                <a:latin typeface="Calisto MT" panose="02040603050505030304" pitchFamily="18" charset="0"/>
              </a:endParaRPr>
            </a:p>
            <a:p>
              <a:r>
                <a:rPr lang="en-US" sz="1600" dirty="0">
                  <a:latin typeface="Calisto MT" panose="02040603050505030304" pitchFamily="18" charset="0"/>
                </a:rPr>
                <a:t>Hologic</a:t>
              </a:r>
            </a:p>
            <a:p>
              <a:r>
                <a:rPr lang="en-US" sz="1600" dirty="0">
                  <a:latin typeface="Calisto MT" panose="02040603050505030304" pitchFamily="18" charset="0"/>
                </a:rPr>
                <a:t>i4Score.com</a:t>
              </a:r>
            </a:p>
            <a:p>
              <a:r>
                <a:rPr lang="en-US" sz="1600" dirty="0">
                  <a:latin typeface="Calisto MT" panose="02040603050505030304" pitchFamily="18" charset="0"/>
                </a:rPr>
                <a:t>Jackson Area Manufacturers Association</a:t>
              </a:r>
            </a:p>
            <a:p>
              <a:r>
                <a:rPr lang="en-US" sz="1600" dirty="0">
                  <a:latin typeface="Calisto MT" panose="02040603050505030304" pitchFamily="18" charset="0"/>
                </a:rPr>
                <a:t>JR Automation</a:t>
              </a:r>
            </a:p>
            <a:p>
              <a:r>
                <a:rPr lang="en-US" sz="1600" dirty="0">
                  <a:latin typeface="Calisto MT" panose="02040603050505030304" pitchFamily="18" charset="0"/>
                </a:rPr>
                <a:t>Kohler</a:t>
              </a:r>
            </a:p>
            <a:p>
              <a:r>
                <a:rPr lang="en-US" sz="1600" dirty="0">
                  <a:latin typeface="Calisto MT" panose="02040603050505030304" pitchFamily="18" charset="0"/>
                </a:rPr>
                <a:t>K-O Products Company</a:t>
              </a:r>
            </a:p>
            <a:p>
              <a:r>
                <a:rPr lang="en-US" sz="1600" dirty="0">
                  <a:latin typeface="Calisto MT" panose="02040603050505030304" pitchFamily="18" charset="0"/>
                </a:rPr>
                <a:t>Lab Midwest</a:t>
              </a:r>
            </a:p>
            <a:p>
              <a:r>
                <a:rPr lang="en-US" sz="1600" dirty="0">
                  <a:latin typeface="Calisto MT" panose="02040603050505030304" pitchFamily="18" charset="0"/>
                </a:rPr>
                <a:t>Metalcraft</a:t>
              </a:r>
            </a:p>
            <a:p>
              <a:r>
                <a:rPr lang="en-US" sz="1600" dirty="0">
                  <a:latin typeface="Calisto MT" panose="02040603050505030304" pitchFamily="18" charset="0"/>
                </a:rPr>
                <a:t>MFP Automation Engineering</a:t>
              </a:r>
            </a:p>
            <a:p>
              <a:r>
                <a:rPr lang="en-US" sz="1600" dirty="0">
                  <a:latin typeface="Calisto MT" panose="02040603050505030304" pitchFamily="18" charset="0"/>
                </a:rPr>
                <a:t>Michigan Automotive Compressor, Inc.</a:t>
              </a:r>
            </a:p>
            <a:p>
              <a:r>
                <a:rPr lang="en-US" sz="1600" dirty="0" err="1">
                  <a:latin typeface="Calisto MT" panose="02040603050505030304" pitchFamily="18" charset="0"/>
                </a:rPr>
                <a:t>Misco</a:t>
              </a:r>
              <a:r>
                <a:rPr lang="en-US" sz="1600" dirty="0">
                  <a:latin typeface="Calisto MT" panose="02040603050505030304" pitchFamily="18" charset="0"/>
                </a:rPr>
                <a:t> Products</a:t>
              </a:r>
            </a:p>
            <a:p>
              <a:r>
                <a:rPr lang="en-US" sz="1600" dirty="0">
                  <a:latin typeface="Calisto MT" panose="02040603050505030304" pitchFamily="18" charset="0"/>
                </a:rPr>
                <a:t>M-Tech Control</a:t>
              </a:r>
            </a:p>
          </p:txBody>
        </p:sp>
        <p:sp>
          <p:nvSpPr>
            <p:cNvPr id="5" name="TextBox 4"/>
            <p:cNvSpPr txBox="1"/>
            <p:nvPr/>
          </p:nvSpPr>
          <p:spPr>
            <a:xfrm>
              <a:off x="6099342" y="591555"/>
              <a:ext cx="3017520" cy="6001643"/>
            </a:xfrm>
            <a:prstGeom prst="rect">
              <a:avLst/>
            </a:prstGeom>
            <a:noFill/>
          </p:spPr>
          <p:txBody>
            <a:bodyPr wrap="square" rtlCol="0">
              <a:spAutoFit/>
            </a:bodyPr>
            <a:lstStyle/>
            <a:p>
              <a:r>
                <a:rPr lang="en-US" sz="1600">
                  <a:latin typeface="Calisto MT" panose="02040603050505030304" pitchFamily="18" charset="0"/>
                </a:rPr>
                <a:t>Muth Mirror Systems</a:t>
              </a:r>
            </a:p>
            <a:p>
              <a:r>
                <a:rPr lang="en-US" sz="1600">
                  <a:latin typeface="Calisto MT" panose="02040603050505030304" pitchFamily="18" charset="0"/>
                </a:rPr>
                <a:t>Neon Nieto</a:t>
              </a:r>
            </a:p>
            <a:p>
              <a:r>
                <a:rPr lang="en-US" sz="1600">
                  <a:latin typeface="Calisto MT" panose="02040603050505030304" pitchFamily="18" charset="0"/>
                </a:rPr>
                <a:t>Nolato</a:t>
              </a:r>
            </a:p>
            <a:p>
              <a:r>
                <a:rPr lang="en-US" sz="1600">
                  <a:latin typeface="Calisto MT" panose="02040603050505030304" pitchFamily="18" charset="0"/>
                </a:rPr>
                <a:t>Nypro Inc.</a:t>
              </a:r>
            </a:p>
            <a:p>
              <a:r>
                <a:rPr lang="en-US" sz="1600">
                  <a:latin typeface="Calisto MT" panose="02040603050505030304" pitchFamily="18" charset="0"/>
                </a:rPr>
                <a:t>Omnitech Automation, Inc.</a:t>
              </a:r>
            </a:p>
            <a:p>
              <a:r>
                <a:rPr lang="en-US" sz="1600">
                  <a:latin typeface="Calisto MT" panose="02040603050505030304" pitchFamily="18" charset="0"/>
                </a:rPr>
                <a:t>Panduit</a:t>
              </a:r>
            </a:p>
            <a:p>
              <a:r>
                <a:rPr lang="en-US" sz="1600">
                  <a:latin typeface="Calisto MT" panose="02040603050505030304" pitchFamily="18" charset="0"/>
                </a:rPr>
                <a:t>Parker Hannifin</a:t>
              </a:r>
            </a:p>
            <a:p>
              <a:r>
                <a:rPr lang="en-US" sz="1600">
                  <a:latin typeface="Calisto MT" panose="02040603050505030304" pitchFamily="18" charset="0"/>
                </a:rPr>
                <a:t>Plexus Corp.</a:t>
              </a:r>
            </a:p>
            <a:p>
              <a:pPr lvl="0"/>
              <a:r>
                <a:rPr lang="en-US" sz="1600">
                  <a:solidFill>
                    <a:prstClr val="black"/>
                  </a:solidFill>
                  <a:latin typeface="Calisto MT" panose="02040603050505030304" pitchFamily="18" charset="0"/>
                </a:rPr>
                <a:t>PMG, Inc.</a:t>
              </a:r>
            </a:p>
            <a:p>
              <a:pPr lvl="0"/>
              <a:r>
                <a:rPr lang="en-US" sz="1600">
                  <a:solidFill>
                    <a:prstClr val="black"/>
                  </a:solidFill>
                  <a:latin typeface="Calisto MT" panose="02040603050505030304" pitchFamily="18" charset="0"/>
                </a:rPr>
                <a:t>Rockwell Automation</a:t>
              </a:r>
            </a:p>
            <a:p>
              <a:pPr lvl="0"/>
              <a:r>
                <a:rPr lang="en-US" sz="1600">
                  <a:solidFill>
                    <a:prstClr val="black"/>
                  </a:solidFill>
                  <a:latin typeface="Calisto MT" panose="02040603050505030304" pitchFamily="18" charset="0"/>
                </a:rPr>
                <a:t>Sargento Foods, Inc.</a:t>
              </a:r>
            </a:p>
            <a:p>
              <a:pPr lvl="0"/>
              <a:r>
                <a:rPr lang="en-US" sz="1600">
                  <a:solidFill>
                    <a:prstClr val="black"/>
                  </a:solidFill>
                  <a:latin typeface="Calisto MT" panose="02040603050505030304" pitchFamily="18" charset="0"/>
                </a:rPr>
                <a:t>SC Johnson</a:t>
              </a:r>
            </a:p>
            <a:p>
              <a:pPr lvl="0"/>
              <a:r>
                <a:rPr lang="en-US" sz="1600">
                  <a:solidFill>
                    <a:prstClr val="black"/>
                  </a:solidFill>
                  <a:latin typeface="Calisto MT" panose="02040603050505030304" pitchFamily="18" charset="0"/>
                </a:rPr>
                <a:t>Schlumberger</a:t>
              </a:r>
            </a:p>
            <a:p>
              <a:pPr lvl="0"/>
              <a:r>
                <a:rPr lang="en-US" sz="1600">
                  <a:solidFill>
                    <a:prstClr val="black"/>
                  </a:solidFill>
                  <a:latin typeface="Calisto MT" panose="02040603050505030304" pitchFamily="18" charset="0"/>
                </a:rPr>
                <a:t>Schneider</a:t>
              </a:r>
            </a:p>
            <a:p>
              <a:pPr lvl="0"/>
              <a:r>
                <a:rPr lang="en-US" sz="1600">
                  <a:solidFill>
                    <a:prstClr val="black"/>
                  </a:solidFill>
                  <a:latin typeface="Calisto MT" panose="02040603050505030304" pitchFamily="18" charset="0"/>
                </a:rPr>
                <a:t>Smith &amp; Nephew</a:t>
              </a:r>
            </a:p>
            <a:p>
              <a:pPr lvl="0"/>
              <a:r>
                <a:rPr lang="en-US" sz="1600">
                  <a:solidFill>
                    <a:prstClr val="black"/>
                  </a:solidFill>
                  <a:latin typeface="Calisto MT" panose="02040603050505030304" pitchFamily="18" charset="0"/>
                </a:rPr>
                <a:t>TAC Manufacturing</a:t>
              </a:r>
            </a:p>
            <a:p>
              <a:pPr lvl="0"/>
              <a:r>
                <a:rPr lang="en-US" sz="1600">
                  <a:solidFill>
                    <a:prstClr val="black"/>
                  </a:solidFill>
                  <a:latin typeface="Calisto MT" panose="02040603050505030304" pitchFamily="18" charset="0"/>
                </a:rPr>
                <a:t>Technique, Inc.</a:t>
              </a:r>
            </a:p>
            <a:p>
              <a:pPr lvl="0"/>
              <a:r>
                <a:rPr lang="en-US" sz="1600">
                  <a:solidFill>
                    <a:prstClr val="black"/>
                  </a:solidFill>
                  <a:latin typeface="Calisto MT" panose="02040603050505030304" pitchFamily="18" charset="0"/>
                </a:rPr>
                <a:t>The Hershey Company</a:t>
              </a:r>
            </a:p>
            <a:p>
              <a:pPr lvl="0"/>
              <a:r>
                <a:rPr lang="en-US" sz="1600">
                  <a:solidFill>
                    <a:prstClr val="black"/>
                  </a:solidFill>
                  <a:latin typeface="Calisto MT" panose="02040603050505030304" pitchFamily="18" charset="0"/>
                </a:rPr>
                <a:t>Trane</a:t>
              </a:r>
            </a:p>
            <a:p>
              <a:pPr lvl="0"/>
              <a:r>
                <a:rPr lang="en-US" sz="1600">
                  <a:solidFill>
                    <a:prstClr val="black"/>
                  </a:solidFill>
                  <a:latin typeface="Calisto MT" panose="02040603050505030304" pitchFamily="18" charset="0"/>
                </a:rPr>
                <a:t>U.W. Stout</a:t>
              </a:r>
            </a:p>
            <a:p>
              <a:pPr lvl="0"/>
              <a:r>
                <a:rPr lang="en-US" sz="1600">
                  <a:solidFill>
                    <a:prstClr val="black"/>
                  </a:solidFill>
                  <a:latin typeface="Calisto MT" panose="02040603050505030304" pitchFamily="18" charset="0"/>
                </a:rPr>
                <a:t>Vitec P.S.</a:t>
              </a:r>
            </a:p>
            <a:p>
              <a:pPr lvl="0"/>
              <a:r>
                <a:rPr lang="en-US" sz="1600">
                  <a:solidFill>
                    <a:prstClr val="black"/>
                  </a:solidFill>
                  <a:latin typeface="Calisto MT" panose="02040603050505030304" pitchFamily="18" charset="0"/>
                </a:rPr>
                <a:t>Werner Electric</a:t>
              </a:r>
            </a:p>
            <a:p>
              <a:pPr lvl="0"/>
              <a:r>
                <a:rPr lang="en-US" sz="1600">
                  <a:solidFill>
                    <a:prstClr val="black"/>
                  </a:solidFill>
                  <a:latin typeface="Calisto MT" panose="02040603050505030304" pitchFamily="18" charset="0"/>
                </a:rPr>
                <a:t>Willis Information Technologies</a:t>
              </a:r>
            </a:p>
            <a:p>
              <a:pPr lvl="0"/>
              <a:r>
                <a:rPr lang="en-US" sz="1600">
                  <a:solidFill>
                    <a:prstClr val="black"/>
                  </a:solidFill>
                  <a:latin typeface="Calisto MT" panose="02040603050505030304" pitchFamily="18" charset="0"/>
                </a:rPr>
                <a:t>XCAL Tools</a:t>
              </a:r>
              <a:endParaRPr lang="en-US" sz="1600">
                <a:latin typeface="Calisto MT" panose="02040603050505030304" pitchFamily="18" charset="0"/>
              </a:endParaRPr>
            </a:p>
          </p:txBody>
        </p:sp>
      </p:grpSp>
    </p:spTree>
    <p:extLst>
      <p:ext uri="{BB962C8B-B14F-4D97-AF65-F5344CB8AC3E}">
        <p14:creationId xmlns:p14="http://schemas.microsoft.com/office/powerpoint/2010/main" val="46862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294" r="38883" b="27508"/>
          <a:stretch/>
        </p:blipFill>
        <p:spPr bwMode="auto">
          <a:xfrm>
            <a:off x="4292796" y="0"/>
            <a:ext cx="4851204"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73442728-B6E4-4BAB-A082-C5C3C061BC65}"/>
              </a:ext>
            </a:extLst>
          </p:cNvPr>
          <p:cNvSpPr txBox="1"/>
          <p:nvPr/>
        </p:nvSpPr>
        <p:spPr>
          <a:xfrm>
            <a:off x="261257" y="565325"/>
            <a:ext cx="3543142" cy="3092276"/>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200">
                <a:solidFill>
                  <a:schemeClr val="bg1">
                    <a:lumMod val="85000"/>
                    <a:lumOff val="15000"/>
                  </a:schemeClr>
                </a:solidFill>
                <a:latin typeface="Calisto MT" panose="02040603050505030304" pitchFamily="18" charset="0"/>
              </a:rPr>
              <a:t>Michael Cook, Rockwell Automation’s Director Global Academic Partnerships, recently endorsed the Smart Automation Certification Alliance’s efforts to create standards ensuring industry that potential employees possess up-to-date Industry 4.0 skillsets.</a:t>
            </a:r>
          </a:p>
          <a:p>
            <a:pPr indent="-228600">
              <a:lnSpc>
                <a:spcPct val="90000"/>
              </a:lnSpc>
              <a:spcAft>
                <a:spcPts val="600"/>
              </a:spcAft>
              <a:buFont typeface="Arial" panose="020B0604020202020204" pitchFamily="34" charset="0"/>
              <a:buChar char="•"/>
            </a:pPr>
            <a:endParaRPr lang="en-US" sz="1200">
              <a:solidFill>
                <a:schemeClr val="bg1">
                  <a:lumMod val="85000"/>
                  <a:lumOff val="15000"/>
                </a:schemeClr>
              </a:solidFill>
              <a:latin typeface="Calisto MT" panose="02040603050505030304" pitchFamily="18" charset="0"/>
            </a:endParaRPr>
          </a:p>
          <a:p>
            <a:pPr indent="-228600">
              <a:lnSpc>
                <a:spcPct val="90000"/>
              </a:lnSpc>
              <a:spcAft>
                <a:spcPts val="600"/>
              </a:spcAft>
              <a:buFont typeface="Arial" panose="020B0604020202020204" pitchFamily="34" charset="0"/>
              <a:buChar char="•"/>
            </a:pPr>
            <a:r>
              <a:rPr lang="en-US" sz="1200">
                <a:solidFill>
                  <a:schemeClr val="bg1">
                    <a:lumMod val="85000"/>
                    <a:lumOff val="15000"/>
                  </a:schemeClr>
                </a:solidFill>
                <a:latin typeface="Calisto MT" panose="02040603050505030304" pitchFamily="18" charset="0"/>
              </a:rPr>
              <a:t>Rockwell Automation also joined SACA as a Platinum Member, which allows them to offer SACA certifications to their employees and provide scholarships to sponsor educational institutions and teachers when they start new certification programs in Industry 4.0. This commitment will impact the standards and future direction of the certifications and promote the leadership in Industry 4.0 education.</a:t>
            </a:r>
          </a:p>
          <a:p>
            <a:pPr indent="-228600">
              <a:lnSpc>
                <a:spcPct val="90000"/>
              </a:lnSpc>
              <a:spcAft>
                <a:spcPts val="600"/>
              </a:spcAft>
              <a:buFont typeface="Arial" panose="020B0604020202020204" pitchFamily="34" charset="0"/>
              <a:buChar char="•"/>
            </a:pPr>
            <a:endParaRPr lang="en-US" sz="1200">
              <a:solidFill>
                <a:schemeClr val="bg1">
                  <a:lumMod val="85000"/>
                  <a:lumOff val="15000"/>
                </a:schemeClr>
              </a:solidFill>
              <a:latin typeface="Calisto MT" panose="02040603050505030304" pitchFamily="18" charset="0"/>
            </a:endParaRPr>
          </a:p>
          <a:p>
            <a:pPr indent="-228600">
              <a:lnSpc>
                <a:spcPct val="90000"/>
              </a:lnSpc>
              <a:spcAft>
                <a:spcPts val="600"/>
              </a:spcAft>
              <a:buFont typeface="Arial" panose="020B0604020202020204" pitchFamily="34" charset="0"/>
              <a:buChar char="•"/>
            </a:pPr>
            <a:endParaRPr lang="en-US" sz="1200">
              <a:solidFill>
                <a:schemeClr val="bg1">
                  <a:lumMod val="85000"/>
                  <a:lumOff val="15000"/>
                </a:schemeClr>
              </a:solidFill>
              <a:latin typeface="Calisto MT" panose="02040603050505030304" pitchFamily="18" charset="0"/>
            </a:endParaRPr>
          </a:p>
          <a:p>
            <a:pPr indent="-228600">
              <a:lnSpc>
                <a:spcPct val="90000"/>
              </a:lnSpc>
              <a:spcAft>
                <a:spcPts val="600"/>
              </a:spcAft>
              <a:buFont typeface="Arial" panose="020B0604020202020204" pitchFamily="34" charset="0"/>
              <a:buChar char="•"/>
            </a:pPr>
            <a:endParaRPr lang="en-US" sz="1200">
              <a:solidFill>
                <a:schemeClr val="bg1">
                  <a:lumMod val="85000"/>
                  <a:lumOff val="15000"/>
                </a:schemeClr>
              </a:solidFill>
              <a:latin typeface="Calisto MT" panose="02040603050505030304" pitchFamily="18" charset="0"/>
            </a:endParaRPr>
          </a:p>
        </p:txBody>
      </p:sp>
      <p:pic>
        <p:nvPicPr>
          <p:cNvPr id="5" name="Picture 4">
            <a:extLst>
              <a:ext uri="{FF2B5EF4-FFF2-40B4-BE49-F238E27FC236}">
                <a16:creationId xmlns:a16="http://schemas.microsoft.com/office/drawing/2014/main" id="{87D0F84C-2A3B-410E-8A37-8B96C3E0F9B7}"/>
              </a:ext>
            </a:extLst>
          </p:cNvPr>
          <p:cNvPicPr>
            <a:picLocks noChangeAspect="1"/>
          </p:cNvPicPr>
          <p:nvPr/>
        </p:nvPicPr>
        <p:blipFill>
          <a:blip r:embed="rId3"/>
          <a:stretch>
            <a:fillRect/>
          </a:stretch>
        </p:blipFill>
        <p:spPr>
          <a:xfrm>
            <a:off x="5762466" y="599325"/>
            <a:ext cx="2723023" cy="2741177"/>
          </a:xfrm>
          <a:prstGeom prst="rect">
            <a:avLst/>
          </a:prstGeom>
        </p:spPr>
      </p:pic>
      <p:pic>
        <p:nvPicPr>
          <p:cNvPr id="4" name="Picture 3">
            <a:extLst>
              <a:ext uri="{FF2B5EF4-FFF2-40B4-BE49-F238E27FC236}">
                <a16:creationId xmlns:a16="http://schemas.microsoft.com/office/drawing/2014/main" id="{83BBA920-4A82-4F33-BD64-88F103563353}"/>
              </a:ext>
            </a:extLst>
          </p:cNvPr>
          <p:cNvPicPr>
            <a:picLocks noChangeAspect="1"/>
          </p:cNvPicPr>
          <p:nvPr/>
        </p:nvPicPr>
        <p:blipFill>
          <a:blip r:embed="rId4"/>
          <a:stretch>
            <a:fillRect/>
          </a:stretch>
        </p:blipFill>
        <p:spPr>
          <a:xfrm>
            <a:off x="5390709" y="4360306"/>
            <a:ext cx="3466539" cy="1386615"/>
          </a:xfrm>
          <a:prstGeom prst="rect">
            <a:avLst/>
          </a:prstGeom>
        </p:spPr>
      </p:pic>
      <p:sp>
        <p:nvSpPr>
          <p:cNvPr id="7" name="Rectangle 6"/>
          <p:cNvSpPr/>
          <p:nvPr/>
        </p:nvSpPr>
        <p:spPr>
          <a:xfrm>
            <a:off x="181992" y="4134900"/>
            <a:ext cx="4101953" cy="2031325"/>
          </a:xfrm>
          <a:prstGeom prst="rect">
            <a:avLst/>
          </a:prstGeom>
        </p:spPr>
        <p:txBody>
          <a:bodyPr wrap="square">
            <a:spAutoFit/>
          </a:bodyPr>
          <a:lstStyle/>
          <a:p>
            <a:pPr lvl="0">
              <a:lnSpc>
                <a:spcPct val="90000"/>
              </a:lnSpc>
              <a:spcAft>
                <a:spcPts val="600"/>
              </a:spcAft>
            </a:pPr>
            <a:r>
              <a:rPr lang="en-US" sz="1400">
                <a:solidFill>
                  <a:prstClr val="black">
                    <a:lumMod val="85000"/>
                    <a:lumOff val="15000"/>
                  </a:prstClr>
                </a:solidFill>
                <a:latin typeface="Calisto MT" panose="02040603050505030304" pitchFamily="18" charset="0"/>
              </a:rPr>
              <a:t>“Technology disruption is widening the gap between student learning and industry relevance of learning. At the same time, it is also shortening the shelf life of degrees and opening up variable pathways of learning. To narrow this gap we are actively participating with the Smart Automation Certification Alliance and other industry stakeholders working alongside education to create relevant standards around Industry 4.0 and more importantly access to relevant stackable learning.”</a:t>
            </a:r>
          </a:p>
        </p:txBody>
      </p:sp>
    </p:spTree>
    <p:extLst>
      <p:ext uri="{BB962C8B-B14F-4D97-AF65-F5344CB8AC3E}">
        <p14:creationId xmlns:p14="http://schemas.microsoft.com/office/powerpoint/2010/main" val="233743613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3159" y="413143"/>
            <a:ext cx="3733482" cy="1454051"/>
          </a:xfrm>
        </p:spPr>
        <p:txBody>
          <a:bodyPr>
            <a:normAutofit/>
          </a:bodyPr>
          <a:lstStyle/>
          <a:p>
            <a:r>
              <a:rPr lang="en-US" sz="3600" b="1">
                <a:latin typeface="Calisto MT" panose="02040603050505030304" pitchFamily="18" charset="0"/>
              </a:rPr>
              <a:t>C</a:t>
            </a:r>
            <a:r>
              <a:rPr lang="en-US" sz="2800" b="1">
                <a:latin typeface="Calisto MT" panose="02040603050505030304" pitchFamily="18" charset="0"/>
              </a:rPr>
              <a:t>ERTIFICATION</a:t>
            </a:r>
            <a:br>
              <a:rPr lang="en-US" sz="2800" b="1">
                <a:latin typeface="Calisto MT" panose="02040603050505030304" pitchFamily="18" charset="0"/>
              </a:rPr>
            </a:br>
            <a:r>
              <a:rPr lang="en-US" sz="3600" b="1">
                <a:latin typeface="Calisto MT" panose="02040603050505030304" pitchFamily="18" charset="0"/>
              </a:rPr>
              <a:t> – F</a:t>
            </a:r>
            <a:r>
              <a:rPr lang="en-US" sz="2800" b="1">
                <a:latin typeface="Calisto MT" panose="02040603050505030304" pitchFamily="18" charset="0"/>
              </a:rPr>
              <a:t>EATURES</a:t>
            </a:r>
            <a:r>
              <a:rPr lang="en-US" sz="3600" b="1">
                <a:latin typeface="Calisto MT" panose="02040603050505030304" pitchFamily="18" charset="0"/>
              </a:rPr>
              <a:t> – </a:t>
            </a:r>
          </a:p>
        </p:txBody>
      </p:sp>
      <p:sp>
        <p:nvSpPr>
          <p:cNvPr id="11" name="Content Placeholder 2"/>
          <p:cNvSpPr txBox="1">
            <a:spLocks/>
          </p:cNvSpPr>
          <p:nvPr/>
        </p:nvSpPr>
        <p:spPr>
          <a:xfrm>
            <a:off x="5332003" y="2009187"/>
            <a:ext cx="3535795" cy="2637437"/>
          </a:xfrm>
          <a:prstGeom prst="rect">
            <a:avLst/>
          </a:prstGeom>
        </p:spPr>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2" indent="-342900">
              <a:lnSpc>
                <a:spcPct val="90000"/>
              </a:lnSpc>
            </a:pPr>
            <a:r>
              <a:rPr lang="en-US" sz="1400" b="1">
                <a:latin typeface="Calisto MT" panose="02040603050505030304" pitchFamily="18" charset="0"/>
              </a:rPr>
              <a:t>Industry Driven Standards</a:t>
            </a:r>
          </a:p>
          <a:p>
            <a:pPr marL="800100" lvl="3" indent="-342900">
              <a:lnSpc>
                <a:spcPct val="90000"/>
              </a:lnSpc>
            </a:pPr>
            <a:r>
              <a:rPr lang="en-US" sz="1200">
                <a:solidFill>
                  <a:schemeClr val="tx2"/>
                </a:solidFill>
                <a:latin typeface="Calisto MT" panose="02040603050505030304" pitchFamily="18" charset="0"/>
              </a:rPr>
              <a:t>Developed by industry for industry</a:t>
            </a:r>
          </a:p>
          <a:p>
            <a:pPr marL="800100" lvl="3" indent="-342900">
              <a:lnSpc>
                <a:spcPct val="90000"/>
              </a:lnSpc>
            </a:pPr>
            <a:r>
              <a:rPr lang="en-US" sz="1200">
                <a:solidFill>
                  <a:schemeClr val="tx2"/>
                </a:solidFill>
                <a:latin typeface="Calisto MT" panose="02040603050505030304" pitchFamily="18" charset="0"/>
              </a:rPr>
              <a:t>Based on international skill requirements</a:t>
            </a:r>
          </a:p>
          <a:p>
            <a:pPr marL="800100" lvl="3" indent="-342900">
              <a:lnSpc>
                <a:spcPct val="90000"/>
              </a:lnSpc>
            </a:pPr>
            <a:r>
              <a:rPr lang="en-US" sz="1200">
                <a:solidFill>
                  <a:schemeClr val="tx2"/>
                </a:solidFill>
                <a:latin typeface="Calisto MT" panose="02040603050505030304" pitchFamily="18" charset="0"/>
              </a:rPr>
              <a:t>Industry developed standards</a:t>
            </a:r>
          </a:p>
          <a:p>
            <a:pPr marL="800100" lvl="3" indent="-342900">
              <a:lnSpc>
                <a:spcPct val="90000"/>
              </a:lnSpc>
            </a:pPr>
            <a:r>
              <a:rPr lang="en-US" sz="1200">
                <a:solidFill>
                  <a:schemeClr val="tx2"/>
                </a:solidFill>
                <a:latin typeface="Calisto MT" panose="02040603050505030304" pitchFamily="18" charset="0"/>
              </a:rPr>
              <a:t>Industry developed tests</a:t>
            </a:r>
          </a:p>
          <a:p>
            <a:pPr marL="800100" lvl="3" indent="-342900">
              <a:lnSpc>
                <a:spcPct val="90000"/>
              </a:lnSpc>
            </a:pPr>
            <a:endParaRPr lang="en-US" sz="1200" b="1">
              <a:solidFill>
                <a:schemeClr val="tx2"/>
              </a:solidFill>
              <a:latin typeface="Calisto MT" panose="02040603050505030304" pitchFamily="18" charset="0"/>
            </a:endParaRPr>
          </a:p>
          <a:p>
            <a:pPr marL="800100" lvl="3" indent="-342900">
              <a:lnSpc>
                <a:spcPct val="90000"/>
              </a:lnSpc>
            </a:pPr>
            <a:endParaRPr lang="en-US" sz="1200" b="1">
              <a:solidFill>
                <a:schemeClr val="tx2"/>
              </a:solidFill>
              <a:latin typeface="Calisto MT" panose="02040603050505030304" pitchFamily="18" charset="0"/>
            </a:endParaRPr>
          </a:p>
          <a:p>
            <a:pPr marL="342900" lvl="2" indent="-342900">
              <a:lnSpc>
                <a:spcPct val="90000"/>
              </a:lnSpc>
            </a:pPr>
            <a:r>
              <a:rPr lang="en-US" sz="1400" b="1">
                <a:latin typeface="Calisto MT" panose="02040603050505030304" pitchFamily="18" charset="0"/>
              </a:rPr>
              <a:t>ISO Certification Process</a:t>
            </a:r>
          </a:p>
          <a:p>
            <a:pPr marL="800100" lvl="3" indent="-342900">
              <a:lnSpc>
                <a:spcPct val="90000"/>
              </a:lnSpc>
            </a:pPr>
            <a:r>
              <a:rPr lang="en-US" sz="1200">
                <a:solidFill>
                  <a:schemeClr val="tx2"/>
                </a:solidFill>
                <a:latin typeface="Calisto MT" panose="02040603050505030304" pitchFamily="18" charset="0"/>
              </a:rPr>
              <a:t>ISO 17024 compliant process</a:t>
            </a:r>
          </a:p>
          <a:p>
            <a:pPr marL="800100" lvl="3" indent="-342900">
              <a:lnSpc>
                <a:spcPct val="90000"/>
              </a:lnSpc>
            </a:pPr>
            <a:r>
              <a:rPr lang="en-US" sz="1200">
                <a:solidFill>
                  <a:schemeClr val="tx2"/>
                </a:solidFill>
                <a:latin typeface="Calisto MT" panose="02040603050505030304" pitchFamily="18" charset="0"/>
              </a:rPr>
              <a:t>Industry groups developed the standards and tests</a:t>
            </a:r>
          </a:p>
          <a:p>
            <a:pPr marL="800100" lvl="3" indent="-342900">
              <a:lnSpc>
                <a:spcPct val="90000"/>
              </a:lnSpc>
            </a:pPr>
            <a:r>
              <a:rPr lang="en-US" sz="1200">
                <a:solidFill>
                  <a:schemeClr val="tx2"/>
                </a:solidFill>
                <a:latin typeface="Calisto MT" panose="02040603050505030304" pitchFamily="18" charset="0"/>
              </a:rPr>
              <a:t>Validated by broad industry groups</a:t>
            </a:r>
          </a:p>
          <a:p>
            <a:pPr marL="800100" lvl="3" indent="-342900">
              <a:lnSpc>
                <a:spcPct val="90000"/>
              </a:lnSpc>
            </a:pPr>
            <a:r>
              <a:rPr lang="en-US" sz="1200">
                <a:solidFill>
                  <a:schemeClr val="tx2"/>
                </a:solidFill>
                <a:latin typeface="Calisto MT" panose="02040603050505030304" pitchFamily="18" charset="0"/>
              </a:rPr>
              <a:t>Pilot testing &amp; statistical analysis to ensure quality</a:t>
            </a:r>
          </a:p>
        </p:txBody>
      </p:sp>
      <p:pic>
        <p:nvPicPr>
          <p:cNvPr id="2053" name="Picture 1" descr="A group of people in a room&#10;&#10;Description automatically generat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254430" y="948483"/>
            <a:ext cx="2878455" cy="28784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 descr="A group of people in a room&#10;&#10;Description automatically generate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2333738" y="3585574"/>
            <a:ext cx="2878455" cy="28784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4430" y="437662"/>
            <a:ext cx="5077573" cy="480131"/>
          </a:xfrm>
          <a:prstGeom prst="rect">
            <a:avLst/>
          </a:prstGeom>
        </p:spPr>
        <p:txBody>
          <a:bodyPr wrap="square">
            <a:spAutoFit/>
          </a:bodyPr>
          <a:lstStyle/>
          <a:p>
            <a:pPr marL="0" lvl="1" indent="-457200">
              <a:lnSpc>
                <a:spcPct val="90000"/>
              </a:lnSpc>
            </a:pPr>
            <a:r>
              <a:rPr lang="en-US" sz="1400" b="1">
                <a:solidFill>
                  <a:srgbClr val="1F497D"/>
                </a:solidFill>
                <a:latin typeface="Calisto MT" panose="02040603050505030304" pitchFamily="18" charset="0"/>
              </a:rPr>
              <a:t>Professional Certification Development </a:t>
            </a:r>
          </a:p>
          <a:p>
            <a:pPr marL="0" lvl="1" indent="-457200">
              <a:lnSpc>
                <a:spcPct val="90000"/>
              </a:lnSpc>
            </a:pPr>
            <a:r>
              <a:rPr lang="en-US" sz="1400" b="1">
                <a:solidFill>
                  <a:srgbClr val="1F497D"/>
                </a:solidFill>
                <a:latin typeface="Calisto MT" panose="02040603050505030304" pitchFamily="18" charset="0"/>
              </a:rPr>
              <a:t>– </a:t>
            </a:r>
            <a:r>
              <a:rPr lang="en-US" sz="1200" b="1" i="1">
                <a:solidFill>
                  <a:srgbClr val="1F497D"/>
                </a:solidFill>
                <a:latin typeface="Calisto MT" panose="02040603050505030304" pitchFamily="18" charset="0"/>
              </a:rPr>
              <a:t>hosted by Rockwell Automation</a:t>
            </a:r>
          </a:p>
        </p:txBody>
      </p:sp>
      <p:sp>
        <p:nvSpPr>
          <p:cNvPr id="4" name="Rectangle 3"/>
          <p:cNvSpPr/>
          <p:nvPr/>
        </p:nvSpPr>
        <p:spPr>
          <a:xfrm>
            <a:off x="254430" y="3826938"/>
            <a:ext cx="2024444" cy="258532"/>
          </a:xfrm>
          <a:prstGeom prst="rect">
            <a:avLst/>
          </a:prstGeom>
        </p:spPr>
        <p:txBody>
          <a:bodyPr wrap="square">
            <a:spAutoFit/>
          </a:bodyPr>
          <a:lstStyle/>
          <a:p>
            <a:pPr marL="800100" lvl="3" indent="-342900">
              <a:lnSpc>
                <a:spcPct val="90000"/>
              </a:lnSpc>
            </a:pPr>
            <a:endParaRPr lang="en-US" sz="1200">
              <a:solidFill>
                <a:srgbClr val="1F497D"/>
              </a:solidFill>
              <a:latin typeface="Calisto MT" panose="02040603050505030304" pitchFamily="18" charset="0"/>
            </a:endParaRPr>
          </a:p>
        </p:txBody>
      </p:sp>
    </p:spTree>
    <p:extLst>
      <p:ext uri="{BB962C8B-B14F-4D97-AF65-F5344CB8AC3E}">
        <p14:creationId xmlns:p14="http://schemas.microsoft.com/office/powerpoint/2010/main" val="403241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7919B7C-AF5C-4D69-A4D5-F266A827C72E}"/>
              </a:ext>
            </a:extLst>
          </p:cNvPr>
          <p:cNvPicPr>
            <a:picLocks noGrp="1" noChangeAspect="1"/>
          </p:cNvPicPr>
          <p:nvPr>
            <p:ph sz="half" idx="1"/>
          </p:nvPr>
        </p:nvPicPr>
        <p:blipFill rotWithShape="1">
          <a:blip r:embed="rId2"/>
          <a:srcRect l="5740" r="45241" b="1"/>
          <a:stretch/>
        </p:blipFill>
        <p:spPr>
          <a:xfrm>
            <a:off x="4409137" y="7"/>
            <a:ext cx="4734863" cy="6857987"/>
          </a:xfrm>
          <a:prstGeom prst="rect">
            <a:avLst/>
          </a:prstGeom>
          <a:effectLst>
            <a:outerShdw blurRad="50800" dist="38100" dir="10800000" algn="r" rotWithShape="0">
              <a:prstClr val="black">
                <a:alpha val="40000"/>
              </a:prstClr>
            </a:outerShdw>
          </a:effectLst>
        </p:spPr>
      </p:pic>
      <p:sp>
        <p:nvSpPr>
          <p:cNvPr id="2" name="Title 1">
            <a:extLst>
              <a:ext uri="{FF2B5EF4-FFF2-40B4-BE49-F238E27FC236}">
                <a16:creationId xmlns:a16="http://schemas.microsoft.com/office/drawing/2014/main" id="{78E76E9D-374F-4C40-8236-4D07C10573FA}"/>
              </a:ext>
            </a:extLst>
          </p:cNvPr>
          <p:cNvSpPr>
            <a:spLocks noGrp="1"/>
          </p:cNvSpPr>
          <p:nvPr>
            <p:ph type="title"/>
          </p:nvPr>
        </p:nvSpPr>
        <p:spPr>
          <a:xfrm>
            <a:off x="259474" y="365125"/>
            <a:ext cx="3840085" cy="1692794"/>
          </a:xfrm>
        </p:spPr>
        <p:txBody>
          <a:bodyPr vert="horz" lIns="91440" tIns="45720" rIns="91440" bIns="45720" rtlCol="0" anchor="ctr">
            <a:normAutofit/>
          </a:bodyPr>
          <a:lstStyle/>
          <a:p>
            <a:pPr>
              <a:lnSpc>
                <a:spcPct val="90000"/>
              </a:lnSpc>
            </a:pPr>
            <a:r>
              <a:rPr lang="en-US" sz="3700" b="1">
                <a:solidFill>
                  <a:schemeClr val="tx1">
                    <a:lumMod val="75000"/>
                    <a:lumOff val="25000"/>
                  </a:schemeClr>
                </a:solidFill>
              </a:rPr>
              <a:t>Silver &amp; Gold Certifications</a:t>
            </a:r>
            <a:br>
              <a:rPr lang="en-US" sz="3700" b="1">
                <a:solidFill>
                  <a:schemeClr val="tx1">
                    <a:lumMod val="75000"/>
                    <a:lumOff val="25000"/>
                  </a:schemeClr>
                </a:solidFill>
              </a:rPr>
            </a:br>
            <a:endParaRPr lang="en-US" sz="3700">
              <a:solidFill>
                <a:schemeClr val="tx1">
                  <a:lumMod val="75000"/>
                  <a:lumOff val="25000"/>
                </a:schemeClr>
              </a:solidFill>
            </a:endParaRPr>
          </a:p>
        </p:txBody>
      </p:sp>
      <p:sp>
        <p:nvSpPr>
          <p:cNvPr id="13" name="Content Placeholder 3">
            <a:extLst>
              <a:ext uri="{FF2B5EF4-FFF2-40B4-BE49-F238E27FC236}">
                <a16:creationId xmlns:a16="http://schemas.microsoft.com/office/drawing/2014/main" id="{0119E70A-7FC2-474F-A6C1-AD57B7D8D4BD}"/>
              </a:ext>
            </a:extLst>
          </p:cNvPr>
          <p:cNvSpPr>
            <a:spLocks noGrp="1"/>
          </p:cNvSpPr>
          <p:nvPr>
            <p:ph sz="half" idx="2"/>
          </p:nvPr>
        </p:nvSpPr>
        <p:spPr>
          <a:xfrm>
            <a:off x="259474" y="2575034"/>
            <a:ext cx="3840085" cy="3462228"/>
          </a:xfrm>
        </p:spPr>
        <p:txBody>
          <a:bodyPr vert="horz" lIns="91440" tIns="45720" rIns="91440" bIns="45720" rtlCol="0">
            <a:normAutofit/>
          </a:bodyPr>
          <a:lstStyle/>
          <a:p>
            <a:pPr indent="-228600">
              <a:lnSpc>
                <a:spcPct val="90000"/>
              </a:lnSpc>
            </a:pPr>
            <a:r>
              <a:rPr lang="en-US" sz="1400">
                <a:solidFill>
                  <a:schemeClr val="tx1">
                    <a:lumMod val="75000"/>
                    <a:lumOff val="25000"/>
                  </a:schemeClr>
                </a:solidFill>
                <a:effectLst/>
              </a:rPr>
              <a:t>All SACA certifications can be attained on two levels: Silver and Gold. </a:t>
            </a:r>
          </a:p>
          <a:p>
            <a:pPr marL="0" indent="-228600">
              <a:lnSpc>
                <a:spcPct val="90000"/>
              </a:lnSpc>
            </a:pPr>
            <a:endParaRPr lang="en-US" sz="1400">
              <a:solidFill>
                <a:schemeClr val="tx1">
                  <a:lumMod val="75000"/>
                  <a:lumOff val="25000"/>
                </a:schemeClr>
              </a:solidFill>
              <a:effectLst/>
            </a:endParaRPr>
          </a:p>
          <a:p>
            <a:pPr indent="-228600">
              <a:lnSpc>
                <a:spcPct val="90000"/>
              </a:lnSpc>
            </a:pPr>
            <a:r>
              <a:rPr lang="en-US" sz="1400" b="1">
                <a:solidFill>
                  <a:schemeClr val="tx1">
                    <a:lumMod val="75000"/>
                    <a:lumOff val="25000"/>
                  </a:schemeClr>
                </a:solidFill>
                <a:effectLst/>
              </a:rPr>
              <a:t>SACA Silver Certifications</a:t>
            </a:r>
            <a:r>
              <a:rPr lang="en-US" sz="1400" b="0">
                <a:solidFill>
                  <a:schemeClr val="tx1">
                    <a:lumMod val="75000"/>
                    <a:lumOff val="25000"/>
                  </a:schemeClr>
                </a:solidFill>
                <a:effectLst/>
              </a:rPr>
              <a:t>: This certification is awarded to candidates who successfully pass the written knowledge exam. </a:t>
            </a:r>
            <a:r>
              <a:rPr lang="en-US" sz="1400">
                <a:solidFill>
                  <a:schemeClr val="tx1">
                    <a:lumMod val="75000"/>
                    <a:lumOff val="25000"/>
                  </a:schemeClr>
                </a:solidFill>
                <a:effectLst/>
              </a:rPr>
              <a:t>Silver Certification is ideal for those individuals who are seeking to validate online core achievement or when hands-on testing is not available.</a:t>
            </a:r>
          </a:p>
          <a:p>
            <a:pPr marL="0" indent="-228600">
              <a:lnSpc>
                <a:spcPct val="90000"/>
              </a:lnSpc>
            </a:pPr>
            <a:endParaRPr lang="en-US" sz="1400">
              <a:solidFill>
                <a:schemeClr val="tx1">
                  <a:lumMod val="75000"/>
                  <a:lumOff val="25000"/>
                </a:schemeClr>
              </a:solidFill>
            </a:endParaRPr>
          </a:p>
          <a:p>
            <a:pPr indent="-228600">
              <a:lnSpc>
                <a:spcPct val="90000"/>
              </a:lnSpc>
            </a:pPr>
            <a:r>
              <a:rPr lang="en-US" sz="1400" b="1">
                <a:solidFill>
                  <a:schemeClr val="tx1">
                    <a:lumMod val="75000"/>
                    <a:lumOff val="25000"/>
                  </a:schemeClr>
                </a:solidFill>
                <a:effectLst/>
              </a:rPr>
              <a:t>SACA Gold Certifications: </a:t>
            </a:r>
            <a:r>
              <a:rPr lang="en-US" sz="1400">
                <a:solidFill>
                  <a:schemeClr val="tx1">
                    <a:lumMod val="75000"/>
                    <a:lumOff val="25000"/>
                  </a:schemeClr>
                </a:solidFill>
                <a:effectLst/>
              </a:rPr>
              <a:t>This certification is awarded to candidates that successfully pass the written knowledge exam and successfully complete the hands-on performance assessments on approved equipment. </a:t>
            </a:r>
            <a:endParaRPr lang="en-US" sz="1400">
              <a:solidFill>
                <a:schemeClr val="tx1">
                  <a:lumMod val="75000"/>
                  <a:lumOff val="25000"/>
                </a:schemeClr>
              </a:solidFill>
            </a:endParaRPr>
          </a:p>
          <a:p>
            <a:pPr indent="-228600">
              <a:lnSpc>
                <a:spcPct val="90000"/>
              </a:lnSpc>
            </a:pPr>
            <a:endParaRPr lang="en-US" sz="1400">
              <a:solidFill>
                <a:schemeClr val="tx1">
                  <a:lumMod val="75000"/>
                  <a:lumOff val="25000"/>
                </a:schemeClr>
              </a:solidFill>
            </a:endParaRPr>
          </a:p>
        </p:txBody>
      </p:sp>
      <p:cxnSp>
        <p:nvCxnSpPr>
          <p:cNvPr id="10" name="Straight Connector 9"/>
          <p:cNvCxnSpPr/>
          <p:nvPr/>
        </p:nvCxnSpPr>
        <p:spPr>
          <a:xfrm>
            <a:off x="807916" y="1787857"/>
            <a:ext cx="2743200" cy="0"/>
          </a:xfrm>
          <a:prstGeom prst="line">
            <a:avLst/>
          </a:prstGeom>
          <a:ln w="28575">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04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93CE-8832-4568-8BFF-3C70D47AE78F}"/>
              </a:ext>
            </a:extLst>
          </p:cNvPr>
          <p:cNvSpPr>
            <a:spLocks noGrp="1"/>
          </p:cNvSpPr>
          <p:nvPr>
            <p:ph type="title"/>
          </p:nvPr>
        </p:nvSpPr>
        <p:spPr>
          <a:xfrm>
            <a:off x="477773" y="384632"/>
            <a:ext cx="8229600" cy="813860"/>
          </a:xfrm>
        </p:spPr>
        <p:txBody>
          <a:bodyPr>
            <a:noAutofit/>
          </a:bodyPr>
          <a:lstStyle/>
          <a:p>
            <a:r>
              <a:rPr lang="en-US" sz="3200" b="1">
                <a:solidFill>
                  <a:schemeClr val="tx1">
                    <a:lumMod val="75000"/>
                    <a:lumOff val="25000"/>
                  </a:schemeClr>
                </a:solidFill>
                <a:latin typeface="Calisto MT" panose="02040603050505030304" pitchFamily="18" charset="0"/>
              </a:rPr>
              <a:t>SACA O</a:t>
            </a:r>
            <a:r>
              <a:rPr lang="en-US" sz="2400" b="1">
                <a:solidFill>
                  <a:schemeClr val="tx1">
                    <a:lumMod val="75000"/>
                    <a:lumOff val="25000"/>
                  </a:schemeClr>
                </a:solidFill>
                <a:latin typeface="Calisto MT" panose="02040603050505030304" pitchFamily="18" charset="0"/>
              </a:rPr>
              <a:t>CCUPATIONAL </a:t>
            </a:r>
            <a:r>
              <a:rPr lang="en-US" sz="3200" b="1">
                <a:solidFill>
                  <a:schemeClr val="tx1">
                    <a:lumMod val="75000"/>
                    <a:lumOff val="25000"/>
                  </a:schemeClr>
                </a:solidFill>
                <a:latin typeface="Calisto MT" panose="02040603050505030304" pitchFamily="18" charset="0"/>
              </a:rPr>
              <a:t>C</a:t>
            </a:r>
            <a:r>
              <a:rPr lang="en-US" sz="2400" b="1">
                <a:solidFill>
                  <a:schemeClr val="tx1">
                    <a:lumMod val="75000"/>
                    <a:lumOff val="25000"/>
                  </a:schemeClr>
                </a:solidFill>
                <a:latin typeface="Calisto MT" panose="02040603050505030304" pitchFamily="18" charset="0"/>
              </a:rPr>
              <a:t>ERTIFICATION </a:t>
            </a:r>
            <a:r>
              <a:rPr lang="en-US" sz="3200" b="1">
                <a:solidFill>
                  <a:schemeClr val="tx1">
                    <a:lumMod val="75000"/>
                    <a:lumOff val="25000"/>
                  </a:schemeClr>
                </a:solidFill>
                <a:latin typeface="Calisto MT" panose="02040603050505030304" pitchFamily="18" charset="0"/>
              </a:rPr>
              <a:t>T</a:t>
            </a:r>
            <a:r>
              <a:rPr lang="en-US" sz="2400" b="1">
                <a:solidFill>
                  <a:schemeClr val="tx1">
                    <a:lumMod val="75000"/>
                    <a:lumOff val="25000"/>
                  </a:schemeClr>
                </a:solidFill>
                <a:latin typeface="Calisto MT" panose="02040603050505030304" pitchFamily="18" charset="0"/>
              </a:rPr>
              <a:t>YPES</a:t>
            </a:r>
            <a:br>
              <a:rPr lang="en-US" sz="2400" b="1">
                <a:solidFill>
                  <a:schemeClr val="tx1">
                    <a:lumMod val="75000"/>
                    <a:lumOff val="25000"/>
                  </a:schemeClr>
                </a:solidFill>
                <a:latin typeface="Calisto MT" panose="02040603050505030304" pitchFamily="18" charset="0"/>
              </a:rPr>
            </a:br>
            <a:endParaRPr lang="en-US" sz="3200" b="1">
              <a:solidFill>
                <a:schemeClr val="tx1">
                  <a:lumMod val="75000"/>
                  <a:lumOff val="25000"/>
                </a:schemeClr>
              </a:solidFill>
              <a:latin typeface="Calisto MT" panose="02040603050505030304" pitchFamily="18" charset="0"/>
            </a:endParaRPr>
          </a:p>
        </p:txBody>
      </p:sp>
      <p:sp>
        <p:nvSpPr>
          <p:cNvPr id="3" name="TextBox 2"/>
          <p:cNvSpPr txBox="1"/>
          <p:nvPr/>
        </p:nvSpPr>
        <p:spPr>
          <a:xfrm>
            <a:off x="340613" y="4183456"/>
            <a:ext cx="8503920" cy="1077218"/>
          </a:xfrm>
          <a:prstGeom prst="rect">
            <a:avLst/>
          </a:prstGeom>
          <a:noFill/>
        </p:spPr>
        <p:txBody>
          <a:bodyPr wrap="square" rtlCol="0">
            <a:spAutoFit/>
          </a:bodyPr>
          <a:lstStyle/>
          <a:p>
            <a:r>
              <a:rPr lang="en-US" sz="1600" b="1">
                <a:solidFill>
                  <a:schemeClr val="tx1">
                    <a:lumMod val="75000"/>
                    <a:lumOff val="25000"/>
                  </a:schemeClr>
                </a:solidFill>
                <a:latin typeface="Calisto MT" panose="02040603050505030304" pitchFamily="18" charset="0"/>
              </a:rPr>
              <a:t>Associate Certifications </a:t>
            </a:r>
            <a:r>
              <a:rPr lang="en-US" sz="1600">
                <a:solidFill>
                  <a:schemeClr val="tx1">
                    <a:lumMod val="75000"/>
                    <a:lumOff val="25000"/>
                  </a:schemeClr>
                </a:solidFill>
                <a:latin typeface="Calisto MT" panose="02040603050505030304" pitchFamily="18" charset="0"/>
              </a:rPr>
              <a:t>–</a:t>
            </a:r>
            <a:r>
              <a:rPr lang="en-US" sz="1600"/>
              <a:t> provides individuals a solid foundation of advanced manufacturing  in an Industry 4.0 environment. Can be used to enhance the skills of IT technicians, maintenance technicians, and others. These certifications are applicable at the high school or college level and as a certificate for incumbent workers.</a:t>
            </a:r>
            <a:endParaRPr lang="en-US" sz="1600">
              <a:solidFill>
                <a:schemeClr val="tx1">
                  <a:lumMod val="75000"/>
                  <a:lumOff val="25000"/>
                </a:schemeClr>
              </a:solidFill>
              <a:latin typeface="Calisto MT" panose="02040603050505030304" pitchFamily="18" charset="0"/>
            </a:endParaRPr>
          </a:p>
        </p:txBody>
      </p:sp>
      <p:sp>
        <p:nvSpPr>
          <p:cNvPr id="5" name="TextBox 4"/>
          <p:cNvSpPr txBox="1"/>
          <p:nvPr/>
        </p:nvSpPr>
        <p:spPr>
          <a:xfrm>
            <a:off x="340613" y="5299709"/>
            <a:ext cx="8503920" cy="830997"/>
          </a:xfrm>
          <a:prstGeom prst="rect">
            <a:avLst/>
          </a:prstGeom>
          <a:noFill/>
        </p:spPr>
        <p:txBody>
          <a:bodyPr wrap="square" rtlCol="0">
            <a:spAutoFit/>
          </a:bodyPr>
          <a:lstStyle/>
          <a:p>
            <a:r>
              <a:rPr lang="en-US" sz="1600" b="1">
                <a:solidFill>
                  <a:schemeClr val="tx1">
                    <a:lumMod val="75000"/>
                    <a:lumOff val="25000"/>
                  </a:schemeClr>
                </a:solidFill>
                <a:latin typeface="Calisto MT" panose="02040603050505030304" pitchFamily="18" charset="0"/>
              </a:rPr>
              <a:t>Specialist Certifications </a:t>
            </a:r>
            <a:r>
              <a:rPr lang="en-US" sz="1600">
                <a:solidFill>
                  <a:schemeClr val="tx1">
                    <a:lumMod val="75000"/>
                    <a:lumOff val="25000"/>
                  </a:schemeClr>
                </a:solidFill>
                <a:latin typeface="Calisto MT" panose="02040603050505030304" pitchFamily="18" charset="0"/>
              </a:rPr>
              <a:t>– </a:t>
            </a:r>
            <a:r>
              <a:rPr lang="en-US" sz="1600"/>
              <a:t>certify Industry 4.0 technical skills in operations, troubleshooting, programming, maintenance, and systems integration. Each certification is keyed to a skilled occupation.</a:t>
            </a:r>
            <a:endParaRPr lang="en-US" sz="1600">
              <a:solidFill>
                <a:schemeClr val="tx1">
                  <a:lumMod val="75000"/>
                  <a:lumOff val="25000"/>
                </a:schemeClr>
              </a:solidFill>
              <a:latin typeface="Calisto MT" panose="02040603050505030304" pitchFamily="18" charset="0"/>
            </a:endParaRPr>
          </a:p>
        </p:txBody>
      </p:sp>
      <p:sp>
        <p:nvSpPr>
          <p:cNvPr id="6" name="TextBox 5"/>
          <p:cNvSpPr txBox="1"/>
          <p:nvPr/>
        </p:nvSpPr>
        <p:spPr>
          <a:xfrm>
            <a:off x="340613" y="6169741"/>
            <a:ext cx="8503920" cy="584775"/>
          </a:xfrm>
          <a:prstGeom prst="rect">
            <a:avLst/>
          </a:prstGeom>
          <a:noFill/>
        </p:spPr>
        <p:txBody>
          <a:bodyPr wrap="square" rtlCol="0">
            <a:spAutoFit/>
          </a:bodyPr>
          <a:lstStyle/>
          <a:p>
            <a:r>
              <a:rPr lang="en-US" sz="1600" b="1">
                <a:solidFill>
                  <a:schemeClr val="tx1">
                    <a:lumMod val="75000"/>
                    <a:lumOff val="25000"/>
                  </a:schemeClr>
                </a:solidFill>
                <a:latin typeface="Calisto MT" panose="02040603050505030304" pitchFamily="18" charset="0"/>
              </a:rPr>
              <a:t>Professional Certifications </a:t>
            </a:r>
            <a:r>
              <a:rPr lang="en-US" sz="1600">
                <a:solidFill>
                  <a:schemeClr val="tx1">
                    <a:lumMod val="75000"/>
                    <a:lumOff val="25000"/>
                  </a:schemeClr>
                </a:solidFill>
                <a:latin typeface="Calisto MT" panose="02040603050505030304" pitchFamily="18" charset="0"/>
              </a:rPr>
              <a:t>– prepare for engineering positions in a Smart Factory/Industry 4.0 environment.  Focuses on design &amp; optimization of Industry 4.0 Systems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99" r="4101"/>
          <a:stretch/>
        </p:blipFill>
        <p:spPr bwMode="auto">
          <a:xfrm>
            <a:off x="418337" y="1197837"/>
            <a:ext cx="8348472" cy="28099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251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39858" y="1683756"/>
            <a:ext cx="2336449" cy="2396359"/>
          </a:xfrm>
        </p:spPr>
        <p:txBody>
          <a:bodyPr anchor="b">
            <a:normAutofit/>
          </a:bodyPr>
          <a:lstStyle/>
          <a:p>
            <a:pPr algn="r">
              <a:lnSpc>
                <a:spcPct val="90000"/>
              </a:lnSpc>
            </a:pPr>
            <a:r>
              <a:rPr lang="en-US" sz="3200" b="1" dirty="0">
                <a:solidFill>
                  <a:srgbClr val="FFFFFF"/>
                </a:solidFill>
              </a:rPr>
              <a:t>Certified Industry 4.0 Associate I Basic Operations </a:t>
            </a:r>
          </a:p>
        </p:txBody>
      </p:sp>
      <p:grpSp>
        <p:nvGrpSpPr>
          <p:cNvPr id="4" name="Group 3">
            <a:extLst>
              <a:ext uri="{FF2B5EF4-FFF2-40B4-BE49-F238E27FC236}">
                <a16:creationId xmlns:a16="http://schemas.microsoft.com/office/drawing/2014/main" id="{52B18E0A-47CE-4D21-B745-A82890DE2961}"/>
              </a:ext>
            </a:extLst>
          </p:cNvPr>
          <p:cNvGrpSpPr/>
          <p:nvPr/>
        </p:nvGrpSpPr>
        <p:grpSpPr>
          <a:xfrm>
            <a:off x="3678789" y="1008519"/>
            <a:ext cx="5000124" cy="4937760"/>
            <a:chOff x="3678789" y="1008519"/>
            <a:chExt cx="5000124" cy="4937760"/>
          </a:xfrm>
        </p:grpSpPr>
        <p:sp>
          <p:nvSpPr>
            <p:cNvPr id="7" name="Freeform: Shape 6">
              <a:extLst>
                <a:ext uri="{FF2B5EF4-FFF2-40B4-BE49-F238E27FC236}">
                  <a16:creationId xmlns:a16="http://schemas.microsoft.com/office/drawing/2014/main" id="{0C504B18-303C-41E9-958F-5DEA32A41130}"/>
                </a:ext>
              </a:extLst>
            </p:cNvPr>
            <p:cNvSpPr/>
            <p:nvPr/>
          </p:nvSpPr>
          <p:spPr>
            <a:xfrm>
              <a:off x="3928795" y="1008519"/>
              <a:ext cx="3500086" cy="531360"/>
            </a:xfrm>
            <a:custGeom>
              <a:avLst/>
              <a:gdLst>
                <a:gd name="connsiteX0" fmla="*/ 0 w 3500086"/>
                <a:gd name="connsiteY0" fmla="*/ 88562 h 531360"/>
                <a:gd name="connsiteX1" fmla="*/ 88562 w 3500086"/>
                <a:gd name="connsiteY1" fmla="*/ 0 h 531360"/>
                <a:gd name="connsiteX2" fmla="*/ 3411524 w 3500086"/>
                <a:gd name="connsiteY2" fmla="*/ 0 h 531360"/>
                <a:gd name="connsiteX3" fmla="*/ 3500086 w 3500086"/>
                <a:gd name="connsiteY3" fmla="*/ 88562 h 531360"/>
                <a:gd name="connsiteX4" fmla="*/ 3500086 w 3500086"/>
                <a:gd name="connsiteY4" fmla="*/ 442798 h 531360"/>
                <a:gd name="connsiteX5" fmla="*/ 3411524 w 3500086"/>
                <a:gd name="connsiteY5" fmla="*/ 531360 h 531360"/>
                <a:gd name="connsiteX6" fmla="*/ 88562 w 3500086"/>
                <a:gd name="connsiteY6" fmla="*/ 531360 h 531360"/>
                <a:gd name="connsiteX7" fmla="*/ 0 w 3500086"/>
                <a:gd name="connsiteY7" fmla="*/ 442798 h 531360"/>
                <a:gd name="connsiteX8" fmla="*/ 0 w 3500086"/>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086" h="531360">
                  <a:moveTo>
                    <a:pt x="0" y="88562"/>
                  </a:moveTo>
                  <a:cubicBezTo>
                    <a:pt x="0" y="39651"/>
                    <a:pt x="39651" y="0"/>
                    <a:pt x="88562" y="0"/>
                  </a:cubicBezTo>
                  <a:lnTo>
                    <a:pt x="3411524" y="0"/>
                  </a:lnTo>
                  <a:cubicBezTo>
                    <a:pt x="3460435" y="0"/>
                    <a:pt x="3500086" y="39651"/>
                    <a:pt x="3500086" y="88562"/>
                  </a:cubicBezTo>
                  <a:lnTo>
                    <a:pt x="3500086" y="442798"/>
                  </a:lnTo>
                  <a:cubicBezTo>
                    <a:pt x="3500086" y="491709"/>
                    <a:pt x="3460435" y="531360"/>
                    <a:pt x="3411524" y="531360"/>
                  </a:cubicBezTo>
                  <a:lnTo>
                    <a:pt x="88562" y="531360"/>
                  </a:lnTo>
                  <a:cubicBezTo>
                    <a:pt x="39651" y="531360"/>
                    <a:pt x="0" y="491709"/>
                    <a:pt x="0" y="442798"/>
                  </a:cubicBezTo>
                  <a:lnTo>
                    <a:pt x="0" y="88562"/>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58234" tIns="25939" rIns="158234" bIns="25939"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Outcome : </a:t>
              </a:r>
              <a:r>
                <a:rPr kumimoji="0" lang="en-US" sz="1800" b="0" i="0" u="none" strike="noStrike" kern="1200" cap="none" spc="0" normalizeH="0" baseline="0" noProof="0">
                  <a:ln>
                    <a:noFill/>
                  </a:ln>
                  <a:solidFill>
                    <a:prstClr val="white"/>
                  </a:solidFill>
                  <a:effectLst/>
                  <a:uLnTx/>
                  <a:uFillTx/>
                  <a:latin typeface="Calibri"/>
                  <a:ea typeface="+mn-ea"/>
                  <a:cs typeface="+mn-cs"/>
                </a:rPr>
                <a:t>Entry Level Operations</a:t>
              </a:r>
            </a:p>
          </p:txBody>
        </p:sp>
        <p:sp>
          <p:nvSpPr>
            <p:cNvPr id="8" name="Freeform: Shape 7">
              <a:extLst>
                <a:ext uri="{FF2B5EF4-FFF2-40B4-BE49-F238E27FC236}">
                  <a16:creationId xmlns:a16="http://schemas.microsoft.com/office/drawing/2014/main" id="{52C20F86-C726-4566-8D89-37D727805CAF}"/>
                </a:ext>
              </a:extLst>
            </p:cNvPr>
            <p:cNvSpPr/>
            <p:nvPr/>
          </p:nvSpPr>
          <p:spPr>
            <a:xfrm>
              <a:off x="3678789" y="2090679"/>
              <a:ext cx="5000124" cy="3855600"/>
            </a:xfrm>
            <a:custGeom>
              <a:avLst/>
              <a:gdLst>
                <a:gd name="connsiteX0" fmla="*/ 0 w 5000124"/>
                <a:gd name="connsiteY0" fmla="*/ 0 h 3855600"/>
                <a:gd name="connsiteX1" fmla="*/ 5000124 w 5000124"/>
                <a:gd name="connsiteY1" fmla="*/ 0 h 3855600"/>
                <a:gd name="connsiteX2" fmla="*/ 5000124 w 5000124"/>
                <a:gd name="connsiteY2" fmla="*/ 3855600 h 3855600"/>
                <a:gd name="connsiteX3" fmla="*/ 0 w 5000124"/>
                <a:gd name="connsiteY3" fmla="*/ 3855600 h 3855600"/>
                <a:gd name="connsiteX4" fmla="*/ 0 w 5000124"/>
                <a:gd name="connsiteY4" fmla="*/ 0 h 38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124" h="3855600">
                  <a:moveTo>
                    <a:pt x="0" y="0"/>
                  </a:moveTo>
                  <a:lnTo>
                    <a:pt x="5000124" y="0"/>
                  </a:lnTo>
                  <a:lnTo>
                    <a:pt x="5000124" y="3855600"/>
                  </a:lnTo>
                  <a:lnTo>
                    <a:pt x="0" y="3855600"/>
                  </a:lnTo>
                  <a:lnTo>
                    <a:pt x="0" y="0"/>
                  </a:lnTo>
                  <a:close/>
                </a:path>
              </a:pathLst>
            </a:custGeom>
          </p:spPr>
          <p:style>
            <a:lnRef idx="1">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88065" tIns="374904" rIns="388065" bIns="128016"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Concepts and terminology of Smart Manufacturing</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Basic setup, adjustment and operation of automated machines</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Safety and Hand Tools</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Blueprint and Schematic Reading</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Precision Measurement</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Basic electrical control, pneumatic, and sensor systems operation</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Basic robot operation and terminology</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Production Monitoring via HMI, Internet, Ethernet, Smart Phones</a:t>
              </a:r>
            </a:p>
          </p:txBody>
        </p:sp>
        <p:sp>
          <p:nvSpPr>
            <p:cNvPr id="10" name="Freeform: Shape 9">
              <a:extLst>
                <a:ext uri="{FF2B5EF4-FFF2-40B4-BE49-F238E27FC236}">
                  <a16:creationId xmlns:a16="http://schemas.microsoft.com/office/drawing/2014/main" id="{78343BA3-9A33-432D-A48C-CA249ED657AF}"/>
                </a:ext>
              </a:extLst>
            </p:cNvPr>
            <p:cNvSpPr/>
            <p:nvPr/>
          </p:nvSpPr>
          <p:spPr>
            <a:xfrm>
              <a:off x="3928795" y="1824999"/>
              <a:ext cx="3500086" cy="531360"/>
            </a:xfrm>
            <a:custGeom>
              <a:avLst/>
              <a:gdLst>
                <a:gd name="connsiteX0" fmla="*/ 0 w 3500086"/>
                <a:gd name="connsiteY0" fmla="*/ 88562 h 531360"/>
                <a:gd name="connsiteX1" fmla="*/ 88562 w 3500086"/>
                <a:gd name="connsiteY1" fmla="*/ 0 h 531360"/>
                <a:gd name="connsiteX2" fmla="*/ 3411524 w 3500086"/>
                <a:gd name="connsiteY2" fmla="*/ 0 h 531360"/>
                <a:gd name="connsiteX3" fmla="*/ 3500086 w 3500086"/>
                <a:gd name="connsiteY3" fmla="*/ 88562 h 531360"/>
                <a:gd name="connsiteX4" fmla="*/ 3500086 w 3500086"/>
                <a:gd name="connsiteY4" fmla="*/ 442798 h 531360"/>
                <a:gd name="connsiteX5" fmla="*/ 3411524 w 3500086"/>
                <a:gd name="connsiteY5" fmla="*/ 531360 h 531360"/>
                <a:gd name="connsiteX6" fmla="*/ 88562 w 3500086"/>
                <a:gd name="connsiteY6" fmla="*/ 531360 h 531360"/>
                <a:gd name="connsiteX7" fmla="*/ 0 w 3500086"/>
                <a:gd name="connsiteY7" fmla="*/ 442798 h 531360"/>
                <a:gd name="connsiteX8" fmla="*/ 0 w 3500086"/>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086" h="531360">
                  <a:moveTo>
                    <a:pt x="0" y="88562"/>
                  </a:moveTo>
                  <a:cubicBezTo>
                    <a:pt x="0" y="39651"/>
                    <a:pt x="39651" y="0"/>
                    <a:pt x="88562" y="0"/>
                  </a:cubicBezTo>
                  <a:lnTo>
                    <a:pt x="3411524" y="0"/>
                  </a:lnTo>
                  <a:cubicBezTo>
                    <a:pt x="3460435" y="0"/>
                    <a:pt x="3500086" y="39651"/>
                    <a:pt x="3500086" y="88562"/>
                  </a:cubicBezTo>
                  <a:lnTo>
                    <a:pt x="3500086" y="442798"/>
                  </a:lnTo>
                  <a:cubicBezTo>
                    <a:pt x="3500086" y="491709"/>
                    <a:pt x="3460435" y="531360"/>
                    <a:pt x="3411524" y="531360"/>
                  </a:cubicBezTo>
                  <a:lnTo>
                    <a:pt x="88562" y="531360"/>
                  </a:lnTo>
                  <a:cubicBezTo>
                    <a:pt x="39651" y="531360"/>
                    <a:pt x="0" y="491709"/>
                    <a:pt x="0" y="442798"/>
                  </a:cubicBezTo>
                  <a:lnTo>
                    <a:pt x="0" y="88562"/>
                  </a:lnTo>
                  <a:close/>
                </a:path>
              </a:pathLst>
            </a:custGeom>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158234" tIns="25939" rIns="158234" bIns="25939"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Competencies: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035631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EECE4C6C33F6429C4E95740A0ACA3A" ma:contentTypeVersion="10" ma:contentTypeDescription="Create a new document." ma:contentTypeScope="" ma:versionID="a24c83490bdb2ace00c747b2633e8375">
  <xsd:schema xmlns:xsd="http://www.w3.org/2001/XMLSchema" xmlns:xs="http://www.w3.org/2001/XMLSchema" xmlns:p="http://schemas.microsoft.com/office/2006/metadata/properties" xmlns:ns3="f08e4c2d-f098-424e-9383-480d9dcfd192" targetNamespace="http://schemas.microsoft.com/office/2006/metadata/properties" ma:root="true" ma:fieldsID="5e6bab6ccde43feabc4bf160e9d6182d" ns3:_="">
    <xsd:import namespace="f08e4c2d-f098-424e-9383-480d9dcfd19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8e4c2d-f098-424e-9383-480d9dcfd1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8A40AF-8055-4332-9920-3B961F0E0431}">
  <ds:schemaRefs>
    <ds:schemaRef ds:uri="f08e4c2d-f098-424e-9383-480d9dcfd1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23F3176-6E22-4CF8-BEDE-583DE1610A0A}">
  <ds:schemaRefs>
    <ds:schemaRef ds:uri="f08e4c2d-f098-424e-9383-480d9dcfd1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0D10060-290F-4E5F-8BCD-AB9012BEB6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TotalTime>
  <Words>1381</Words>
  <Application>Microsoft Office PowerPoint</Application>
  <PresentationFormat>On-screen Show (4:3)</PresentationFormat>
  <Paragraphs>253</Paragraphs>
  <Slides>23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Calisto MT</vt:lpstr>
      <vt:lpstr>Courier New</vt:lpstr>
      <vt:lpstr>Poppins</vt:lpstr>
      <vt:lpstr>Office Theme</vt:lpstr>
      <vt:lpstr>INDUSTRY 4.0 CERTIFICATIONS</vt:lpstr>
      <vt:lpstr>Smart Automation Certification Alliance </vt:lpstr>
      <vt:lpstr>ORGANIZATIONS PROVIDING INDUSTRY SUPPORT</vt:lpstr>
      <vt:lpstr>PowerPoint Presentation</vt:lpstr>
      <vt:lpstr>PowerPoint Presentation</vt:lpstr>
      <vt:lpstr>CERTIFICATION  – FEATURES – </vt:lpstr>
      <vt:lpstr>Silver &amp; Gold Certifications </vt:lpstr>
      <vt:lpstr>SACA OCCUPATIONAL CERTIFICATION TYPES </vt:lpstr>
      <vt:lpstr>Certified Industry 4.0 Associate I Basic Operations </vt:lpstr>
      <vt:lpstr>Certified Industry 4.0 Advanced Operations Associate  </vt:lpstr>
      <vt:lpstr>Certified Industry 4.0 Robotic Systems Associate </vt:lpstr>
      <vt:lpstr>Certified Industry 4.0 IIoT, Networking, and Data Analytics  Associate  </vt:lpstr>
      <vt:lpstr>PowerPoint Presentation</vt:lpstr>
      <vt:lpstr>PowerPoint Presentation</vt:lpstr>
      <vt:lpstr>PowerPoint Presentation</vt:lpstr>
      <vt:lpstr>PowerPoint Presentation</vt:lpstr>
      <vt:lpstr>PowerPoint Presentation</vt:lpstr>
      <vt:lpstr>PowerPoint Presentation</vt:lpstr>
      <vt:lpstr>OCCUPATIONAL CREDENTIAL EXAMPLE – Advanced Skill Level Occupation </vt:lpstr>
      <vt:lpstr>SACA INDUSTRY 4.0 CREDENTIALS</vt:lpstr>
      <vt:lpstr>Questions?  Support@saca.org</vt:lpstr>
      <vt:lpstr>Development and Promulgation of National Industry Skill Standards</vt:lpstr>
      <vt:lpstr>Development of Certification Exams and Procedures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Wall</dc:creator>
  <cp:lastModifiedBy>Jason</cp:lastModifiedBy>
  <cp:revision>3</cp:revision>
  <dcterms:created xsi:type="dcterms:W3CDTF">2021-01-26T21:20:19Z</dcterms:created>
  <dcterms:modified xsi:type="dcterms:W3CDTF">2022-08-10T10:57:39Z</dcterms:modified>
</cp:coreProperties>
</file>