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4"/>
    <p:sldMasterId id="2147483666" r:id="rId5"/>
    <p:sldMasterId id="2147483681" r:id="rId6"/>
    <p:sldMasterId id="2147483648" r:id="rId7"/>
    <p:sldMasterId id="2147483682" r:id="rId8"/>
  </p:sldMasterIdLst>
  <p:notesMasterIdLst>
    <p:notesMasterId r:id="rId64"/>
  </p:notesMasterIdLst>
  <p:sldIdLst>
    <p:sldId id="256" r:id="rId9"/>
    <p:sldId id="368" r:id="rId10"/>
    <p:sldId id="369"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270" r:id="rId51"/>
    <p:sldId id="260" r:id="rId52"/>
    <p:sldId id="262" r:id="rId53"/>
    <p:sldId id="264" r:id="rId54"/>
    <p:sldId id="274" r:id="rId55"/>
    <p:sldId id="266" r:id="rId56"/>
    <p:sldId id="267" r:id="rId57"/>
    <p:sldId id="272" r:id="rId58"/>
    <p:sldId id="268" r:id="rId59"/>
    <p:sldId id="265" r:id="rId60"/>
    <p:sldId id="269" r:id="rId61"/>
    <p:sldId id="271" r:id="rId62"/>
    <p:sldId id="290" r:id="rId63"/>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1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AF2A"/>
    <a:srgbClr val="88A651"/>
    <a:srgbClr val="535151"/>
    <a:srgbClr val="3C7BA9"/>
    <a:srgbClr val="EFEBE4"/>
    <a:srgbClr val="CD0920"/>
    <a:srgbClr val="6CAEDF"/>
    <a:srgbClr val="83A2CA"/>
    <a:srgbClr val="C0DB37"/>
    <a:srgbClr val="04028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56E87-49B6-B2E1-4D10-92CD08802C68}" v="654" dt="2023-04-18T15:32:19.769"/>
    <p1510:client id="{3607D314-2AC4-4E79-886C-A088E05ECA81}" v="22" dt="2023-04-17T17:24:13.319"/>
    <p1510:client id="{6683E8C4-D603-44CB-ABD6-3CBCA4D8EAC8}" v="652" dt="2023-04-18T15:11:57.422"/>
    <p1510:client id="{91983427-7070-41F3-8F03-AC429CA5C449}" v="24" dt="2023-04-17T17:22:14.170"/>
    <p1510:client id="{CBA3F798-0071-BAD7-51FF-DEE947EAF895}" v="127" dt="2023-04-17T18:38:54.963"/>
    <p1510:client id="{FCFEA518-1752-6571-02CC-8DB0144400DF}" v="230" dt="2023-04-17T18:09:32.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64" y="66"/>
      </p:cViewPr>
      <p:guideLst>
        <p:guide orient="horz" pos="2160"/>
        <p:guide pos="3840"/>
        <p:guide orient="horz" pos="2592"/>
        <p:guide pos="105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4/19/2023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5462E-B932-478A-8566-681470C5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24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5462E-B932-478A-8566-681470C5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1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5462E-B932-478A-8566-681470C5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858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5462E-B932-478A-8566-681470C5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447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5462E-B932-478A-8566-681470C5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77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5462E-B932-478A-8566-681470C5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800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55</a:t>
            </a:fld>
            <a:endParaRPr lang="en-US"/>
          </a:p>
        </p:txBody>
      </p:sp>
    </p:spTree>
    <p:extLst>
      <p:ext uri="{BB962C8B-B14F-4D97-AF65-F5344CB8AC3E}">
        <p14:creationId xmlns:p14="http://schemas.microsoft.com/office/powerpoint/2010/main" val="129103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83015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01a79e07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201a79e07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Open Sans" panose="020B0606030504020204" pitchFamily="34" charset="0"/>
                <a:ea typeface="Open Sans" panose="020B0606030504020204" pitchFamily="34" charset="0"/>
                <a:cs typeface="Open Sans" panose="020B0606030504020204" pitchFamily="34" charset="0"/>
              </a:rPr>
              <a:t>Ohio Department of Health and </a:t>
            </a:r>
          </a:p>
          <a:p>
            <a:pPr algn="l"/>
            <a:r>
              <a:rPr lang="en-US" sz="1200">
                <a:latin typeface="Open Sans" panose="020B0606030504020204" pitchFamily="34" charset="0"/>
                <a:ea typeface="Open Sans" panose="020B0606030504020204" pitchFamily="34" charset="0"/>
                <a:cs typeface="Open Sans" panose="020B0606030504020204" pitchFamily="34" charset="0"/>
              </a:rPr>
              <a:t>Ohio Colleges of Medicine </a:t>
            </a:r>
          </a:p>
          <a:p>
            <a:pPr algn="l"/>
            <a:r>
              <a:rPr lang="en-US" sz="1200">
                <a:latin typeface="Open Sans" panose="020B0606030504020204" pitchFamily="34" charset="0"/>
                <a:ea typeface="Open Sans" panose="020B0606030504020204" pitchFamily="34" charset="0"/>
                <a:cs typeface="Open Sans" panose="020B0606030504020204" pitchFamily="34" charset="0"/>
              </a:rPr>
              <a:t>Government Resource Center</a:t>
            </a:r>
          </a:p>
          <a:p>
            <a:pPr algn="l"/>
            <a:r>
              <a:rPr lang="en-US" sz="1200">
                <a:latin typeface="Open Sans" panose="020B0606030504020204" pitchFamily="34" charset="0"/>
                <a:ea typeface="Open Sans" panose="020B0606030504020204" pitchFamily="34" charset="0"/>
                <a:cs typeface="Open Sans" panose="020B0606030504020204" pitchFamily="34" charset="0"/>
              </a:rPr>
              <a:t>2018 Community Health Worker </a:t>
            </a:r>
          </a:p>
          <a:p>
            <a:pPr algn="l"/>
            <a:r>
              <a:rPr lang="en-US" sz="1200">
                <a:latin typeface="Open Sans" panose="020B0606030504020204" pitchFamily="34" charset="0"/>
                <a:ea typeface="Open Sans" panose="020B0606030504020204" pitchFamily="34" charset="0"/>
                <a:cs typeface="Open Sans" panose="020B0606030504020204" pitchFamily="34" charset="0"/>
              </a:rPr>
              <a:t>Statewide Assessment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5462E-B932-478A-8566-681470C5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837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Open Sans" panose="020B0606030504020204" pitchFamily="34" charset="0"/>
                <a:ea typeface="Open Sans" panose="020B0606030504020204" pitchFamily="34" charset="0"/>
                <a:cs typeface="Open Sans" panose="020B0606030504020204" pitchFamily="34" charset="0"/>
              </a:rPr>
              <a:t>Ohio Department of Health and </a:t>
            </a:r>
          </a:p>
          <a:p>
            <a:pPr algn="l"/>
            <a:r>
              <a:rPr lang="en-US" sz="1200">
                <a:latin typeface="Open Sans" panose="020B0606030504020204" pitchFamily="34" charset="0"/>
                <a:ea typeface="Open Sans" panose="020B0606030504020204" pitchFamily="34" charset="0"/>
                <a:cs typeface="Open Sans" panose="020B0606030504020204" pitchFamily="34" charset="0"/>
              </a:rPr>
              <a:t>Ohio Colleges of Medicine </a:t>
            </a:r>
          </a:p>
          <a:p>
            <a:pPr algn="l"/>
            <a:r>
              <a:rPr lang="en-US" sz="1200">
                <a:latin typeface="Open Sans" panose="020B0606030504020204" pitchFamily="34" charset="0"/>
                <a:ea typeface="Open Sans" panose="020B0606030504020204" pitchFamily="34" charset="0"/>
                <a:cs typeface="Open Sans" panose="020B0606030504020204" pitchFamily="34" charset="0"/>
              </a:rPr>
              <a:t>Government Resource Center</a:t>
            </a:r>
          </a:p>
          <a:p>
            <a:pPr algn="l"/>
            <a:r>
              <a:rPr lang="en-US" sz="1200">
                <a:latin typeface="Open Sans" panose="020B0606030504020204" pitchFamily="34" charset="0"/>
                <a:ea typeface="Open Sans" panose="020B0606030504020204" pitchFamily="34" charset="0"/>
                <a:cs typeface="Open Sans" panose="020B0606030504020204" pitchFamily="34" charset="0"/>
              </a:rPr>
              <a:t>2018 Community Health Worker </a:t>
            </a:r>
          </a:p>
          <a:p>
            <a:pPr algn="l"/>
            <a:r>
              <a:rPr lang="en-US" sz="1200">
                <a:latin typeface="Open Sans" panose="020B0606030504020204" pitchFamily="34" charset="0"/>
                <a:ea typeface="Open Sans" panose="020B0606030504020204" pitchFamily="34" charset="0"/>
                <a:cs typeface="Open Sans" panose="020B0606030504020204" pitchFamily="34" charset="0"/>
              </a:rPr>
              <a:t>Statewide Assessment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5462E-B932-478A-8566-681470C5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297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14630394" cy="8229597"/>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577850" y="3525520"/>
            <a:ext cx="6217920" cy="108966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577850" y="2325371"/>
            <a:ext cx="6217920" cy="1200150"/>
          </a:xfrm>
          <a:prstGeom prst="rect">
            <a:avLst/>
          </a:prstGeom>
          <a:noFill/>
          <a:ln>
            <a:noFill/>
          </a:ln>
        </p:spPr>
        <p:txBody>
          <a:bodyPr spcFirstLastPara="1" wrap="square" lIns="91425" tIns="45700" rIns="91425" bIns="45700" anchor="b" anchorCtr="0">
            <a:normAutofit/>
          </a:bodyPr>
          <a:lstStyle>
            <a:lvl1pPr marL="365760" lvl="0" indent="-182880" algn="l">
              <a:spcBef>
                <a:spcPts val="320"/>
              </a:spcBef>
              <a:spcAft>
                <a:spcPts val="0"/>
              </a:spcAft>
              <a:buClr>
                <a:srgbClr val="888888"/>
              </a:buClr>
              <a:buSzPts val="2000"/>
              <a:buNone/>
              <a:defRPr sz="1600">
                <a:solidFill>
                  <a:srgbClr val="888888"/>
                </a:solidFill>
              </a:defRPr>
            </a:lvl1pPr>
            <a:lvl2pPr marL="731520" lvl="1" indent="-182880" algn="l">
              <a:spcBef>
                <a:spcPts val="288"/>
              </a:spcBef>
              <a:spcAft>
                <a:spcPts val="0"/>
              </a:spcAft>
              <a:buClr>
                <a:srgbClr val="888888"/>
              </a:buClr>
              <a:buSzPts val="1800"/>
              <a:buNone/>
              <a:defRPr sz="1440">
                <a:solidFill>
                  <a:srgbClr val="888888"/>
                </a:solidFill>
              </a:defRPr>
            </a:lvl2pPr>
            <a:lvl3pPr marL="1097280" lvl="2" indent="-182880" algn="l">
              <a:spcBef>
                <a:spcPts val="256"/>
              </a:spcBef>
              <a:spcAft>
                <a:spcPts val="0"/>
              </a:spcAft>
              <a:buClr>
                <a:srgbClr val="888888"/>
              </a:buClr>
              <a:buSzPts val="1600"/>
              <a:buNone/>
              <a:defRPr sz="1280">
                <a:solidFill>
                  <a:srgbClr val="888888"/>
                </a:solidFill>
              </a:defRPr>
            </a:lvl3pPr>
            <a:lvl4pPr marL="1463040" lvl="3" indent="-182880" algn="l">
              <a:spcBef>
                <a:spcPts val="224"/>
              </a:spcBef>
              <a:spcAft>
                <a:spcPts val="0"/>
              </a:spcAft>
              <a:buClr>
                <a:srgbClr val="888888"/>
              </a:buClr>
              <a:buSzPts val="1400"/>
              <a:buNone/>
              <a:defRPr sz="1120">
                <a:solidFill>
                  <a:srgbClr val="888888"/>
                </a:solidFill>
              </a:defRPr>
            </a:lvl4pPr>
            <a:lvl5pPr marL="1828800" lvl="4" indent="-182880" algn="l">
              <a:spcBef>
                <a:spcPts val="224"/>
              </a:spcBef>
              <a:spcAft>
                <a:spcPts val="0"/>
              </a:spcAft>
              <a:buClr>
                <a:srgbClr val="888888"/>
              </a:buClr>
              <a:buSzPts val="1400"/>
              <a:buNone/>
              <a:defRPr sz="1120">
                <a:solidFill>
                  <a:srgbClr val="888888"/>
                </a:solidFill>
              </a:defRPr>
            </a:lvl5pPr>
            <a:lvl6pPr marL="2194560" lvl="5" indent="-182880" algn="l">
              <a:spcBef>
                <a:spcPts val="224"/>
              </a:spcBef>
              <a:spcAft>
                <a:spcPts val="0"/>
              </a:spcAft>
              <a:buClr>
                <a:srgbClr val="888888"/>
              </a:buClr>
              <a:buSzPts val="1400"/>
              <a:buNone/>
              <a:defRPr sz="1120">
                <a:solidFill>
                  <a:srgbClr val="888888"/>
                </a:solidFill>
              </a:defRPr>
            </a:lvl6pPr>
            <a:lvl7pPr marL="2560320" lvl="6" indent="-182880" algn="l">
              <a:spcBef>
                <a:spcPts val="224"/>
              </a:spcBef>
              <a:spcAft>
                <a:spcPts val="0"/>
              </a:spcAft>
              <a:buClr>
                <a:srgbClr val="888888"/>
              </a:buClr>
              <a:buSzPts val="1400"/>
              <a:buNone/>
              <a:defRPr sz="1120">
                <a:solidFill>
                  <a:srgbClr val="888888"/>
                </a:solidFill>
              </a:defRPr>
            </a:lvl7pPr>
            <a:lvl8pPr marL="2926080" lvl="7" indent="-182880" algn="l">
              <a:spcBef>
                <a:spcPts val="224"/>
              </a:spcBef>
              <a:spcAft>
                <a:spcPts val="0"/>
              </a:spcAft>
              <a:buClr>
                <a:srgbClr val="888888"/>
              </a:buClr>
              <a:buSzPts val="1400"/>
              <a:buNone/>
              <a:defRPr sz="1120">
                <a:solidFill>
                  <a:srgbClr val="888888"/>
                </a:solidFill>
              </a:defRPr>
            </a:lvl8pPr>
            <a:lvl9pPr marL="3291840" lvl="8" indent="-182880" algn="l">
              <a:spcBef>
                <a:spcPts val="224"/>
              </a:spcBef>
              <a:spcAft>
                <a:spcPts val="0"/>
              </a:spcAft>
              <a:buClr>
                <a:srgbClr val="888888"/>
              </a:buClr>
              <a:buSzPts val="1400"/>
              <a:buNone/>
              <a:defRPr sz="1120">
                <a:solidFill>
                  <a:srgbClr val="888888"/>
                </a:solidFill>
              </a:defRPr>
            </a:lvl9pPr>
          </a:lstStyle>
          <a:p>
            <a:endParaRPr/>
          </a:p>
        </p:txBody>
      </p:sp>
      <p:sp>
        <p:nvSpPr>
          <p:cNvPr id="30" name="Google Shape;30;p5"/>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65760" y="1280161"/>
            <a:ext cx="3230880" cy="3620770"/>
          </a:xfrm>
          <a:prstGeom prst="rect">
            <a:avLst/>
          </a:prstGeom>
          <a:noFill/>
          <a:ln>
            <a:noFill/>
          </a:ln>
        </p:spPr>
        <p:txBody>
          <a:bodyPr spcFirstLastPara="1" wrap="square" lIns="91425" tIns="45700" rIns="91425" bIns="45700" anchor="t" anchorCtr="0">
            <a:normAutofit/>
          </a:bodyPr>
          <a:lstStyle>
            <a:lvl1pPr marL="365760" lvl="0" indent="-325120" algn="l">
              <a:spcBef>
                <a:spcPts val="448"/>
              </a:spcBef>
              <a:spcAft>
                <a:spcPts val="0"/>
              </a:spcAft>
              <a:buClr>
                <a:schemeClr val="dk1"/>
              </a:buClr>
              <a:buSzPts val="2800"/>
              <a:buChar char="•"/>
              <a:defRPr sz="2240"/>
            </a:lvl1pPr>
            <a:lvl2pPr marL="731520" lvl="1" indent="-304800" algn="l">
              <a:spcBef>
                <a:spcPts val="384"/>
              </a:spcBef>
              <a:spcAft>
                <a:spcPts val="0"/>
              </a:spcAft>
              <a:buClr>
                <a:schemeClr val="dk1"/>
              </a:buClr>
              <a:buSzPts val="2400"/>
              <a:buChar char="–"/>
              <a:defRPr sz="1920"/>
            </a:lvl2pPr>
            <a:lvl3pPr marL="1097280" lvl="2" indent="-284480" algn="l">
              <a:spcBef>
                <a:spcPts val="320"/>
              </a:spcBef>
              <a:spcAft>
                <a:spcPts val="0"/>
              </a:spcAft>
              <a:buClr>
                <a:schemeClr val="dk1"/>
              </a:buClr>
              <a:buSzPts val="2000"/>
              <a:buChar char="•"/>
              <a:defRPr sz="1600"/>
            </a:lvl3pPr>
            <a:lvl4pPr marL="1463040" lvl="3" indent="-274320" algn="l">
              <a:spcBef>
                <a:spcPts val="288"/>
              </a:spcBef>
              <a:spcAft>
                <a:spcPts val="0"/>
              </a:spcAft>
              <a:buClr>
                <a:schemeClr val="dk1"/>
              </a:buClr>
              <a:buSzPts val="1800"/>
              <a:buChar char="–"/>
              <a:defRPr sz="1440"/>
            </a:lvl4pPr>
            <a:lvl5pPr marL="1828800" lvl="4" indent="-274320" algn="l">
              <a:spcBef>
                <a:spcPts val="288"/>
              </a:spcBef>
              <a:spcAft>
                <a:spcPts val="0"/>
              </a:spcAft>
              <a:buClr>
                <a:schemeClr val="dk1"/>
              </a:buClr>
              <a:buSzPts val="1800"/>
              <a:buChar char="»"/>
              <a:defRPr sz="1440"/>
            </a:lvl5pPr>
            <a:lvl6pPr marL="2194560" lvl="5" indent="-274320" algn="l">
              <a:spcBef>
                <a:spcPts val="288"/>
              </a:spcBef>
              <a:spcAft>
                <a:spcPts val="0"/>
              </a:spcAft>
              <a:buClr>
                <a:schemeClr val="dk1"/>
              </a:buClr>
              <a:buSzPts val="1800"/>
              <a:buChar char="•"/>
              <a:defRPr sz="1440"/>
            </a:lvl6pPr>
            <a:lvl7pPr marL="2560320" lvl="6" indent="-274320" algn="l">
              <a:spcBef>
                <a:spcPts val="288"/>
              </a:spcBef>
              <a:spcAft>
                <a:spcPts val="0"/>
              </a:spcAft>
              <a:buClr>
                <a:schemeClr val="dk1"/>
              </a:buClr>
              <a:buSzPts val="1800"/>
              <a:buChar char="•"/>
              <a:defRPr sz="1440"/>
            </a:lvl7pPr>
            <a:lvl8pPr marL="2926080" lvl="7" indent="-274320" algn="l">
              <a:spcBef>
                <a:spcPts val="288"/>
              </a:spcBef>
              <a:spcAft>
                <a:spcPts val="0"/>
              </a:spcAft>
              <a:buClr>
                <a:schemeClr val="dk1"/>
              </a:buClr>
              <a:buSzPts val="1800"/>
              <a:buChar char="•"/>
              <a:defRPr sz="1440"/>
            </a:lvl8pPr>
            <a:lvl9pPr marL="3291840" lvl="8" indent="-274320" algn="l">
              <a:spcBef>
                <a:spcPts val="288"/>
              </a:spcBef>
              <a:spcAft>
                <a:spcPts val="0"/>
              </a:spcAft>
              <a:buClr>
                <a:schemeClr val="dk1"/>
              </a:buClr>
              <a:buSzPts val="1800"/>
              <a:buChar char="•"/>
              <a:defRPr sz="1440"/>
            </a:lvl9pPr>
          </a:lstStyle>
          <a:p>
            <a:endParaRPr/>
          </a:p>
        </p:txBody>
      </p:sp>
      <p:sp>
        <p:nvSpPr>
          <p:cNvPr id="36" name="Google Shape;36;p6"/>
          <p:cNvSpPr txBox="1">
            <a:spLocks noGrp="1"/>
          </p:cNvSpPr>
          <p:nvPr>
            <p:ph type="body" idx="2"/>
          </p:nvPr>
        </p:nvSpPr>
        <p:spPr>
          <a:xfrm>
            <a:off x="3718560" y="1280161"/>
            <a:ext cx="3230880" cy="3620770"/>
          </a:xfrm>
          <a:prstGeom prst="rect">
            <a:avLst/>
          </a:prstGeom>
          <a:noFill/>
          <a:ln>
            <a:noFill/>
          </a:ln>
        </p:spPr>
        <p:txBody>
          <a:bodyPr spcFirstLastPara="1" wrap="square" lIns="91425" tIns="45700" rIns="91425" bIns="45700" anchor="t" anchorCtr="0">
            <a:normAutofit/>
          </a:bodyPr>
          <a:lstStyle>
            <a:lvl1pPr marL="365760" lvl="0" indent="-325120" algn="l">
              <a:spcBef>
                <a:spcPts val="448"/>
              </a:spcBef>
              <a:spcAft>
                <a:spcPts val="0"/>
              </a:spcAft>
              <a:buClr>
                <a:schemeClr val="dk1"/>
              </a:buClr>
              <a:buSzPts val="2800"/>
              <a:buChar char="•"/>
              <a:defRPr sz="2240"/>
            </a:lvl1pPr>
            <a:lvl2pPr marL="731520" lvl="1" indent="-304800" algn="l">
              <a:spcBef>
                <a:spcPts val="384"/>
              </a:spcBef>
              <a:spcAft>
                <a:spcPts val="0"/>
              </a:spcAft>
              <a:buClr>
                <a:schemeClr val="dk1"/>
              </a:buClr>
              <a:buSzPts val="2400"/>
              <a:buChar char="–"/>
              <a:defRPr sz="1920"/>
            </a:lvl2pPr>
            <a:lvl3pPr marL="1097280" lvl="2" indent="-284480" algn="l">
              <a:spcBef>
                <a:spcPts val="320"/>
              </a:spcBef>
              <a:spcAft>
                <a:spcPts val="0"/>
              </a:spcAft>
              <a:buClr>
                <a:schemeClr val="dk1"/>
              </a:buClr>
              <a:buSzPts val="2000"/>
              <a:buChar char="•"/>
              <a:defRPr sz="1600"/>
            </a:lvl3pPr>
            <a:lvl4pPr marL="1463040" lvl="3" indent="-274320" algn="l">
              <a:spcBef>
                <a:spcPts val="288"/>
              </a:spcBef>
              <a:spcAft>
                <a:spcPts val="0"/>
              </a:spcAft>
              <a:buClr>
                <a:schemeClr val="dk1"/>
              </a:buClr>
              <a:buSzPts val="1800"/>
              <a:buChar char="–"/>
              <a:defRPr sz="1440"/>
            </a:lvl4pPr>
            <a:lvl5pPr marL="1828800" lvl="4" indent="-274320" algn="l">
              <a:spcBef>
                <a:spcPts val="288"/>
              </a:spcBef>
              <a:spcAft>
                <a:spcPts val="0"/>
              </a:spcAft>
              <a:buClr>
                <a:schemeClr val="dk1"/>
              </a:buClr>
              <a:buSzPts val="1800"/>
              <a:buChar char="»"/>
              <a:defRPr sz="1440"/>
            </a:lvl5pPr>
            <a:lvl6pPr marL="2194560" lvl="5" indent="-274320" algn="l">
              <a:spcBef>
                <a:spcPts val="288"/>
              </a:spcBef>
              <a:spcAft>
                <a:spcPts val="0"/>
              </a:spcAft>
              <a:buClr>
                <a:schemeClr val="dk1"/>
              </a:buClr>
              <a:buSzPts val="1800"/>
              <a:buChar char="•"/>
              <a:defRPr sz="1440"/>
            </a:lvl6pPr>
            <a:lvl7pPr marL="2560320" lvl="6" indent="-274320" algn="l">
              <a:spcBef>
                <a:spcPts val="288"/>
              </a:spcBef>
              <a:spcAft>
                <a:spcPts val="0"/>
              </a:spcAft>
              <a:buClr>
                <a:schemeClr val="dk1"/>
              </a:buClr>
              <a:buSzPts val="1800"/>
              <a:buChar char="•"/>
              <a:defRPr sz="1440"/>
            </a:lvl7pPr>
            <a:lvl8pPr marL="2926080" lvl="7" indent="-274320" algn="l">
              <a:spcBef>
                <a:spcPts val="288"/>
              </a:spcBef>
              <a:spcAft>
                <a:spcPts val="0"/>
              </a:spcAft>
              <a:buClr>
                <a:schemeClr val="dk1"/>
              </a:buClr>
              <a:buSzPts val="1800"/>
              <a:buChar char="•"/>
              <a:defRPr sz="1440"/>
            </a:lvl8pPr>
            <a:lvl9pPr marL="3291840" lvl="8" indent="-274320" algn="l">
              <a:spcBef>
                <a:spcPts val="288"/>
              </a:spcBef>
              <a:spcAft>
                <a:spcPts val="0"/>
              </a:spcAft>
              <a:buClr>
                <a:schemeClr val="dk1"/>
              </a:buClr>
              <a:buSzPts val="1800"/>
              <a:buChar char="•"/>
              <a:defRPr sz="1440"/>
            </a:lvl9pPr>
          </a:lstStyle>
          <a:p>
            <a:endParaRPr/>
          </a:p>
        </p:txBody>
      </p:sp>
      <p:sp>
        <p:nvSpPr>
          <p:cNvPr id="37" name="Google Shape;37;p6"/>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365760" y="1228090"/>
            <a:ext cx="3232150" cy="511810"/>
          </a:xfrm>
          <a:prstGeom prst="rect">
            <a:avLst/>
          </a:prstGeom>
          <a:noFill/>
          <a:ln>
            <a:noFill/>
          </a:ln>
        </p:spPr>
        <p:txBody>
          <a:bodyPr spcFirstLastPara="1" wrap="square" lIns="91425" tIns="45700" rIns="91425" bIns="45700" anchor="b" anchorCtr="0">
            <a:normAutofit/>
          </a:bodyPr>
          <a:lstStyle>
            <a:lvl1pPr marL="365760" lvl="0" indent="-182880" algn="l">
              <a:spcBef>
                <a:spcPts val="384"/>
              </a:spcBef>
              <a:spcAft>
                <a:spcPts val="0"/>
              </a:spcAft>
              <a:buClr>
                <a:schemeClr val="dk1"/>
              </a:buClr>
              <a:buSzPts val="2400"/>
              <a:buNone/>
              <a:defRPr sz="1920" b="1"/>
            </a:lvl1pPr>
            <a:lvl2pPr marL="731520" lvl="1" indent="-182880" algn="l">
              <a:spcBef>
                <a:spcPts val="320"/>
              </a:spcBef>
              <a:spcAft>
                <a:spcPts val="0"/>
              </a:spcAft>
              <a:buClr>
                <a:schemeClr val="dk1"/>
              </a:buClr>
              <a:buSzPts val="2000"/>
              <a:buNone/>
              <a:defRPr sz="1600" b="1"/>
            </a:lvl2pPr>
            <a:lvl3pPr marL="1097280" lvl="2" indent="-182880" algn="l">
              <a:spcBef>
                <a:spcPts val="288"/>
              </a:spcBef>
              <a:spcAft>
                <a:spcPts val="0"/>
              </a:spcAft>
              <a:buClr>
                <a:schemeClr val="dk1"/>
              </a:buClr>
              <a:buSzPts val="1800"/>
              <a:buNone/>
              <a:defRPr sz="1440" b="1"/>
            </a:lvl3pPr>
            <a:lvl4pPr marL="1463040" lvl="3" indent="-182880" algn="l">
              <a:spcBef>
                <a:spcPts val="256"/>
              </a:spcBef>
              <a:spcAft>
                <a:spcPts val="0"/>
              </a:spcAft>
              <a:buClr>
                <a:schemeClr val="dk1"/>
              </a:buClr>
              <a:buSzPts val="1600"/>
              <a:buNone/>
              <a:defRPr sz="1280" b="1"/>
            </a:lvl4pPr>
            <a:lvl5pPr marL="1828800" lvl="4" indent="-182880" algn="l">
              <a:spcBef>
                <a:spcPts val="256"/>
              </a:spcBef>
              <a:spcAft>
                <a:spcPts val="0"/>
              </a:spcAft>
              <a:buClr>
                <a:schemeClr val="dk1"/>
              </a:buClr>
              <a:buSzPts val="1600"/>
              <a:buNone/>
              <a:defRPr sz="1280" b="1"/>
            </a:lvl5pPr>
            <a:lvl6pPr marL="2194560" lvl="5" indent="-182880" algn="l">
              <a:spcBef>
                <a:spcPts val="256"/>
              </a:spcBef>
              <a:spcAft>
                <a:spcPts val="0"/>
              </a:spcAft>
              <a:buClr>
                <a:schemeClr val="dk1"/>
              </a:buClr>
              <a:buSzPts val="1600"/>
              <a:buNone/>
              <a:defRPr sz="1280" b="1"/>
            </a:lvl6pPr>
            <a:lvl7pPr marL="2560320" lvl="6" indent="-182880" algn="l">
              <a:spcBef>
                <a:spcPts val="256"/>
              </a:spcBef>
              <a:spcAft>
                <a:spcPts val="0"/>
              </a:spcAft>
              <a:buClr>
                <a:schemeClr val="dk1"/>
              </a:buClr>
              <a:buSzPts val="1600"/>
              <a:buNone/>
              <a:defRPr sz="1280" b="1"/>
            </a:lvl7pPr>
            <a:lvl8pPr marL="2926080" lvl="7" indent="-182880" algn="l">
              <a:spcBef>
                <a:spcPts val="256"/>
              </a:spcBef>
              <a:spcAft>
                <a:spcPts val="0"/>
              </a:spcAft>
              <a:buClr>
                <a:schemeClr val="dk1"/>
              </a:buClr>
              <a:buSzPts val="1600"/>
              <a:buNone/>
              <a:defRPr sz="1280" b="1"/>
            </a:lvl8pPr>
            <a:lvl9pPr marL="3291840" lvl="8" indent="-182880" algn="l">
              <a:spcBef>
                <a:spcPts val="256"/>
              </a:spcBef>
              <a:spcAft>
                <a:spcPts val="0"/>
              </a:spcAft>
              <a:buClr>
                <a:schemeClr val="dk1"/>
              </a:buClr>
              <a:buSzPts val="1600"/>
              <a:buNone/>
              <a:defRPr sz="1280" b="1"/>
            </a:lvl9pPr>
          </a:lstStyle>
          <a:p>
            <a:endParaRPr/>
          </a:p>
        </p:txBody>
      </p:sp>
      <p:sp>
        <p:nvSpPr>
          <p:cNvPr id="43" name="Google Shape;43;p7"/>
          <p:cNvSpPr txBox="1">
            <a:spLocks noGrp="1"/>
          </p:cNvSpPr>
          <p:nvPr>
            <p:ph type="body" idx="2"/>
          </p:nvPr>
        </p:nvSpPr>
        <p:spPr>
          <a:xfrm>
            <a:off x="365760" y="1739900"/>
            <a:ext cx="3232150" cy="3161030"/>
          </a:xfrm>
          <a:prstGeom prst="rect">
            <a:avLst/>
          </a:prstGeom>
          <a:noFill/>
          <a:ln>
            <a:noFill/>
          </a:ln>
        </p:spPr>
        <p:txBody>
          <a:bodyPr spcFirstLastPara="1" wrap="square" lIns="91425" tIns="45700" rIns="91425" bIns="45700" anchor="t" anchorCtr="0">
            <a:normAutofit/>
          </a:bodyPr>
          <a:lstStyle>
            <a:lvl1pPr marL="365760" lvl="0" indent="-304800" algn="l">
              <a:spcBef>
                <a:spcPts val="384"/>
              </a:spcBef>
              <a:spcAft>
                <a:spcPts val="0"/>
              </a:spcAft>
              <a:buClr>
                <a:schemeClr val="dk1"/>
              </a:buClr>
              <a:buSzPts val="2400"/>
              <a:buChar char="•"/>
              <a:defRPr sz="1920"/>
            </a:lvl1pPr>
            <a:lvl2pPr marL="731520" lvl="1" indent="-284480" algn="l">
              <a:spcBef>
                <a:spcPts val="320"/>
              </a:spcBef>
              <a:spcAft>
                <a:spcPts val="0"/>
              </a:spcAft>
              <a:buClr>
                <a:schemeClr val="dk1"/>
              </a:buClr>
              <a:buSzPts val="2000"/>
              <a:buChar char="–"/>
              <a:defRPr sz="1600"/>
            </a:lvl2pPr>
            <a:lvl3pPr marL="1097280" lvl="2" indent="-274320" algn="l">
              <a:spcBef>
                <a:spcPts val="288"/>
              </a:spcBef>
              <a:spcAft>
                <a:spcPts val="0"/>
              </a:spcAft>
              <a:buClr>
                <a:schemeClr val="dk1"/>
              </a:buClr>
              <a:buSzPts val="1800"/>
              <a:buChar char="•"/>
              <a:defRPr sz="1440"/>
            </a:lvl3pPr>
            <a:lvl4pPr marL="1463040" lvl="3" indent="-264160" algn="l">
              <a:spcBef>
                <a:spcPts val="256"/>
              </a:spcBef>
              <a:spcAft>
                <a:spcPts val="0"/>
              </a:spcAft>
              <a:buClr>
                <a:schemeClr val="dk1"/>
              </a:buClr>
              <a:buSzPts val="1600"/>
              <a:buChar char="–"/>
              <a:defRPr sz="1280"/>
            </a:lvl4pPr>
            <a:lvl5pPr marL="1828800" lvl="4" indent="-264160" algn="l">
              <a:spcBef>
                <a:spcPts val="256"/>
              </a:spcBef>
              <a:spcAft>
                <a:spcPts val="0"/>
              </a:spcAft>
              <a:buClr>
                <a:schemeClr val="dk1"/>
              </a:buClr>
              <a:buSzPts val="1600"/>
              <a:buChar char="»"/>
              <a:defRPr sz="1280"/>
            </a:lvl5pPr>
            <a:lvl6pPr marL="2194560" lvl="5" indent="-264160" algn="l">
              <a:spcBef>
                <a:spcPts val="256"/>
              </a:spcBef>
              <a:spcAft>
                <a:spcPts val="0"/>
              </a:spcAft>
              <a:buClr>
                <a:schemeClr val="dk1"/>
              </a:buClr>
              <a:buSzPts val="1600"/>
              <a:buChar char="•"/>
              <a:defRPr sz="1280"/>
            </a:lvl6pPr>
            <a:lvl7pPr marL="2560320" lvl="6" indent="-264160" algn="l">
              <a:spcBef>
                <a:spcPts val="256"/>
              </a:spcBef>
              <a:spcAft>
                <a:spcPts val="0"/>
              </a:spcAft>
              <a:buClr>
                <a:schemeClr val="dk1"/>
              </a:buClr>
              <a:buSzPts val="1600"/>
              <a:buChar char="•"/>
              <a:defRPr sz="1280"/>
            </a:lvl7pPr>
            <a:lvl8pPr marL="2926080" lvl="7" indent="-264160" algn="l">
              <a:spcBef>
                <a:spcPts val="256"/>
              </a:spcBef>
              <a:spcAft>
                <a:spcPts val="0"/>
              </a:spcAft>
              <a:buClr>
                <a:schemeClr val="dk1"/>
              </a:buClr>
              <a:buSzPts val="1600"/>
              <a:buChar char="•"/>
              <a:defRPr sz="1280"/>
            </a:lvl8pPr>
            <a:lvl9pPr marL="3291840" lvl="8" indent="-264160" algn="l">
              <a:spcBef>
                <a:spcPts val="256"/>
              </a:spcBef>
              <a:spcAft>
                <a:spcPts val="0"/>
              </a:spcAft>
              <a:buClr>
                <a:schemeClr val="dk1"/>
              </a:buClr>
              <a:buSzPts val="1600"/>
              <a:buChar char="•"/>
              <a:defRPr sz="1280"/>
            </a:lvl9pPr>
          </a:lstStyle>
          <a:p>
            <a:endParaRPr/>
          </a:p>
        </p:txBody>
      </p:sp>
      <p:sp>
        <p:nvSpPr>
          <p:cNvPr id="44" name="Google Shape;44;p7"/>
          <p:cNvSpPr txBox="1">
            <a:spLocks noGrp="1"/>
          </p:cNvSpPr>
          <p:nvPr>
            <p:ph type="body" idx="3"/>
          </p:nvPr>
        </p:nvSpPr>
        <p:spPr>
          <a:xfrm>
            <a:off x="3716020" y="1228090"/>
            <a:ext cx="3233420" cy="511810"/>
          </a:xfrm>
          <a:prstGeom prst="rect">
            <a:avLst/>
          </a:prstGeom>
          <a:noFill/>
          <a:ln>
            <a:noFill/>
          </a:ln>
        </p:spPr>
        <p:txBody>
          <a:bodyPr spcFirstLastPara="1" wrap="square" lIns="91425" tIns="45700" rIns="91425" bIns="45700" anchor="b" anchorCtr="0">
            <a:normAutofit/>
          </a:bodyPr>
          <a:lstStyle>
            <a:lvl1pPr marL="365760" lvl="0" indent="-182880" algn="l">
              <a:spcBef>
                <a:spcPts val="384"/>
              </a:spcBef>
              <a:spcAft>
                <a:spcPts val="0"/>
              </a:spcAft>
              <a:buClr>
                <a:schemeClr val="dk1"/>
              </a:buClr>
              <a:buSzPts val="2400"/>
              <a:buNone/>
              <a:defRPr sz="1920" b="1"/>
            </a:lvl1pPr>
            <a:lvl2pPr marL="731520" lvl="1" indent="-182880" algn="l">
              <a:spcBef>
                <a:spcPts val="320"/>
              </a:spcBef>
              <a:spcAft>
                <a:spcPts val="0"/>
              </a:spcAft>
              <a:buClr>
                <a:schemeClr val="dk1"/>
              </a:buClr>
              <a:buSzPts val="2000"/>
              <a:buNone/>
              <a:defRPr sz="1600" b="1"/>
            </a:lvl2pPr>
            <a:lvl3pPr marL="1097280" lvl="2" indent="-182880" algn="l">
              <a:spcBef>
                <a:spcPts val="288"/>
              </a:spcBef>
              <a:spcAft>
                <a:spcPts val="0"/>
              </a:spcAft>
              <a:buClr>
                <a:schemeClr val="dk1"/>
              </a:buClr>
              <a:buSzPts val="1800"/>
              <a:buNone/>
              <a:defRPr sz="1440" b="1"/>
            </a:lvl3pPr>
            <a:lvl4pPr marL="1463040" lvl="3" indent="-182880" algn="l">
              <a:spcBef>
                <a:spcPts val="256"/>
              </a:spcBef>
              <a:spcAft>
                <a:spcPts val="0"/>
              </a:spcAft>
              <a:buClr>
                <a:schemeClr val="dk1"/>
              </a:buClr>
              <a:buSzPts val="1600"/>
              <a:buNone/>
              <a:defRPr sz="1280" b="1"/>
            </a:lvl4pPr>
            <a:lvl5pPr marL="1828800" lvl="4" indent="-182880" algn="l">
              <a:spcBef>
                <a:spcPts val="256"/>
              </a:spcBef>
              <a:spcAft>
                <a:spcPts val="0"/>
              </a:spcAft>
              <a:buClr>
                <a:schemeClr val="dk1"/>
              </a:buClr>
              <a:buSzPts val="1600"/>
              <a:buNone/>
              <a:defRPr sz="1280" b="1"/>
            </a:lvl5pPr>
            <a:lvl6pPr marL="2194560" lvl="5" indent="-182880" algn="l">
              <a:spcBef>
                <a:spcPts val="256"/>
              </a:spcBef>
              <a:spcAft>
                <a:spcPts val="0"/>
              </a:spcAft>
              <a:buClr>
                <a:schemeClr val="dk1"/>
              </a:buClr>
              <a:buSzPts val="1600"/>
              <a:buNone/>
              <a:defRPr sz="1280" b="1"/>
            </a:lvl6pPr>
            <a:lvl7pPr marL="2560320" lvl="6" indent="-182880" algn="l">
              <a:spcBef>
                <a:spcPts val="256"/>
              </a:spcBef>
              <a:spcAft>
                <a:spcPts val="0"/>
              </a:spcAft>
              <a:buClr>
                <a:schemeClr val="dk1"/>
              </a:buClr>
              <a:buSzPts val="1600"/>
              <a:buNone/>
              <a:defRPr sz="1280" b="1"/>
            </a:lvl7pPr>
            <a:lvl8pPr marL="2926080" lvl="7" indent="-182880" algn="l">
              <a:spcBef>
                <a:spcPts val="256"/>
              </a:spcBef>
              <a:spcAft>
                <a:spcPts val="0"/>
              </a:spcAft>
              <a:buClr>
                <a:schemeClr val="dk1"/>
              </a:buClr>
              <a:buSzPts val="1600"/>
              <a:buNone/>
              <a:defRPr sz="1280" b="1"/>
            </a:lvl8pPr>
            <a:lvl9pPr marL="3291840" lvl="8" indent="-182880" algn="l">
              <a:spcBef>
                <a:spcPts val="256"/>
              </a:spcBef>
              <a:spcAft>
                <a:spcPts val="0"/>
              </a:spcAft>
              <a:buClr>
                <a:schemeClr val="dk1"/>
              </a:buClr>
              <a:buSzPts val="1600"/>
              <a:buNone/>
              <a:defRPr sz="1280" b="1"/>
            </a:lvl9pPr>
          </a:lstStyle>
          <a:p>
            <a:endParaRPr/>
          </a:p>
        </p:txBody>
      </p:sp>
      <p:sp>
        <p:nvSpPr>
          <p:cNvPr id="45" name="Google Shape;45;p7"/>
          <p:cNvSpPr txBox="1">
            <a:spLocks noGrp="1"/>
          </p:cNvSpPr>
          <p:nvPr>
            <p:ph type="body" idx="4"/>
          </p:nvPr>
        </p:nvSpPr>
        <p:spPr>
          <a:xfrm>
            <a:off x="3716020" y="1739900"/>
            <a:ext cx="3233420" cy="3161030"/>
          </a:xfrm>
          <a:prstGeom prst="rect">
            <a:avLst/>
          </a:prstGeom>
          <a:noFill/>
          <a:ln>
            <a:noFill/>
          </a:ln>
        </p:spPr>
        <p:txBody>
          <a:bodyPr spcFirstLastPara="1" wrap="square" lIns="91425" tIns="45700" rIns="91425" bIns="45700" anchor="t" anchorCtr="0">
            <a:normAutofit/>
          </a:bodyPr>
          <a:lstStyle>
            <a:lvl1pPr marL="365760" lvl="0" indent="-304800" algn="l">
              <a:spcBef>
                <a:spcPts val="384"/>
              </a:spcBef>
              <a:spcAft>
                <a:spcPts val="0"/>
              </a:spcAft>
              <a:buClr>
                <a:schemeClr val="dk1"/>
              </a:buClr>
              <a:buSzPts val="2400"/>
              <a:buChar char="•"/>
              <a:defRPr sz="1920"/>
            </a:lvl1pPr>
            <a:lvl2pPr marL="731520" lvl="1" indent="-284480" algn="l">
              <a:spcBef>
                <a:spcPts val="320"/>
              </a:spcBef>
              <a:spcAft>
                <a:spcPts val="0"/>
              </a:spcAft>
              <a:buClr>
                <a:schemeClr val="dk1"/>
              </a:buClr>
              <a:buSzPts val="2000"/>
              <a:buChar char="–"/>
              <a:defRPr sz="1600"/>
            </a:lvl2pPr>
            <a:lvl3pPr marL="1097280" lvl="2" indent="-274320" algn="l">
              <a:spcBef>
                <a:spcPts val="288"/>
              </a:spcBef>
              <a:spcAft>
                <a:spcPts val="0"/>
              </a:spcAft>
              <a:buClr>
                <a:schemeClr val="dk1"/>
              </a:buClr>
              <a:buSzPts val="1800"/>
              <a:buChar char="•"/>
              <a:defRPr sz="1440"/>
            </a:lvl3pPr>
            <a:lvl4pPr marL="1463040" lvl="3" indent="-264160" algn="l">
              <a:spcBef>
                <a:spcPts val="256"/>
              </a:spcBef>
              <a:spcAft>
                <a:spcPts val="0"/>
              </a:spcAft>
              <a:buClr>
                <a:schemeClr val="dk1"/>
              </a:buClr>
              <a:buSzPts val="1600"/>
              <a:buChar char="–"/>
              <a:defRPr sz="1280"/>
            </a:lvl4pPr>
            <a:lvl5pPr marL="1828800" lvl="4" indent="-264160" algn="l">
              <a:spcBef>
                <a:spcPts val="256"/>
              </a:spcBef>
              <a:spcAft>
                <a:spcPts val="0"/>
              </a:spcAft>
              <a:buClr>
                <a:schemeClr val="dk1"/>
              </a:buClr>
              <a:buSzPts val="1600"/>
              <a:buChar char="»"/>
              <a:defRPr sz="1280"/>
            </a:lvl5pPr>
            <a:lvl6pPr marL="2194560" lvl="5" indent="-264160" algn="l">
              <a:spcBef>
                <a:spcPts val="256"/>
              </a:spcBef>
              <a:spcAft>
                <a:spcPts val="0"/>
              </a:spcAft>
              <a:buClr>
                <a:schemeClr val="dk1"/>
              </a:buClr>
              <a:buSzPts val="1600"/>
              <a:buChar char="•"/>
              <a:defRPr sz="1280"/>
            </a:lvl6pPr>
            <a:lvl7pPr marL="2560320" lvl="6" indent="-264160" algn="l">
              <a:spcBef>
                <a:spcPts val="256"/>
              </a:spcBef>
              <a:spcAft>
                <a:spcPts val="0"/>
              </a:spcAft>
              <a:buClr>
                <a:schemeClr val="dk1"/>
              </a:buClr>
              <a:buSzPts val="1600"/>
              <a:buChar char="•"/>
              <a:defRPr sz="1280"/>
            </a:lvl7pPr>
            <a:lvl8pPr marL="2926080" lvl="7" indent="-264160" algn="l">
              <a:spcBef>
                <a:spcPts val="256"/>
              </a:spcBef>
              <a:spcAft>
                <a:spcPts val="0"/>
              </a:spcAft>
              <a:buClr>
                <a:schemeClr val="dk1"/>
              </a:buClr>
              <a:buSzPts val="1600"/>
              <a:buChar char="•"/>
              <a:defRPr sz="1280"/>
            </a:lvl8pPr>
            <a:lvl9pPr marL="3291840" lvl="8" indent="-264160" algn="l">
              <a:spcBef>
                <a:spcPts val="256"/>
              </a:spcBef>
              <a:spcAft>
                <a:spcPts val="0"/>
              </a:spcAft>
              <a:buClr>
                <a:schemeClr val="dk1"/>
              </a:buClr>
              <a:buSzPts val="1600"/>
              <a:buChar char="•"/>
              <a:defRPr sz="1280"/>
            </a:lvl9pPr>
          </a:lstStyle>
          <a:p>
            <a:endParaRPr/>
          </a:p>
        </p:txBody>
      </p:sp>
      <p:sp>
        <p:nvSpPr>
          <p:cNvPr id="46" name="Google Shape;46;p7"/>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65761" y="218440"/>
            <a:ext cx="2406650" cy="92964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2860040" y="218441"/>
            <a:ext cx="4089400" cy="4682490"/>
          </a:xfrm>
          <a:prstGeom prst="rect">
            <a:avLst/>
          </a:prstGeom>
          <a:noFill/>
          <a:ln>
            <a:noFill/>
          </a:ln>
        </p:spPr>
        <p:txBody>
          <a:bodyPr spcFirstLastPara="1" wrap="square" lIns="91425" tIns="45700" rIns="91425" bIns="45700" anchor="t" anchorCtr="0">
            <a:normAutofit/>
          </a:bodyPr>
          <a:lstStyle>
            <a:lvl1pPr marL="365760" lvl="0" indent="-345440" algn="l">
              <a:spcBef>
                <a:spcPts val="512"/>
              </a:spcBef>
              <a:spcAft>
                <a:spcPts val="0"/>
              </a:spcAft>
              <a:buClr>
                <a:schemeClr val="dk1"/>
              </a:buClr>
              <a:buSzPts val="3200"/>
              <a:buChar char="•"/>
              <a:defRPr sz="2560"/>
            </a:lvl1pPr>
            <a:lvl2pPr marL="731520" lvl="1" indent="-325120" algn="l">
              <a:spcBef>
                <a:spcPts val="448"/>
              </a:spcBef>
              <a:spcAft>
                <a:spcPts val="0"/>
              </a:spcAft>
              <a:buClr>
                <a:schemeClr val="dk1"/>
              </a:buClr>
              <a:buSzPts val="2800"/>
              <a:buChar char="–"/>
              <a:defRPr sz="2240"/>
            </a:lvl2pPr>
            <a:lvl3pPr marL="1097280" lvl="2" indent="-304800" algn="l">
              <a:spcBef>
                <a:spcPts val="384"/>
              </a:spcBef>
              <a:spcAft>
                <a:spcPts val="0"/>
              </a:spcAft>
              <a:buClr>
                <a:schemeClr val="dk1"/>
              </a:buClr>
              <a:buSzPts val="2400"/>
              <a:buChar char="•"/>
              <a:defRPr sz="1920"/>
            </a:lvl3pPr>
            <a:lvl4pPr marL="1463040" lvl="3" indent="-284480" algn="l">
              <a:spcBef>
                <a:spcPts val="320"/>
              </a:spcBef>
              <a:spcAft>
                <a:spcPts val="0"/>
              </a:spcAft>
              <a:buClr>
                <a:schemeClr val="dk1"/>
              </a:buClr>
              <a:buSzPts val="2000"/>
              <a:buChar char="–"/>
              <a:defRPr sz="1600"/>
            </a:lvl4pPr>
            <a:lvl5pPr marL="1828800" lvl="4" indent="-284480" algn="l">
              <a:spcBef>
                <a:spcPts val="320"/>
              </a:spcBef>
              <a:spcAft>
                <a:spcPts val="0"/>
              </a:spcAft>
              <a:buClr>
                <a:schemeClr val="dk1"/>
              </a:buClr>
              <a:buSzPts val="2000"/>
              <a:buChar char="»"/>
              <a:defRPr sz="1600"/>
            </a:lvl5pPr>
            <a:lvl6pPr marL="2194560" lvl="5" indent="-284480" algn="l">
              <a:spcBef>
                <a:spcPts val="320"/>
              </a:spcBef>
              <a:spcAft>
                <a:spcPts val="0"/>
              </a:spcAft>
              <a:buClr>
                <a:schemeClr val="dk1"/>
              </a:buClr>
              <a:buSzPts val="2000"/>
              <a:buChar char="•"/>
              <a:defRPr sz="1600"/>
            </a:lvl6pPr>
            <a:lvl7pPr marL="2560320" lvl="6" indent="-284480" algn="l">
              <a:spcBef>
                <a:spcPts val="320"/>
              </a:spcBef>
              <a:spcAft>
                <a:spcPts val="0"/>
              </a:spcAft>
              <a:buClr>
                <a:schemeClr val="dk1"/>
              </a:buClr>
              <a:buSzPts val="2000"/>
              <a:buChar char="•"/>
              <a:defRPr sz="1600"/>
            </a:lvl7pPr>
            <a:lvl8pPr marL="2926080" lvl="7" indent="-284480" algn="l">
              <a:spcBef>
                <a:spcPts val="320"/>
              </a:spcBef>
              <a:spcAft>
                <a:spcPts val="0"/>
              </a:spcAft>
              <a:buClr>
                <a:schemeClr val="dk1"/>
              </a:buClr>
              <a:buSzPts val="2000"/>
              <a:buChar char="•"/>
              <a:defRPr sz="1600"/>
            </a:lvl8pPr>
            <a:lvl9pPr marL="3291840" lvl="8" indent="-284480" algn="l">
              <a:spcBef>
                <a:spcPts val="320"/>
              </a:spcBef>
              <a:spcAft>
                <a:spcPts val="0"/>
              </a:spcAft>
              <a:buClr>
                <a:schemeClr val="dk1"/>
              </a:buClr>
              <a:buSzPts val="2000"/>
              <a:buChar char="•"/>
              <a:defRPr sz="1600"/>
            </a:lvl9pPr>
          </a:lstStyle>
          <a:p>
            <a:endParaRPr/>
          </a:p>
        </p:txBody>
      </p:sp>
      <p:sp>
        <p:nvSpPr>
          <p:cNvPr id="57" name="Google Shape;57;p9"/>
          <p:cNvSpPr txBox="1">
            <a:spLocks noGrp="1"/>
          </p:cNvSpPr>
          <p:nvPr>
            <p:ph type="body" idx="2"/>
          </p:nvPr>
        </p:nvSpPr>
        <p:spPr>
          <a:xfrm>
            <a:off x="365761" y="1148081"/>
            <a:ext cx="2406650" cy="3752850"/>
          </a:xfrm>
          <a:prstGeom prst="rect">
            <a:avLst/>
          </a:prstGeom>
          <a:noFill/>
          <a:ln>
            <a:noFill/>
          </a:ln>
        </p:spPr>
        <p:txBody>
          <a:bodyPr spcFirstLastPara="1" wrap="square" lIns="91425" tIns="45700" rIns="91425" bIns="45700" anchor="t" anchorCtr="0">
            <a:normAutofit/>
          </a:bodyPr>
          <a:lstStyle>
            <a:lvl1pPr marL="365760" lvl="0" indent="-182880" algn="l">
              <a:spcBef>
                <a:spcPts val="224"/>
              </a:spcBef>
              <a:spcAft>
                <a:spcPts val="0"/>
              </a:spcAft>
              <a:buClr>
                <a:schemeClr val="dk1"/>
              </a:buClr>
              <a:buSzPts val="1400"/>
              <a:buNone/>
              <a:defRPr sz="1120"/>
            </a:lvl1pPr>
            <a:lvl2pPr marL="731520" lvl="1" indent="-182880" algn="l">
              <a:spcBef>
                <a:spcPts val="192"/>
              </a:spcBef>
              <a:spcAft>
                <a:spcPts val="0"/>
              </a:spcAft>
              <a:buClr>
                <a:schemeClr val="dk1"/>
              </a:buClr>
              <a:buSzPts val="1200"/>
              <a:buNone/>
              <a:defRPr sz="960"/>
            </a:lvl2pPr>
            <a:lvl3pPr marL="1097280" lvl="2" indent="-182880" algn="l">
              <a:spcBef>
                <a:spcPts val="160"/>
              </a:spcBef>
              <a:spcAft>
                <a:spcPts val="0"/>
              </a:spcAft>
              <a:buClr>
                <a:schemeClr val="dk1"/>
              </a:buClr>
              <a:buSzPts val="1000"/>
              <a:buNone/>
              <a:defRPr sz="800"/>
            </a:lvl3pPr>
            <a:lvl4pPr marL="1463040" lvl="3" indent="-182880" algn="l">
              <a:spcBef>
                <a:spcPts val="144"/>
              </a:spcBef>
              <a:spcAft>
                <a:spcPts val="0"/>
              </a:spcAft>
              <a:buClr>
                <a:schemeClr val="dk1"/>
              </a:buClr>
              <a:buSzPts val="900"/>
              <a:buNone/>
              <a:defRPr sz="720"/>
            </a:lvl4pPr>
            <a:lvl5pPr marL="1828800" lvl="4" indent="-182880" algn="l">
              <a:spcBef>
                <a:spcPts val="144"/>
              </a:spcBef>
              <a:spcAft>
                <a:spcPts val="0"/>
              </a:spcAft>
              <a:buClr>
                <a:schemeClr val="dk1"/>
              </a:buClr>
              <a:buSzPts val="900"/>
              <a:buNone/>
              <a:defRPr sz="720"/>
            </a:lvl5pPr>
            <a:lvl6pPr marL="2194560" lvl="5" indent="-182880" algn="l">
              <a:spcBef>
                <a:spcPts val="144"/>
              </a:spcBef>
              <a:spcAft>
                <a:spcPts val="0"/>
              </a:spcAft>
              <a:buClr>
                <a:schemeClr val="dk1"/>
              </a:buClr>
              <a:buSzPts val="900"/>
              <a:buNone/>
              <a:defRPr sz="720"/>
            </a:lvl6pPr>
            <a:lvl7pPr marL="2560320" lvl="6" indent="-182880" algn="l">
              <a:spcBef>
                <a:spcPts val="144"/>
              </a:spcBef>
              <a:spcAft>
                <a:spcPts val="0"/>
              </a:spcAft>
              <a:buClr>
                <a:schemeClr val="dk1"/>
              </a:buClr>
              <a:buSzPts val="900"/>
              <a:buNone/>
              <a:defRPr sz="720"/>
            </a:lvl7pPr>
            <a:lvl8pPr marL="2926080" lvl="7" indent="-182880" algn="l">
              <a:spcBef>
                <a:spcPts val="144"/>
              </a:spcBef>
              <a:spcAft>
                <a:spcPts val="0"/>
              </a:spcAft>
              <a:buClr>
                <a:schemeClr val="dk1"/>
              </a:buClr>
              <a:buSzPts val="900"/>
              <a:buNone/>
              <a:defRPr sz="720"/>
            </a:lvl8pPr>
            <a:lvl9pPr marL="3291840" lvl="8" indent="-182880" algn="l">
              <a:spcBef>
                <a:spcPts val="144"/>
              </a:spcBef>
              <a:spcAft>
                <a:spcPts val="0"/>
              </a:spcAft>
              <a:buClr>
                <a:schemeClr val="dk1"/>
              </a:buClr>
              <a:buSzPts val="900"/>
              <a:buNone/>
              <a:defRPr sz="720"/>
            </a:lvl9pPr>
          </a:lstStyle>
          <a:p>
            <a:endParaRPr/>
          </a:p>
        </p:txBody>
      </p:sp>
      <p:sp>
        <p:nvSpPr>
          <p:cNvPr id="58" name="Google Shape;58;p9"/>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433830" y="3840480"/>
            <a:ext cx="4389120" cy="4533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433830" y="490220"/>
            <a:ext cx="4389120" cy="3291840"/>
          </a:xfrm>
          <a:prstGeom prst="rect">
            <a:avLst/>
          </a:prstGeom>
          <a:noFill/>
          <a:ln>
            <a:noFill/>
          </a:ln>
        </p:spPr>
      </p:sp>
      <p:sp>
        <p:nvSpPr>
          <p:cNvPr id="64" name="Google Shape;64;p10"/>
          <p:cNvSpPr txBox="1">
            <a:spLocks noGrp="1"/>
          </p:cNvSpPr>
          <p:nvPr>
            <p:ph type="body" idx="1"/>
          </p:nvPr>
        </p:nvSpPr>
        <p:spPr>
          <a:xfrm>
            <a:off x="1433830" y="4293870"/>
            <a:ext cx="4389120" cy="643890"/>
          </a:xfrm>
          <a:prstGeom prst="rect">
            <a:avLst/>
          </a:prstGeom>
          <a:noFill/>
          <a:ln>
            <a:noFill/>
          </a:ln>
        </p:spPr>
        <p:txBody>
          <a:bodyPr spcFirstLastPara="1" wrap="square" lIns="91425" tIns="45700" rIns="91425" bIns="45700" anchor="t" anchorCtr="0">
            <a:normAutofit/>
          </a:bodyPr>
          <a:lstStyle>
            <a:lvl1pPr marL="365760" lvl="0" indent="-182880" algn="l">
              <a:spcBef>
                <a:spcPts val="224"/>
              </a:spcBef>
              <a:spcAft>
                <a:spcPts val="0"/>
              </a:spcAft>
              <a:buClr>
                <a:schemeClr val="dk1"/>
              </a:buClr>
              <a:buSzPts val="1400"/>
              <a:buNone/>
              <a:defRPr sz="1120"/>
            </a:lvl1pPr>
            <a:lvl2pPr marL="731520" lvl="1" indent="-182880" algn="l">
              <a:spcBef>
                <a:spcPts val="192"/>
              </a:spcBef>
              <a:spcAft>
                <a:spcPts val="0"/>
              </a:spcAft>
              <a:buClr>
                <a:schemeClr val="dk1"/>
              </a:buClr>
              <a:buSzPts val="1200"/>
              <a:buNone/>
              <a:defRPr sz="960"/>
            </a:lvl2pPr>
            <a:lvl3pPr marL="1097280" lvl="2" indent="-182880" algn="l">
              <a:spcBef>
                <a:spcPts val="160"/>
              </a:spcBef>
              <a:spcAft>
                <a:spcPts val="0"/>
              </a:spcAft>
              <a:buClr>
                <a:schemeClr val="dk1"/>
              </a:buClr>
              <a:buSzPts val="1000"/>
              <a:buNone/>
              <a:defRPr sz="800"/>
            </a:lvl3pPr>
            <a:lvl4pPr marL="1463040" lvl="3" indent="-182880" algn="l">
              <a:spcBef>
                <a:spcPts val="144"/>
              </a:spcBef>
              <a:spcAft>
                <a:spcPts val="0"/>
              </a:spcAft>
              <a:buClr>
                <a:schemeClr val="dk1"/>
              </a:buClr>
              <a:buSzPts val="900"/>
              <a:buNone/>
              <a:defRPr sz="720"/>
            </a:lvl4pPr>
            <a:lvl5pPr marL="1828800" lvl="4" indent="-182880" algn="l">
              <a:spcBef>
                <a:spcPts val="144"/>
              </a:spcBef>
              <a:spcAft>
                <a:spcPts val="0"/>
              </a:spcAft>
              <a:buClr>
                <a:schemeClr val="dk1"/>
              </a:buClr>
              <a:buSzPts val="900"/>
              <a:buNone/>
              <a:defRPr sz="720"/>
            </a:lvl5pPr>
            <a:lvl6pPr marL="2194560" lvl="5" indent="-182880" algn="l">
              <a:spcBef>
                <a:spcPts val="144"/>
              </a:spcBef>
              <a:spcAft>
                <a:spcPts val="0"/>
              </a:spcAft>
              <a:buClr>
                <a:schemeClr val="dk1"/>
              </a:buClr>
              <a:buSzPts val="900"/>
              <a:buNone/>
              <a:defRPr sz="720"/>
            </a:lvl6pPr>
            <a:lvl7pPr marL="2560320" lvl="6" indent="-182880" algn="l">
              <a:spcBef>
                <a:spcPts val="144"/>
              </a:spcBef>
              <a:spcAft>
                <a:spcPts val="0"/>
              </a:spcAft>
              <a:buClr>
                <a:schemeClr val="dk1"/>
              </a:buClr>
              <a:buSzPts val="900"/>
              <a:buNone/>
              <a:defRPr sz="720"/>
            </a:lvl7pPr>
            <a:lvl8pPr marL="2926080" lvl="7" indent="-182880" algn="l">
              <a:spcBef>
                <a:spcPts val="144"/>
              </a:spcBef>
              <a:spcAft>
                <a:spcPts val="0"/>
              </a:spcAft>
              <a:buClr>
                <a:schemeClr val="dk1"/>
              </a:buClr>
              <a:buSzPts val="900"/>
              <a:buNone/>
              <a:defRPr sz="720"/>
            </a:lvl8pPr>
            <a:lvl9pPr marL="3291840" lvl="8" indent="-182880" algn="l">
              <a:spcBef>
                <a:spcPts val="144"/>
              </a:spcBef>
              <a:spcAft>
                <a:spcPts val="0"/>
              </a:spcAft>
              <a:buClr>
                <a:schemeClr val="dk1"/>
              </a:buClr>
              <a:buSzPts val="900"/>
              <a:buNone/>
              <a:defRPr sz="720"/>
            </a:lvl9pPr>
          </a:lstStyle>
          <a:p>
            <a:endParaRPr/>
          </a:p>
        </p:txBody>
      </p:sp>
      <p:sp>
        <p:nvSpPr>
          <p:cNvPr id="65" name="Google Shape;65;p10"/>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847216" y="-201294"/>
            <a:ext cx="3620770" cy="6583680"/>
          </a:xfrm>
          <a:prstGeom prst="rect">
            <a:avLst/>
          </a:prstGeom>
          <a:noFill/>
          <a:ln>
            <a:noFill/>
          </a:ln>
        </p:spPr>
        <p:txBody>
          <a:bodyPr spcFirstLastPara="1" wrap="square" lIns="91425" tIns="45700" rIns="91425" bIns="45700" anchor="t" anchorCtr="0">
            <a:normAutofit/>
          </a:bodyPr>
          <a:lstStyle>
            <a:lvl1pPr marL="365760" lvl="0" indent="-274320" algn="l">
              <a:spcBef>
                <a:spcPts val="288"/>
              </a:spcBef>
              <a:spcAft>
                <a:spcPts val="0"/>
              </a:spcAft>
              <a:buClr>
                <a:schemeClr val="dk1"/>
              </a:buClr>
              <a:buSzPts val="1800"/>
              <a:buChar char="•"/>
              <a:defRPr/>
            </a:lvl1pPr>
            <a:lvl2pPr marL="731520" lvl="1" indent="-274320" algn="l">
              <a:spcBef>
                <a:spcPts val="288"/>
              </a:spcBef>
              <a:spcAft>
                <a:spcPts val="0"/>
              </a:spcAft>
              <a:buClr>
                <a:schemeClr val="dk1"/>
              </a:buClr>
              <a:buSzPts val="1800"/>
              <a:buChar char="–"/>
              <a:defRPr/>
            </a:lvl2pPr>
            <a:lvl3pPr marL="1097280" lvl="2" indent="-274320" algn="l">
              <a:spcBef>
                <a:spcPts val="288"/>
              </a:spcBef>
              <a:spcAft>
                <a:spcPts val="0"/>
              </a:spcAft>
              <a:buClr>
                <a:schemeClr val="dk1"/>
              </a:buClr>
              <a:buSzPts val="1800"/>
              <a:buChar char="•"/>
              <a:defRPr/>
            </a:lvl3pPr>
            <a:lvl4pPr marL="1463040" lvl="3" indent="-274320" algn="l">
              <a:spcBef>
                <a:spcPts val="288"/>
              </a:spcBef>
              <a:spcAft>
                <a:spcPts val="0"/>
              </a:spcAft>
              <a:buClr>
                <a:schemeClr val="dk1"/>
              </a:buClr>
              <a:buSzPts val="1800"/>
              <a:buChar char="–"/>
              <a:defRPr/>
            </a:lvl4pPr>
            <a:lvl5pPr marL="1828800" lvl="4" indent="-274320" algn="l">
              <a:spcBef>
                <a:spcPts val="288"/>
              </a:spcBef>
              <a:spcAft>
                <a:spcPts val="0"/>
              </a:spcAft>
              <a:buClr>
                <a:schemeClr val="dk1"/>
              </a:buClr>
              <a:buSzPts val="1800"/>
              <a:buChar char="»"/>
              <a:defRPr/>
            </a:lvl5pPr>
            <a:lvl6pPr marL="2194560" lvl="5" indent="-274320" algn="l">
              <a:spcBef>
                <a:spcPts val="288"/>
              </a:spcBef>
              <a:spcAft>
                <a:spcPts val="0"/>
              </a:spcAft>
              <a:buClr>
                <a:schemeClr val="dk1"/>
              </a:buClr>
              <a:buSzPts val="1800"/>
              <a:buChar char="•"/>
              <a:defRPr/>
            </a:lvl6pPr>
            <a:lvl7pPr marL="2560320" lvl="6" indent="-274320" algn="l">
              <a:spcBef>
                <a:spcPts val="288"/>
              </a:spcBef>
              <a:spcAft>
                <a:spcPts val="0"/>
              </a:spcAft>
              <a:buClr>
                <a:schemeClr val="dk1"/>
              </a:buClr>
              <a:buSzPts val="1800"/>
              <a:buChar char="•"/>
              <a:defRPr/>
            </a:lvl7pPr>
            <a:lvl8pPr marL="2926080" lvl="7" indent="-274320" algn="l">
              <a:spcBef>
                <a:spcPts val="288"/>
              </a:spcBef>
              <a:spcAft>
                <a:spcPts val="0"/>
              </a:spcAft>
              <a:buClr>
                <a:schemeClr val="dk1"/>
              </a:buClr>
              <a:buSzPts val="1800"/>
              <a:buChar char="•"/>
              <a:defRPr/>
            </a:lvl8pPr>
            <a:lvl9pPr marL="3291840" lvl="8" indent="-274320" algn="l">
              <a:spcBef>
                <a:spcPts val="288"/>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3785871" y="1737361"/>
            <a:ext cx="4681220" cy="164592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433071" y="152400"/>
            <a:ext cx="4681220" cy="4815840"/>
          </a:xfrm>
          <a:prstGeom prst="rect">
            <a:avLst/>
          </a:prstGeom>
          <a:noFill/>
          <a:ln>
            <a:noFill/>
          </a:ln>
        </p:spPr>
        <p:txBody>
          <a:bodyPr spcFirstLastPara="1" wrap="square" lIns="91425" tIns="45700" rIns="91425" bIns="45700" anchor="t" anchorCtr="0">
            <a:normAutofit/>
          </a:bodyPr>
          <a:lstStyle>
            <a:lvl1pPr marL="365760" lvl="0" indent="-274320" algn="l">
              <a:spcBef>
                <a:spcPts val="288"/>
              </a:spcBef>
              <a:spcAft>
                <a:spcPts val="0"/>
              </a:spcAft>
              <a:buClr>
                <a:schemeClr val="dk1"/>
              </a:buClr>
              <a:buSzPts val="1800"/>
              <a:buChar char="•"/>
              <a:defRPr/>
            </a:lvl1pPr>
            <a:lvl2pPr marL="731520" lvl="1" indent="-274320" algn="l">
              <a:spcBef>
                <a:spcPts val="288"/>
              </a:spcBef>
              <a:spcAft>
                <a:spcPts val="0"/>
              </a:spcAft>
              <a:buClr>
                <a:schemeClr val="dk1"/>
              </a:buClr>
              <a:buSzPts val="1800"/>
              <a:buChar char="–"/>
              <a:defRPr/>
            </a:lvl2pPr>
            <a:lvl3pPr marL="1097280" lvl="2" indent="-274320" algn="l">
              <a:spcBef>
                <a:spcPts val="288"/>
              </a:spcBef>
              <a:spcAft>
                <a:spcPts val="0"/>
              </a:spcAft>
              <a:buClr>
                <a:schemeClr val="dk1"/>
              </a:buClr>
              <a:buSzPts val="1800"/>
              <a:buChar char="•"/>
              <a:defRPr/>
            </a:lvl3pPr>
            <a:lvl4pPr marL="1463040" lvl="3" indent="-274320" algn="l">
              <a:spcBef>
                <a:spcPts val="288"/>
              </a:spcBef>
              <a:spcAft>
                <a:spcPts val="0"/>
              </a:spcAft>
              <a:buClr>
                <a:schemeClr val="dk1"/>
              </a:buClr>
              <a:buSzPts val="1800"/>
              <a:buChar char="–"/>
              <a:defRPr/>
            </a:lvl4pPr>
            <a:lvl5pPr marL="1828800" lvl="4" indent="-274320" algn="l">
              <a:spcBef>
                <a:spcPts val="288"/>
              </a:spcBef>
              <a:spcAft>
                <a:spcPts val="0"/>
              </a:spcAft>
              <a:buClr>
                <a:schemeClr val="dk1"/>
              </a:buClr>
              <a:buSzPts val="1800"/>
              <a:buChar char="»"/>
              <a:defRPr/>
            </a:lvl5pPr>
            <a:lvl6pPr marL="2194560" lvl="5" indent="-274320" algn="l">
              <a:spcBef>
                <a:spcPts val="288"/>
              </a:spcBef>
              <a:spcAft>
                <a:spcPts val="0"/>
              </a:spcAft>
              <a:buClr>
                <a:schemeClr val="dk1"/>
              </a:buClr>
              <a:buSzPts val="1800"/>
              <a:buChar char="•"/>
              <a:defRPr/>
            </a:lvl6pPr>
            <a:lvl7pPr marL="2560320" lvl="6" indent="-274320" algn="l">
              <a:spcBef>
                <a:spcPts val="288"/>
              </a:spcBef>
              <a:spcAft>
                <a:spcPts val="0"/>
              </a:spcAft>
              <a:buClr>
                <a:schemeClr val="dk1"/>
              </a:buClr>
              <a:buSzPts val="1800"/>
              <a:buChar char="•"/>
              <a:defRPr/>
            </a:lvl7pPr>
            <a:lvl8pPr marL="2926080" lvl="7" indent="-274320" algn="l">
              <a:spcBef>
                <a:spcPts val="288"/>
              </a:spcBef>
              <a:spcAft>
                <a:spcPts val="0"/>
              </a:spcAft>
              <a:buClr>
                <a:schemeClr val="dk1"/>
              </a:buClr>
              <a:buSzPts val="1800"/>
              <a:buChar char="•"/>
              <a:defRPr/>
            </a:lvl8pPr>
            <a:lvl9pPr marL="3291840" lvl="8" indent="-274320" algn="l">
              <a:spcBef>
                <a:spcPts val="288"/>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8255-7A39-5BAC-8115-726C66A60DC2}"/>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621782E6-E61D-C2A2-7A04-56505650022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1CB703-EF1E-12BA-F3DA-9B9AD7989C6C}"/>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5" name="Footer Placeholder 4">
            <a:extLst>
              <a:ext uri="{FF2B5EF4-FFF2-40B4-BE49-F238E27FC236}">
                <a16:creationId xmlns:a16="http://schemas.microsoft.com/office/drawing/2014/main" id="{5E308103-E7D0-771E-013C-9264105D3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5B5E0-0DD8-C841-75E5-602072A293B6}"/>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664713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5161-9025-B587-E2BB-4C0FA8288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B58C6-3C31-F104-3D94-093374EE7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0659C-4C07-2E60-651A-92C9AAD911DD}"/>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5" name="Footer Placeholder 4">
            <a:extLst>
              <a:ext uri="{FF2B5EF4-FFF2-40B4-BE49-F238E27FC236}">
                <a16:creationId xmlns:a16="http://schemas.microsoft.com/office/drawing/2014/main" id="{DAFBA7E2-3FE0-D6C6-AC83-8631AB90C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F03B8-713F-C374-3367-962D3D56CB1A}"/>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114743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578" y="1"/>
            <a:ext cx="14637978" cy="8233862"/>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731520" y="7707286"/>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FC38-14E3-ED0F-C5F0-FAC36EF2D8E0}"/>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91D63234-3060-76E5-96AB-7EF75B428D1C}"/>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B41114-F0C2-8291-D01A-43B8C99AC371}"/>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5" name="Footer Placeholder 4">
            <a:extLst>
              <a:ext uri="{FF2B5EF4-FFF2-40B4-BE49-F238E27FC236}">
                <a16:creationId xmlns:a16="http://schemas.microsoft.com/office/drawing/2014/main" id="{CAA454C8-CBC5-EC80-8DFC-945F228E3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C57EF-77E5-9437-0BF5-25C3F895355F}"/>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3144100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79EE-BB1C-0E95-DFCD-B1320EE87C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175D1F-0435-BE48-77B0-A445BC662F35}"/>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89EA9-365D-EFEB-5BD3-0F826BF32B04}"/>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0D888C-8D77-A11E-C0C2-A6EFF39D5282}"/>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6" name="Footer Placeholder 5">
            <a:extLst>
              <a:ext uri="{FF2B5EF4-FFF2-40B4-BE49-F238E27FC236}">
                <a16:creationId xmlns:a16="http://schemas.microsoft.com/office/drawing/2014/main" id="{0D27B31B-89CC-C1C3-541A-C6941486E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CA729-6009-FFFB-F171-9B714A503FE9}"/>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3134883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7B48-EC80-C307-CC30-C25DFF412602}"/>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AC7D9-9E54-CB5A-3C84-B5B3956FA876}"/>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ACD79D8C-E7BF-2F60-CCA5-FDB3C33527A8}"/>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47E197-F766-A0B9-0789-2B6F34EB383E}"/>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13A7FE69-AA56-7DB9-4CA4-D0A7193E267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76891-6D60-FC16-F591-0FE23C25EA72}"/>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8" name="Footer Placeholder 7">
            <a:extLst>
              <a:ext uri="{FF2B5EF4-FFF2-40B4-BE49-F238E27FC236}">
                <a16:creationId xmlns:a16="http://schemas.microsoft.com/office/drawing/2014/main" id="{340D0D8A-24A8-BC9F-FA90-831A43147A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375279-DFE7-1FBE-49ED-9FB33222EF8A}"/>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2359974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D1B7-FA93-8B15-C275-FA20ECE5B8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A6D6E5-0F6E-B706-B2F3-2384DCE1B9D0}"/>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4" name="Footer Placeholder 3">
            <a:extLst>
              <a:ext uri="{FF2B5EF4-FFF2-40B4-BE49-F238E27FC236}">
                <a16:creationId xmlns:a16="http://schemas.microsoft.com/office/drawing/2014/main" id="{E4D12490-42FF-6B2C-168F-571A671D46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7A596C-E9C4-D3FC-A2E5-0763DC97DB9E}"/>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2955535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77566D-ACDC-9D97-5D90-9742540425D8}"/>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3" name="Footer Placeholder 2">
            <a:extLst>
              <a:ext uri="{FF2B5EF4-FFF2-40B4-BE49-F238E27FC236}">
                <a16:creationId xmlns:a16="http://schemas.microsoft.com/office/drawing/2014/main" id="{1388B6EC-84FF-019F-DA7D-9146E2354B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C17FAC-F34D-9DCB-63E0-1D2363745612}"/>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999868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5B81-E440-49B4-984D-E05EB1914A10}"/>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B61286ED-87E5-CE23-438D-8CE268756FE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B3AE20-962C-6F98-F9BB-43CB6BF412E6}"/>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0D7A9626-007B-B0B8-EBE8-89FD5D0EF460}"/>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6" name="Footer Placeholder 5">
            <a:extLst>
              <a:ext uri="{FF2B5EF4-FFF2-40B4-BE49-F238E27FC236}">
                <a16:creationId xmlns:a16="http://schemas.microsoft.com/office/drawing/2014/main" id="{6AF6BDBF-5DD0-9F63-F5F4-C16A55400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A2085C-AE84-1461-7332-70252DEB0FF1}"/>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3959290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A9A1-223B-0207-61B7-8433622D236F}"/>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2569D3B2-32A5-1E19-EDC4-6383CC6CEE0D}"/>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08AC47A9-CA70-D4A3-4E77-DEE277E2FE37}"/>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3B4099A-9CDA-E326-1930-A8BED0447DDA}"/>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6" name="Footer Placeholder 5">
            <a:extLst>
              <a:ext uri="{FF2B5EF4-FFF2-40B4-BE49-F238E27FC236}">
                <a16:creationId xmlns:a16="http://schemas.microsoft.com/office/drawing/2014/main" id="{066379C2-C99E-D2CA-67EE-B6B0220D7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6E7D0-63A5-70E9-4660-970D01ECBB6E}"/>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2342957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7585-01FB-439E-C519-A59232B387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6D592-6258-DE26-C08B-09076287B0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0BF94-21B4-E0C9-A7D9-75C0752AED3A}"/>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5" name="Footer Placeholder 4">
            <a:extLst>
              <a:ext uri="{FF2B5EF4-FFF2-40B4-BE49-F238E27FC236}">
                <a16:creationId xmlns:a16="http://schemas.microsoft.com/office/drawing/2014/main" id="{C29FEEC3-9258-E497-243F-F6D6D7540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2ECAB-79E0-4910-9860-A995E7F0D56B}"/>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2193268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A627A-E7EE-056B-2B7C-EDF055FE0C39}"/>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592905-DCE5-A888-9202-0B4D80FFE65E}"/>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071AE-C317-FFA1-620E-8A6D6C832275}"/>
              </a:ext>
            </a:extLst>
          </p:cNvPr>
          <p:cNvSpPr>
            <a:spLocks noGrp="1"/>
          </p:cNvSpPr>
          <p:nvPr>
            <p:ph type="dt" sz="half" idx="10"/>
          </p:nvPr>
        </p:nvSpPr>
        <p:spPr/>
        <p:txBody>
          <a:bodyPr/>
          <a:lstStyle/>
          <a:p>
            <a:fld id="{12D86D96-5C67-4F7A-BDC5-C32FACB33A06}" type="datetimeFigureOut">
              <a:rPr lang="en-US" smtClean="0"/>
              <a:t>4/19/2023</a:t>
            </a:fld>
            <a:endParaRPr lang="en-US"/>
          </a:p>
        </p:txBody>
      </p:sp>
      <p:sp>
        <p:nvSpPr>
          <p:cNvPr id="5" name="Footer Placeholder 4">
            <a:extLst>
              <a:ext uri="{FF2B5EF4-FFF2-40B4-BE49-F238E27FC236}">
                <a16:creationId xmlns:a16="http://schemas.microsoft.com/office/drawing/2014/main" id="{4C081A8F-7562-BEB7-65FD-D4DA2E68C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2ECE-E448-E2C1-4A41-912F84D8C529}"/>
              </a:ext>
            </a:extLst>
          </p:cNvPr>
          <p:cNvSpPr>
            <a:spLocks noGrp="1"/>
          </p:cNvSpPr>
          <p:nvPr>
            <p:ph type="sldNum" sz="quarter" idx="12"/>
          </p:nvPr>
        </p:nvSpPr>
        <p:spPr/>
        <p:txBody>
          <a:bodyPr/>
          <a:lstStyle/>
          <a:p>
            <a:fld id="{1FE28AE1-940A-4244-813B-D8E5FD3939A7}" type="slidenum">
              <a:rPr lang="en-US" smtClean="0"/>
              <a:t>‹#›</a:t>
            </a:fld>
            <a:endParaRPr lang="en-US"/>
          </a:p>
        </p:txBody>
      </p:sp>
    </p:spTree>
    <p:extLst>
      <p:ext uri="{BB962C8B-B14F-4D97-AF65-F5344CB8AC3E}">
        <p14:creationId xmlns:p14="http://schemas.microsoft.com/office/powerpoint/2010/main" val="450080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hasCustomPrompt="1"/>
          </p:nvPr>
        </p:nvSpPr>
        <p:spPr>
          <a:xfrm>
            <a:off x="1828800" y="4322446"/>
            <a:ext cx="10972800" cy="1986914"/>
          </a:xfrm>
        </p:spPr>
        <p:txBody>
          <a:bodyPr/>
          <a:lstStyle>
            <a:lvl1pPr marL="0" indent="0" algn="ctr">
              <a:buNone/>
              <a:defRPr sz="288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Heart of Ohio Family Health</a:t>
            </a:r>
          </a:p>
        </p:txBody>
      </p:sp>
      <p:sp>
        <p:nvSpPr>
          <p:cNvPr id="4" name="Date Placeholder 3"/>
          <p:cNvSpPr>
            <a:spLocks noGrp="1"/>
          </p:cNvSpPr>
          <p:nvPr>
            <p:ph type="dt" sz="half" idx="10"/>
          </p:nvPr>
        </p:nvSpPr>
        <p:spPr>
          <a:xfrm>
            <a:off x="10539335" y="7639051"/>
            <a:ext cx="3291840" cy="438150"/>
          </a:xfrm>
          <a:prstGeom prst="rect">
            <a:avLst/>
          </a:prstGeom>
        </p:spPr>
        <p:txBody>
          <a:bodyPr/>
          <a:lstStyle>
            <a:lvl1pPr>
              <a:defRPr sz="1260"/>
            </a:lvl1pPr>
          </a:lstStyle>
          <a:p>
            <a:fld id="{9A1C0C74-944E-4AF5-BC69-58305F07782A}" type="datetime2">
              <a:rPr lang="en-US" smtClean="0"/>
              <a:t>Wednesday, April 19, 2023</a:t>
            </a:fld>
            <a:endParaRPr lang="en-US"/>
          </a:p>
        </p:txBody>
      </p:sp>
      <p:sp>
        <p:nvSpPr>
          <p:cNvPr id="6" name="Slide Number Placeholder 5"/>
          <p:cNvSpPr>
            <a:spLocks noGrp="1"/>
          </p:cNvSpPr>
          <p:nvPr>
            <p:ph type="sldNum" sz="quarter" idx="12"/>
          </p:nvPr>
        </p:nvSpPr>
        <p:spPr>
          <a:xfrm>
            <a:off x="13831175" y="7627621"/>
            <a:ext cx="605790" cy="438150"/>
          </a:xfrm>
          <a:prstGeom prst="rect">
            <a:avLst/>
          </a:prstGeom>
        </p:spPr>
        <p:txBody>
          <a:bodyPr/>
          <a:lstStyle>
            <a:lvl1pPr>
              <a:defRPr sz="1260"/>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357458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97280" y="2551176"/>
            <a:ext cx="12435840" cy="5078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194560" y="4608576"/>
            <a:ext cx="1024128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033A1426-4EF0-439C-B7A9-F44BC7331D18}"/>
              </a:ext>
            </a:extLst>
          </p:cNvPr>
          <p:cNvSpPr>
            <a:spLocks noGrp="1"/>
          </p:cNvSpPr>
          <p:nvPr>
            <p:ph type="dt" sz="half" idx="2"/>
          </p:nvPr>
        </p:nvSpPr>
        <p:spPr>
          <a:xfrm>
            <a:off x="10539335" y="7639051"/>
            <a:ext cx="3291840" cy="438150"/>
          </a:xfrm>
          <a:prstGeom prst="rect">
            <a:avLst/>
          </a:prstGeom>
        </p:spPr>
        <p:txBody>
          <a:bodyPr/>
          <a:lstStyle>
            <a:lvl1pPr algn="r">
              <a:defRPr sz="1260">
                <a:solidFill>
                  <a:srgbClr val="AC2B28"/>
                </a:solidFill>
              </a:defRPr>
            </a:lvl1pPr>
          </a:lstStyle>
          <a:p>
            <a:fld id="{A203BF1F-3B55-431C-B628-888B3DCF2015}" type="datetime2">
              <a:rPr lang="en-US" smtClean="0"/>
              <a:t>Wednesday, April 19, 2023</a:t>
            </a:fld>
            <a:endParaRPr lang="en-US"/>
          </a:p>
        </p:txBody>
      </p:sp>
      <p:sp>
        <p:nvSpPr>
          <p:cNvPr id="10" name="Slide Number Placeholder 5">
            <a:extLst>
              <a:ext uri="{FF2B5EF4-FFF2-40B4-BE49-F238E27FC236}">
                <a16:creationId xmlns:a16="http://schemas.microsoft.com/office/drawing/2014/main" id="{6A712D05-7850-4194-90AB-C23512B301D4}"/>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2769611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lgn="l">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b="1">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89E4EDA3-A1F4-4400-9FA0-F040B2777C63}"/>
              </a:ext>
            </a:extLst>
          </p:cNvPr>
          <p:cNvSpPr>
            <a:spLocks noGrp="1"/>
          </p:cNvSpPr>
          <p:nvPr>
            <p:ph type="dt" sz="half" idx="2"/>
          </p:nvPr>
        </p:nvSpPr>
        <p:spPr>
          <a:xfrm>
            <a:off x="10539335" y="7639051"/>
            <a:ext cx="3291840" cy="438150"/>
          </a:xfrm>
          <a:prstGeom prst="rect">
            <a:avLst/>
          </a:prstGeom>
        </p:spPr>
        <p:txBody>
          <a:bodyPr/>
          <a:lstStyle>
            <a:lvl1pPr algn="r">
              <a:defRPr sz="1260">
                <a:solidFill>
                  <a:srgbClr val="AC2B28"/>
                </a:solidFill>
              </a:defRPr>
            </a:lvl1pPr>
          </a:lstStyle>
          <a:p>
            <a:fld id="{DD4C35A9-6A5B-4540-A12E-C6CDD21DCC84}" type="datetime2">
              <a:rPr lang="en-US" smtClean="0"/>
              <a:t>Wednesday, April 19, 2023</a:t>
            </a:fld>
            <a:endParaRPr lang="en-US"/>
          </a:p>
        </p:txBody>
      </p:sp>
      <p:sp>
        <p:nvSpPr>
          <p:cNvPr id="8" name="Slide Number Placeholder 5">
            <a:extLst>
              <a:ext uri="{FF2B5EF4-FFF2-40B4-BE49-F238E27FC236}">
                <a16:creationId xmlns:a16="http://schemas.microsoft.com/office/drawing/2014/main" id="{09F0496F-D0C2-40E4-9255-BB78C938A719}"/>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2863377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60F3396-12B0-473C-B27D-08F0BA7746F1}"/>
              </a:ext>
            </a:extLst>
          </p:cNvPr>
          <p:cNvSpPr>
            <a:spLocks noGrp="1"/>
          </p:cNvSpPr>
          <p:nvPr>
            <p:ph type="dt" sz="half" idx="10"/>
          </p:nvPr>
        </p:nvSpPr>
        <p:spPr>
          <a:xfrm>
            <a:off x="10539335" y="7639051"/>
            <a:ext cx="3291840" cy="438150"/>
          </a:xfrm>
          <a:prstGeom prst="rect">
            <a:avLst/>
          </a:prstGeom>
        </p:spPr>
        <p:txBody>
          <a:bodyPr/>
          <a:lstStyle>
            <a:lvl1pPr algn="r">
              <a:defRPr sz="1260">
                <a:solidFill>
                  <a:srgbClr val="AC2B28"/>
                </a:solidFill>
              </a:defRPr>
            </a:lvl1pPr>
          </a:lstStyle>
          <a:p>
            <a:fld id="{6031AA53-2B2D-498B-B522-A0174B0783E2}" type="datetime2">
              <a:rPr lang="en-US" smtClean="0"/>
              <a:t>Wednesday, April 19, 2023</a:t>
            </a:fld>
            <a:endParaRPr lang="en-US"/>
          </a:p>
        </p:txBody>
      </p:sp>
      <p:sp>
        <p:nvSpPr>
          <p:cNvPr id="9" name="Slide Number Placeholder 5">
            <a:extLst>
              <a:ext uri="{FF2B5EF4-FFF2-40B4-BE49-F238E27FC236}">
                <a16:creationId xmlns:a16="http://schemas.microsoft.com/office/drawing/2014/main" id="{4B896D9D-9FF2-41F0-8E60-C1824F18BEA7}"/>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1043872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E5A093BE-61C7-4BB1-9446-4C22FBAB3205}"/>
              </a:ext>
            </a:extLst>
          </p:cNvPr>
          <p:cNvSpPr>
            <a:spLocks noGrp="1"/>
          </p:cNvSpPr>
          <p:nvPr>
            <p:ph type="dt" sz="half" idx="10"/>
          </p:nvPr>
        </p:nvSpPr>
        <p:spPr>
          <a:xfrm>
            <a:off x="10539335" y="7639051"/>
            <a:ext cx="3291840" cy="438150"/>
          </a:xfrm>
          <a:prstGeom prst="rect">
            <a:avLst/>
          </a:prstGeom>
        </p:spPr>
        <p:txBody>
          <a:bodyPr/>
          <a:lstStyle>
            <a:lvl1pPr algn="r">
              <a:defRPr sz="1260">
                <a:solidFill>
                  <a:srgbClr val="AC2B28"/>
                </a:solidFill>
              </a:defRPr>
            </a:lvl1pPr>
          </a:lstStyle>
          <a:p>
            <a:fld id="{B77EC677-FAD7-4740-86EA-8F6C85AC447F}" type="datetime2">
              <a:rPr lang="en-US" smtClean="0"/>
              <a:t>Wednesday, April 19, 2023</a:t>
            </a:fld>
            <a:endParaRPr lang="en-US"/>
          </a:p>
        </p:txBody>
      </p:sp>
      <p:sp>
        <p:nvSpPr>
          <p:cNvPr id="11" name="Slide Number Placeholder 5">
            <a:extLst>
              <a:ext uri="{FF2B5EF4-FFF2-40B4-BE49-F238E27FC236}">
                <a16:creationId xmlns:a16="http://schemas.microsoft.com/office/drawing/2014/main" id="{8609B6BC-4CE2-4242-B282-FD527FBC95DE}"/>
              </a:ext>
            </a:extLst>
          </p:cNvPr>
          <p:cNvSpPr>
            <a:spLocks noGrp="1"/>
          </p:cNvSpPr>
          <p:nvPr>
            <p:ph type="sldNum" sz="quarter" idx="11"/>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1345073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18CDB399-2744-4143-9BC2-D5C9C4B0A6C5}"/>
              </a:ext>
            </a:extLst>
          </p:cNvPr>
          <p:cNvSpPr>
            <a:spLocks noGrp="1"/>
          </p:cNvSpPr>
          <p:nvPr>
            <p:ph type="dt" sz="half" idx="2"/>
          </p:nvPr>
        </p:nvSpPr>
        <p:spPr>
          <a:xfrm>
            <a:off x="10539335" y="7639051"/>
            <a:ext cx="3291840" cy="438150"/>
          </a:xfrm>
          <a:prstGeom prst="rect">
            <a:avLst/>
          </a:prstGeom>
        </p:spPr>
        <p:txBody>
          <a:bodyPr/>
          <a:lstStyle>
            <a:lvl1pPr algn="r">
              <a:defRPr sz="1260">
                <a:solidFill>
                  <a:srgbClr val="AC2B28"/>
                </a:solidFill>
              </a:defRPr>
            </a:lvl1pPr>
          </a:lstStyle>
          <a:p>
            <a:fld id="{2BEB3EE8-260C-407D-8A77-E532D7BF8899}" type="datetime2">
              <a:rPr lang="en-US" smtClean="0"/>
              <a:t>Wednesday, April 19, 2023</a:t>
            </a:fld>
            <a:endParaRPr lang="en-US"/>
          </a:p>
        </p:txBody>
      </p:sp>
      <p:sp>
        <p:nvSpPr>
          <p:cNvPr id="7" name="Slide Number Placeholder 5">
            <a:extLst>
              <a:ext uri="{FF2B5EF4-FFF2-40B4-BE49-F238E27FC236}">
                <a16:creationId xmlns:a16="http://schemas.microsoft.com/office/drawing/2014/main" id="{E6E9715C-B8DF-4209-AE98-305D2EBE799F}"/>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213031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938F85E-553B-4D72-9A55-41325053585B}"/>
              </a:ext>
            </a:extLst>
          </p:cNvPr>
          <p:cNvSpPr>
            <a:spLocks noGrp="1"/>
          </p:cNvSpPr>
          <p:nvPr>
            <p:ph type="dt" sz="half" idx="2"/>
          </p:nvPr>
        </p:nvSpPr>
        <p:spPr>
          <a:xfrm>
            <a:off x="10539335" y="7639051"/>
            <a:ext cx="3291840" cy="438150"/>
          </a:xfrm>
          <a:prstGeom prst="rect">
            <a:avLst/>
          </a:prstGeom>
        </p:spPr>
        <p:txBody>
          <a:bodyPr/>
          <a:lstStyle>
            <a:lvl1pPr algn="r">
              <a:defRPr sz="1260">
                <a:solidFill>
                  <a:srgbClr val="AC2B28"/>
                </a:solidFill>
              </a:defRPr>
            </a:lvl1pPr>
          </a:lstStyle>
          <a:p>
            <a:fld id="{274A93DD-1634-464B-B1D3-89972649C02E}" type="datetime2">
              <a:rPr lang="en-US" smtClean="0"/>
              <a:t>Wednesday, April 19, 2023</a:t>
            </a:fld>
            <a:endParaRPr lang="en-US"/>
          </a:p>
        </p:txBody>
      </p:sp>
      <p:sp>
        <p:nvSpPr>
          <p:cNvPr id="6" name="Slide Number Placeholder 5">
            <a:extLst>
              <a:ext uri="{FF2B5EF4-FFF2-40B4-BE49-F238E27FC236}">
                <a16:creationId xmlns:a16="http://schemas.microsoft.com/office/drawing/2014/main" id="{1F239BB7-5371-4795-8C7A-43D7215829C4}"/>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4142301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8" name="Date Placeholder 3">
            <a:extLst>
              <a:ext uri="{FF2B5EF4-FFF2-40B4-BE49-F238E27FC236}">
                <a16:creationId xmlns:a16="http://schemas.microsoft.com/office/drawing/2014/main" id="{7EE4FAA8-1776-4EF3-B0A7-223D877B66B5}"/>
              </a:ext>
            </a:extLst>
          </p:cNvPr>
          <p:cNvSpPr>
            <a:spLocks noGrp="1"/>
          </p:cNvSpPr>
          <p:nvPr>
            <p:ph type="dt" sz="half" idx="10"/>
          </p:nvPr>
        </p:nvSpPr>
        <p:spPr>
          <a:xfrm>
            <a:off x="10539335" y="7639051"/>
            <a:ext cx="3291840" cy="438150"/>
          </a:xfrm>
          <a:prstGeom prst="rect">
            <a:avLst/>
          </a:prstGeom>
        </p:spPr>
        <p:txBody>
          <a:bodyPr/>
          <a:lstStyle>
            <a:lvl1pPr algn="r">
              <a:defRPr sz="1260">
                <a:solidFill>
                  <a:srgbClr val="AC2B28"/>
                </a:solidFill>
              </a:defRPr>
            </a:lvl1pPr>
          </a:lstStyle>
          <a:p>
            <a:fld id="{B98DA3F4-018B-4E6A-A807-207DD420D1DE}" type="datetime2">
              <a:rPr lang="en-US" smtClean="0"/>
              <a:t>Wednesday, April 19, 2023</a:t>
            </a:fld>
            <a:endParaRPr lang="en-US"/>
          </a:p>
        </p:txBody>
      </p:sp>
      <p:sp>
        <p:nvSpPr>
          <p:cNvPr id="9" name="Slide Number Placeholder 5">
            <a:extLst>
              <a:ext uri="{FF2B5EF4-FFF2-40B4-BE49-F238E27FC236}">
                <a16:creationId xmlns:a16="http://schemas.microsoft.com/office/drawing/2014/main" id="{54F86BC6-D14F-4F26-B5E3-D302BFE537AF}"/>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1275349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8" name="Date Placeholder 3">
            <a:extLst>
              <a:ext uri="{FF2B5EF4-FFF2-40B4-BE49-F238E27FC236}">
                <a16:creationId xmlns:a16="http://schemas.microsoft.com/office/drawing/2014/main" id="{DF18A132-5833-431B-A9CE-1F3F045FBC43}"/>
              </a:ext>
            </a:extLst>
          </p:cNvPr>
          <p:cNvSpPr>
            <a:spLocks noGrp="1"/>
          </p:cNvSpPr>
          <p:nvPr>
            <p:ph type="dt" sz="half" idx="10"/>
          </p:nvPr>
        </p:nvSpPr>
        <p:spPr>
          <a:xfrm>
            <a:off x="10539335" y="7639051"/>
            <a:ext cx="3291840" cy="438150"/>
          </a:xfrm>
          <a:prstGeom prst="rect">
            <a:avLst/>
          </a:prstGeom>
        </p:spPr>
        <p:txBody>
          <a:bodyPr/>
          <a:lstStyle>
            <a:lvl1pPr algn="r">
              <a:defRPr sz="1260">
                <a:solidFill>
                  <a:srgbClr val="AC2B28"/>
                </a:solidFill>
              </a:defRPr>
            </a:lvl1pPr>
          </a:lstStyle>
          <a:p>
            <a:fld id="{E5DC63EE-97DA-4561-AA71-6737E83D30A5}" type="datetime2">
              <a:rPr lang="en-US" smtClean="0"/>
              <a:t>Wednesday, April 19, 2023</a:t>
            </a:fld>
            <a:endParaRPr lang="en-US"/>
          </a:p>
        </p:txBody>
      </p:sp>
      <p:sp>
        <p:nvSpPr>
          <p:cNvPr id="9" name="Slide Number Placeholder 5">
            <a:extLst>
              <a:ext uri="{FF2B5EF4-FFF2-40B4-BE49-F238E27FC236}">
                <a16:creationId xmlns:a16="http://schemas.microsoft.com/office/drawing/2014/main" id="{4A660FED-7A65-4C74-B39D-1714A1170529}"/>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Tree>
    <p:extLst>
      <p:ext uri="{BB962C8B-B14F-4D97-AF65-F5344CB8AC3E}">
        <p14:creationId xmlns:p14="http://schemas.microsoft.com/office/powerpoint/2010/main" val="3821324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501B78-FE2F-41A7-A5ED-37931110D991}"/>
              </a:ext>
            </a:extLst>
          </p:cNvPr>
          <p:cNvSpPr>
            <a:spLocks noGrp="1"/>
          </p:cNvSpPr>
          <p:nvPr>
            <p:ph type="title" hasCustomPrompt="1"/>
          </p:nvPr>
        </p:nvSpPr>
        <p:spPr>
          <a:xfrm>
            <a:off x="998220" y="2051686"/>
            <a:ext cx="12618720" cy="3423284"/>
          </a:xfrm>
        </p:spPr>
        <p:txBody>
          <a:bodyPr anchor="b">
            <a:normAutofit/>
          </a:bodyPr>
          <a:lstStyle>
            <a:lvl1pPr algn="l">
              <a:defRPr sz="5280"/>
            </a:lvl1pPr>
          </a:lstStyle>
          <a:p>
            <a:r>
              <a:rPr lang="en-US"/>
              <a:t>Contact Information</a:t>
            </a:r>
          </a:p>
        </p:txBody>
      </p:sp>
      <p:sp>
        <p:nvSpPr>
          <p:cNvPr id="8" name="Text Placeholder 2">
            <a:extLst>
              <a:ext uri="{FF2B5EF4-FFF2-40B4-BE49-F238E27FC236}">
                <a16:creationId xmlns:a16="http://schemas.microsoft.com/office/drawing/2014/main" id="{1779F28B-F2B9-4FCC-B7D2-B9418E4D56B5}"/>
              </a:ext>
            </a:extLst>
          </p:cNvPr>
          <p:cNvSpPr>
            <a:spLocks noGrp="1"/>
          </p:cNvSpPr>
          <p:nvPr>
            <p:ph type="body" idx="1" hasCustomPrompt="1"/>
          </p:nvPr>
        </p:nvSpPr>
        <p:spPr>
          <a:xfrm>
            <a:off x="998220" y="5507356"/>
            <a:ext cx="12618720" cy="1800224"/>
          </a:xfrm>
        </p:spPr>
        <p:txBody>
          <a:bodyPr>
            <a:normAutofit/>
          </a:bodyPr>
          <a:lstStyle>
            <a:lvl1pPr marL="0" indent="0">
              <a:buNone/>
              <a:defRPr sz="2160" b="1">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Name (pronouns) | Job Title | email@hofhc.org | (614) 235-5555 ext. XXXX</a:t>
            </a:r>
          </a:p>
        </p:txBody>
      </p:sp>
      <p:sp>
        <p:nvSpPr>
          <p:cNvPr id="2" name="Date Placeholder 1">
            <a:extLst>
              <a:ext uri="{FF2B5EF4-FFF2-40B4-BE49-F238E27FC236}">
                <a16:creationId xmlns:a16="http://schemas.microsoft.com/office/drawing/2014/main" id="{656F6771-BAF0-4C74-A3F6-E81C1F7EC9C1}"/>
              </a:ext>
            </a:extLst>
          </p:cNvPr>
          <p:cNvSpPr>
            <a:spLocks noGrp="1"/>
          </p:cNvSpPr>
          <p:nvPr>
            <p:ph type="dt" sz="half" idx="10"/>
          </p:nvPr>
        </p:nvSpPr>
        <p:spPr/>
        <p:txBody>
          <a:bodyPr/>
          <a:lstStyle/>
          <a:p>
            <a:fld id="{13EE4067-9146-4CE1-BD88-47803DD3E208}" type="datetime2">
              <a:rPr lang="en-US" smtClean="0"/>
              <a:t>Wednesday, April 19, 2023</a:t>
            </a:fld>
            <a:endParaRPr lang="en-US"/>
          </a:p>
        </p:txBody>
      </p:sp>
      <p:sp>
        <p:nvSpPr>
          <p:cNvPr id="3" name="Slide Number Placeholder 2">
            <a:extLst>
              <a:ext uri="{FF2B5EF4-FFF2-40B4-BE49-F238E27FC236}">
                <a16:creationId xmlns:a16="http://schemas.microsoft.com/office/drawing/2014/main" id="{A4BE1FBE-FD3C-4BFF-9B71-611BFD0AAF2D}"/>
              </a:ext>
            </a:extLst>
          </p:cNvPr>
          <p:cNvSpPr>
            <a:spLocks noGrp="1"/>
          </p:cNvSpPr>
          <p:nvPr>
            <p:ph type="sldNum" sz="quarter" idx="11"/>
          </p:nvPr>
        </p:nvSpPr>
        <p:spPr/>
        <p:txBody>
          <a:bodyPr/>
          <a:lstStyle/>
          <a:p>
            <a:fld id="{39226A24-2D78-4782-9ED1-FD4C1020EEF5}" type="slidenum">
              <a:rPr lang="en-US" smtClean="0"/>
              <a:pPr/>
              <a:t>‹#›</a:t>
            </a:fld>
            <a:endParaRPr lang="en-US"/>
          </a:p>
        </p:txBody>
      </p:sp>
    </p:spTree>
    <p:extLst>
      <p:ext uri="{BB962C8B-B14F-4D97-AF65-F5344CB8AC3E}">
        <p14:creationId xmlns:p14="http://schemas.microsoft.com/office/powerpoint/2010/main" val="6523007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938F85E-553B-4D72-9A55-41325053585B}"/>
              </a:ext>
            </a:extLst>
          </p:cNvPr>
          <p:cNvSpPr>
            <a:spLocks noGrp="1"/>
          </p:cNvSpPr>
          <p:nvPr>
            <p:ph type="dt" sz="half" idx="2"/>
          </p:nvPr>
        </p:nvSpPr>
        <p:spPr>
          <a:xfrm>
            <a:off x="10539335" y="7639051"/>
            <a:ext cx="3291840" cy="438150"/>
          </a:xfrm>
          <a:prstGeom prst="rect">
            <a:avLst/>
          </a:prstGeom>
        </p:spPr>
        <p:txBody>
          <a:bodyPr/>
          <a:lstStyle>
            <a:lvl1pPr algn="r">
              <a:defRPr sz="1260">
                <a:solidFill>
                  <a:srgbClr val="AC2B28"/>
                </a:solidFill>
              </a:defRPr>
            </a:lvl1pPr>
          </a:lstStyle>
          <a:p>
            <a:fld id="{6FCFE587-501E-485E-8793-AE25185D1E5D}" type="datetime2">
              <a:rPr lang="en-US" smtClean="0"/>
              <a:t>Wednesday, April 19, 2023</a:t>
            </a:fld>
            <a:endParaRPr lang="en-US"/>
          </a:p>
        </p:txBody>
      </p:sp>
      <p:sp>
        <p:nvSpPr>
          <p:cNvPr id="6" name="Slide Number Placeholder 5">
            <a:extLst>
              <a:ext uri="{FF2B5EF4-FFF2-40B4-BE49-F238E27FC236}">
                <a16:creationId xmlns:a16="http://schemas.microsoft.com/office/drawing/2014/main" id="{1F239BB7-5371-4795-8C7A-43D7215829C4}"/>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fld id="{39226A24-2D78-4782-9ED1-FD4C1020EEF5}" type="slidenum">
              <a:rPr lang="en-US" smtClean="0"/>
              <a:pPr/>
              <a:t>‹#›</a:t>
            </a:fld>
            <a:endParaRPr lang="en-US"/>
          </a:p>
        </p:txBody>
      </p:sp>
      <p:sp>
        <p:nvSpPr>
          <p:cNvPr id="4" name="Title 3">
            <a:extLst>
              <a:ext uri="{FF2B5EF4-FFF2-40B4-BE49-F238E27FC236}">
                <a16:creationId xmlns:a16="http://schemas.microsoft.com/office/drawing/2014/main" id="{3C904B3D-3628-41A5-ADD5-6E17905DC99C}"/>
              </a:ext>
            </a:extLst>
          </p:cNvPr>
          <p:cNvSpPr>
            <a:spLocks noGrp="1"/>
          </p:cNvSpPr>
          <p:nvPr>
            <p:ph type="title"/>
          </p:nvPr>
        </p:nvSpPr>
        <p:spPr>
          <a:xfrm>
            <a:off x="7786467" y="1245870"/>
            <a:ext cx="6044708" cy="680086"/>
          </a:xfrm>
        </p:spPr>
        <p:txBody>
          <a:bodyPr/>
          <a:lstStyle/>
          <a:p>
            <a:r>
              <a:rPr lang="en-US"/>
              <a:t>Click to edit Master title style</a:t>
            </a:r>
          </a:p>
        </p:txBody>
      </p:sp>
      <p:sp>
        <p:nvSpPr>
          <p:cNvPr id="8" name="Text Placeholder 7">
            <a:extLst>
              <a:ext uri="{FF2B5EF4-FFF2-40B4-BE49-F238E27FC236}">
                <a16:creationId xmlns:a16="http://schemas.microsoft.com/office/drawing/2014/main" id="{91E78F62-F5F4-47EF-B207-A39A2B09D546}"/>
              </a:ext>
            </a:extLst>
          </p:cNvPr>
          <p:cNvSpPr>
            <a:spLocks noGrp="1"/>
          </p:cNvSpPr>
          <p:nvPr>
            <p:ph type="body" sz="quarter" idx="10"/>
          </p:nvPr>
        </p:nvSpPr>
        <p:spPr>
          <a:xfrm>
            <a:off x="7786467" y="2500239"/>
            <a:ext cx="6044708" cy="1741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49B4739C-57A0-43AE-9613-F839A698C700}"/>
              </a:ext>
            </a:extLst>
          </p:cNvPr>
          <p:cNvSpPr>
            <a:spLocks noGrp="1"/>
          </p:cNvSpPr>
          <p:nvPr>
            <p:ph type="pic" sz="quarter" idx="11"/>
          </p:nvPr>
        </p:nvSpPr>
        <p:spPr>
          <a:xfrm>
            <a:off x="-10703" y="0"/>
            <a:ext cx="6882764" cy="8229600"/>
          </a:xfrm>
        </p:spPr>
        <p:txBody>
          <a:bodyPr/>
          <a:lstStyle/>
          <a:p>
            <a:r>
              <a:rPr lang="en-US"/>
              <a:t>Click icon to add picture</a:t>
            </a:r>
          </a:p>
        </p:txBody>
      </p:sp>
    </p:spTree>
    <p:extLst>
      <p:ext uri="{BB962C8B-B14F-4D97-AF65-F5344CB8AC3E}">
        <p14:creationId xmlns:p14="http://schemas.microsoft.com/office/powerpoint/2010/main" val="129997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05787" y="196596"/>
            <a:ext cx="12218822" cy="609398"/>
          </a:xfrm>
        </p:spPr>
        <p:txBody>
          <a:bodyPr lIns="0" tIns="0" rIns="0" bIns="0"/>
          <a:lstStyle>
            <a:lvl1pPr>
              <a:defRPr sz="3960" b="0" i="0">
                <a:solidFill>
                  <a:srgbClr val="007BC5"/>
                </a:solidFill>
                <a:latin typeface="Calibri"/>
                <a:cs typeface="Calibri"/>
              </a:defRPr>
            </a:lvl1pPr>
          </a:lstStyle>
          <a:p>
            <a:endParaRPr/>
          </a:p>
        </p:txBody>
      </p:sp>
      <p:sp>
        <p:nvSpPr>
          <p:cNvPr id="3" name="Holder 3"/>
          <p:cNvSpPr>
            <a:spLocks noGrp="1"/>
          </p:cNvSpPr>
          <p:nvPr>
            <p:ph type="body" idx="1"/>
          </p:nvPr>
        </p:nvSpPr>
        <p:spPr>
          <a:xfrm>
            <a:off x="576479" y="1399031"/>
            <a:ext cx="13477442" cy="553998"/>
          </a:xfrm>
        </p:spPr>
        <p:txBody>
          <a:bodyPr lIns="0" tIns="0" rIns="0" bIns="0"/>
          <a:lstStyle>
            <a:lvl1pPr>
              <a:defRPr sz="3600" b="0" i="0">
                <a:solidFill>
                  <a:srgbClr val="243C7E"/>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05787" y="196596"/>
            <a:ext cx="12218822" cy="609398"/>
          </a:xfrm>
        </p:spPr>
        <p:txBody>
          <a:bodyPr lIns="0" tIns="0" rIns="0" bIns="0"/>
          <a:lstStyle>
            <a:lvl1pPr>
              <a:defRPr sz="3960" b="0" i="0">
                <a:solidFill>
                  <a:srgbClr val="007BC5"/>
                </a:solidFill>
                <a:latin typeface="Calibri"/>
                <a:cs typeface="Calibri"/>
              </a:defRPr>
            </a:lvl1pPr>
          </a:lstStyle>
          <a:p>
            <a:endParaRPr/>
          </a:p>
        </p:txBody>
      </p:sp>
      <p:sp>
        <p:nvSpPr>
          <p:cNvPr id="3" name="Holder 3"/>
          <p:cNvSpPr>
            <a:spLocks noGrp="1"/>
          </p:cNvSpPr>
          <p:nvPr>
            <p:ph sz="half" idx="2"/>
          </p:nvPr>
        </p:nvSpPr>
        <p:spPr>
          <a:xfrm>
            <a:off x="731520" y="1892808"/>
            <a:ext cx="6364224"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646822" y="1580388"/>
            <a:ext cx="4807712" cy="276999"/>
          </a:xfrm>
          <a:prstGeom prst="rect">
            <a:avLst/>
          </a:prstGeom>
        </p:spPr>
        <p:txBody>
          <a:bodyPr wrap="square" lIns="0" tIns="0" rIns="0" bIns="0">
            <a:spAutoFit/>
          </a:bodyPr>
          <a:lstStyle>
            <a:lvl1pPr>
              <a:defRPr sz="1800" b="0" i="0">
                <a:solidFill>
                  <a:srgbClr val="2E5395"/>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05787" y="196596"/>
            <a:ext cx="12218822" cy="609398"/>
          </a:xfrm>
        </p:spPr>
        <p:txBody>
          <a:bodyPr lIns="0" tIns="0" rIns="0" bIns="0"/>
          <a:lstStyle>
            <a:lvl1pPr>
              <a:defRPr sz="3960" b="0" i="0">
                <a:solidFill>
                  <a:srgbClr val="007BC5"/>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65760" y="1280161"/>
            <a:ext cx="6583680" cy="3620770"/>
          </a:xfrm>
          <a:prstGeom prst="rect">
            <a:avLst/>
          </a:prstGeom>
          <a:noFill/>
          <a:ln>
            <a:noFill/>
          </a:ln>
        </p:spPr>
        <p:txBody>
          <a:bodyPr spcFirstLastPara="1" wrap="square" lIns="91425" tIns="45700" rIns="91425" bIns="45700" anchor="t" anchorCtr="0">
            <a:normAutofit/>
          </a:bodyPr>
          <a:lstStyle>
            <a:lvl1pPr marL="365760" lvl="0" indent="-274320" algn="l">
              <a:spcBef>
                <a:spcPts val="288"/>
              </a:spcBef>
              <a:spcAft>
                <a:spcPts val="0"/>
              </a:spcAft>
              <a:buClr>
                <a:schemeClr val="dk1"/>
              </a:buClr>
              <a:buSzPts val="1800"/>
              <a:buChar char="•"/>
              <a:defRPr/>
            </a:lvl1pPr>
            <a:lvl2pPr marL="731520" lvl="1" indent="-274320" algn="l">
              <a:spcBef>
                <a:spcPts val="288"/>
              </a:spcBef>
              <a:spcAft>
                <a:spcPts val="0"/>
              </a:spcAft>
              <a:buClr>
                <a:schemeClr val="dk1"/>
              </a:buClr>
              <a:buSzPts val="1800"/>
              <a:buChar char="–"/>
              <a:defRPr/>
            </a:lvl2pPr>
            <a:lvl3pPr marL="1097280" lvl="2" indent="-274320" algn="l">
              <a:spcBef>
                <a:spcPts val="288"/>
              </a:spcBef>
              <a:spcAft>
                <a:spcPts val="0"/>
              </a:spcAft>
              <a:buClr>
                <a:schemeClr val="dk1"/>
              </a:buClr>
              <a:buSzPts val="1800"/>
              <a:buChar char="•"/>
              <a:defRPr/>
            </a:lvl3pPr>
            <a:lvl4pPr marL="1463040" lvl="3" indent="-274320" algn="l">
              <a:spcBef>
                <a:spcPts val="288"/>
              </a:spcBef>
              <a:spcAft>
                <a:spcPts val="0"/>
              </a:spcAft>
              <a:buClr>
                <a:schemeClr val="dk1"/>
              </a:buClr>
              <a:buSzPts val="1800"/>
              <a:buChar char="–"/>
              <a:defRPr/>
            </a:lvl4pPr>
            <a:lvl5pPr marL="1828800" lvl="4" indent="-274320" algn="l">
              <a:spcBef>
                <a:spcPts val="288"/>
              </a:spcBef>
              <a:spcAft>
                <a:spcPts val="0"/>
              </a:spcAft>
              <a:buClr>
                <a:schemeClr val="dk1"/>
              </a:buClr>
              <a:buSzPts val="1800"/>
              <a:buChar char="»"/>
              <a:defRPr/>
            </a:lvl5pPr>
            <a:lvl6pPr marL="2194560" lvl="5" indent="-274320" algn="l">
              <a:spcBef>
                <a:spcPts val="288"/>
              </a:spcBef>
              <a:spcAft>
                <a:spcPts val="0"/>
              </a:spcAft>
              <a:buClr>
                <a:schemeClr val="dk1"/>
              </a:buClr>
              <a:buSzPts val="1800"/>
              <a:buChar char="•"/>
              <a:defRPr/>
            </a:lvl6pPr>
            <a:lvl7pPr marL="2560320" lvl="6" indent="-274320" algn="l">
              <a:spcBef>
                <a:spcPts val="288"/>
              </a:spcBef>
              <a:spcAft>
                <a:spcPts val="0"/>
              </a:spcAft>
              <a:buClr>
                <a:schemeClr val="dk1"/>
              </a:buClr>
              <a:buSzPts val="1800"/>
              <a:buChar char="•"/>
              <a:defRPr/>
            </a:lvl7pPr>
            <a:lvl8pPr marL="2926080" lvl="7" indent="-274320" algn="l">
              <a:spcBef>
                <a:spcPts val="288"/>
              </a:spcBef>
              <a:spcAft>
                <a:spcPts val="0"/>
              </a:spcAft>
              <a:buClr>
                <a:schemeClr val="dk1"/>
              </a:buClr>
              <a:buSzPts val="1800"/>
              <a:buChar char="•"/>
              <a:defRPr/>
            </a:lvl8pPr>
            <a:lvl9pPr marL="3291840" lvl="8" indent="-274320" algn="l">
              <a:spcBef>
                <a:spcPts val="288"/>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3.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4293731" cy="8229595"/>
          </a:xfrm>
          <a:prstGeom prst="rect">
            <a:avLst/>
          </a:prstGeom>
        </p:spPr>
      </p:pic>
      <p:sp>
        <p:nvSpPr>
          <p:cNvPr id="2" name="Holder 2"/>
          <p:cNvSpPr>
            <a:spLocks noGrp="1"/>
          </p:cNvSpPr>
          <p:nvPr>
            <p:ph type="title"/>
          </p:nvPr>
        </p:nvSpPr>
        <p:spPr>
          <a:xfrm>
            <a:off x="1205787" y="196596"/>
            <a:ext cx="12218822" cy="507831"/>
          </a:xfrm>
          <a:prstGeom prst="rect">
            <a:avLst/>
          </a:prstGeom>
        </p:spPr>
        <p:txBody>
          <a:bodyPr wrap="square" lIns="0" tIns="0" rIns="0" bIns="0">
            <a:spAutoFit/>
          </a:bodyPr>
          <a:lstStyle>
            <a:lvl1pPr>
              <a:defRPr sz="3300" b="0" i="0">
                <a:solidFill>
                  <a:srgbClr val="007BC5"/>
                </a:solidFill>
                <a:latin typeface="Calibri"/>
                <a:cs typeface="Calibri"/>
              </a:defRPr>
            </a:lvl1pPr>
          </a:lstStyle>
          <a:p>
            <a:endParaRPr/>
          </a:p>
        </p:txBody>
      </p:sp>
      <p:sp>
        <p:nvSpPr>
          <p:cNvPr id="3" name="Holder 3"/>
          <p:cNvSpPr>
            <a:spLocks noGrp="1"/>
          </p:cNvSpPr>
          <p:nvPr>
            <p:ph type="body" idx="1"/>
          </p:nvPr>
        </p:nvSpPr>
        <p:spPr>
          <a:xfrm>
            <a:off x="576479" y="1399031"/>
            <a:ext cx="13477442" cy="461665"/>
          </a:xfrm>
          <a:prstGeom prst="rect">
            <a:avLst/>
          </a:prstGeom>
        </p:spPr>
        <p:txBody>
          <a:bodyPr wrap="square" lIns="0" tIns="0" rIns="0" bIns="0">
            <a:spAutoFit/>
          </a:bodyPr>
          <a:lstStyle>
            <a:lvl1pPr>
              <a:defRPr sz="3000" b="0" i="0">
                <a:solidFill>
                  <a:srgbClr val="243C7E"/>
                </a:solidFill>
                <a:latin typeface="Calibri"/>
                <a:cs typeface="Calibri"/>
              </a:defRPr>
            </a:lvl1pPr>
          </a:lstStyle>
          <a:p>
            <a:endParaRPr/>
          </a:p>
        </p:txBody>
      </p:sp>
      <p:sp>
        <p:nvSpPr>
          <p:cNvPr id="4" name="Holder 4"/>
          <p:cNvSpPr>
            <a:spLocks noGrp="1"/>
          </p:cNvSpPr>
          <p:nvPr>
            <p:ph type="ftr" sz="quarter" idx="5"/>
          </p:nvPr>
        </p:nvSpPr>
        <p:spPr>
          <a:xfrm>
            <a:off x="4974336" y="7653528"/>
            <a:ext cx="4681728" cy="4114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4/19/2023</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548640">
        <a:defRPr>
          <a:latin typeface="+mn-lt"/>
          <a:ea typeface="+mn-ea"/>
          <a:cs typeface="+mn-cs"/>
        </a:defRPr>
      </a:lvl2pPr>
      <a:lvl3pPr marL="1097280">
        <a:defRPr>
          <a:latin typeface="+mn-lt"/>
          <a:ea typeface="+mn-ea"/>
          <a:cs typeface="+mn-cs"/>
        </a:defRPr>
      </a:lvl3pPr>
      <a:lvl4pPr marL="1645920">
        <a:defRPr>
          <a:latin typeface="+mn-lt"/>
          <a:ea typeface="+mn-ea"/>
          <a:cs typeface="+mn-cs"/>
        </a:defRPr>
      </a:lvl4pPr>
      <a:lvl5pPr marL="2194560">
        <a:defRPr>
          <a:latin typeface="+mn-lt"/>
          <a:ea typeface="+mn-ea"/>
          <a:cs typeface="+mn-cs"/>
        </a:defRPr>
      </a:lvl5pPr>
      <a:lvl6pPr marL="2743200">
        <a:defRPr>
          <a:latin typeface="+mn-lt"/>
          <a:ea typeface="+mn-ea"/>
          <a:cs typeface="+mn-cs"/>
        </a:defRPr>
      </a:lvl6pPr>
      <a:lvl7pPr marL="3291840">
        <a:defRPr>
          <a:latin typeface="+mn-lt"/>
          <a:ea typeface="+mn-ea"/>
          <a:cs typeface="+mn-cs"/>
        </a:defRPr>
      </a:lvl7pPr>
      <a:lvl8pPr marL="3840480">
        <a:defRPr>
          <a:latin typeface="+mn-lt"/>
          <a:ea typeface="+mn-ea"/>
          <a:cs typeface="+mn-cs"/>
        </a:defRPr>
      </a:lvl8pPr>
      <a:lvl9pPr marL="4389120">
        <a:defRPr>
          <a:latin typeface="+mn-lt"/>
          <a:ea typeface="+mn-ea"/>
          <a:cs typeface="+mn-cs"/>
        </a:defRPr>
      </a:lvl9pPr>
    </p:bodyStyle>
    <p:otherStyle>
      <a:lvl1pPr marL="0">
        <a:defRPr>
          <a:latin typeface="+mn-lt"/>
          <a:ea typeface="+mn-ea"/>
          <a:cs typeface="+mn-cs"/>
        </a:defRPr>
      </a:lvl1pPr>
      <a:lvl2pPr marL="548640">
        <a:defRPr>
          <a:latin typeface="+mn-lt"/>
          <a:ea typeface="+mn-ea"/>
          <a:cs typeface="+mn-cs"/>
        </a:defRPr>
      </a:lvl2pPr>
      <a:lvl3pPr marL="1097280">
        <a:defRPr>
          <a:latin typeface="+mn-lt"/>
          <a:ea typeface="+mn-ea"/>
          <a:cs typeface="+mn-cs"/>
        </a:defRPr>
      </a:lvl3pPr>
      <a:lvl4pPr marL="1645920">
        <a:defRPr>
          <a:latin typeface="+mn-lt"/>
          <a:ea typeface="+mn-ea"/>
          <a:cs typeface="+mn-cs"/>
        </a:defRPr>
      </a:lvl4pPr>
      <a:lvl5pPr marL="2194560">
        <a:defRPr>
          <a:latin typeface="+mn-lt"/>
          <a:ea typeface="+mn-ea"/>
          <a:cs typeface="+mn-cs"/>
        </a:defRPr>
      </a:lvl5pPr>
      <a:lvl6pPr marL="2743200">
        <a:defRPr>
          <a:latin typeface="+mn-lt"/>
          <a:ea typeface="+mn-ea"/>
          <a:cs typeface="+mn-cs"/>
        </a:defRPr>
      </a:lvl6pPr>
      <a:lvl7pPr marL="3291840">
        <a:defRPr>
          <a:latin typeface="+mn-lt"/>
          <a:ea typeface="+mn-ea"/>
          <a:cs typeface="+mn-cs"/>
        </a:defRPr>
      </a:lvl7pPr>
      <a:lvl8pPr marL="3840480">
        <a:defRPr>
          <a:latin typeface="+mn-lt"/>
          <a:ea typeface="+mn-ea"/>
          <a:cs typeface="+mn-cs"/>
        </a:defRPr>
      </a:lvl8pPr>
      <a:lvl9pPr marL="438912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65760" y="1280161"/>
            <a:ext cx="6583680" cy="362077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60" b="0" i="0" u="none" strike="noStrike" cap="none">
                <a:solidFill>
                  <a:srgbClr val="888888"/>
                </a:solidFill>
                <a:latin typeface="Calibri"/>
                <a:ea typeface="Calibri"/>
                <a:cs typeface="Calibri"/>
                <a:sym typeface="Calibri"/>
              </a:defRPr>
            </a:lvl1pPr>
            <a:lvl2pPr marL="0" marR="0" lvl="1" indent="0" algn="r" rtl="0">
              <a:spcBef>
                <a:spcPts val="0"/>
              </a:spcBef>
              <a:buNone/>
              <a:defRPr sz="960" b="0" i="0" u="none" strike="noStrike" cap="none">
                <a:solidFill>
                  <a:srgbClr val="888888"/>
                </a:solidFill>
                <a:latin typeface="Calibri"/>
                <a:ea typeface="Calibri"/>
                <a:cs typeface="Calibri"/>
                <a:sym typeface="Calibri"/>
              </a:defRPr>
            </a:lvl2pPr>
            <a:lvl3pPr marL="0" marR="0" lvl="2" indent="0" algn="r" rtl="0">
              <a:spcBef>
                <a:spcPts val="0"/>
              </a:spcBef>
              <a:buNone/>
              <a:defRPr sz="960" b="0" i="0" u="none" strike="noStrike" cap="none">
                <a:solidFill>
                  <a:srgbClr val="888888"/>
                </a:solidFill>
                <a:latin typeface="Calibri"/>
                <a:ea typeface="Calibri"/>
                <a:cs typeface="Calibri"/>
                <a:sym typeface="Calibri"/>
              </a:defRPr>
            </a:lvl3pPr>
            <a:lvl4pPr marL="0" marR="0" lvl="3" indent="0" algn="r" rtl="0">
              <a:spcBef>
                <a:spcPts val="0"/>
              </a:spcBef>
              <a:buNone/>
              <a:defRPr sz="960" b="0" i="0" u="none" strike="noStrike" cap="none">
                <a:solidFill>
                  <a:srgbClr val="888888"/>
                </a:solidFill>
                <a:latin typeface="Calibri"/>
                <a:ea typeface="Calibri"/>
                <a:cs typeface="Calibri"/>
                <a:sym typeface="Calibri"/>
              </a:defRPr>
            </a:lvl4pPr>
            <a:lvl5pPr marL="0" marR="0" lvl="4" indent="0" algn="r" rtl="0">
              <a:spcBef>
                <a:spcPts val="0"/>
              </a:spcBef>
              <a:buNone/>
              <a:defRPr sz="960" b="0" i="0" u="none" strike="noStrike" cap="none">
                <a:solidFill>
                  <a:srgbClr val="888888"/>
                </a:solidFill>
                <a:latin typeface="Calibri"/>
                <a:ea typeface="Calibri"/>
                <a:cs typeface="Calibri"/>
                <a:sym typeface="Calibri"/>
              </a:defRPr>
            </a:lvl5pPr>
            <a:lvl6pPr marL="0" marR="0" lvl="5" indent="0" algn="r" rtl="0">
              <a:spcBef>
                <a:spcPts val="0"/>
              </a:spcBef>
              <a:buNone/>
              <a:defRPr sz="960" b="0" i="0" u="none" strike="noStrike" cap="none">
                <a:solidFill>
                  <a:srgbClr val="888888"/>
                </a:solidFill>
                <a:latin typeface="Calibri"/>
                <a:ea typeface="Calibri"/>
                <a:cs typeface="Calibri"/>
                <a:sym typeface="Calibri"/>
              </a:defRPr>
            </a:lvl6pPr>
            <a:lvl7pPr marL="0" marR="0" lvl="6" indent="0" algn="r" rtl="0">
              <a:spcBef>
                <a:spcPts val="0"/>
              </a:spcBef>
              <a:buNone/>
              <a:defRPr sz="960" b="0" i="0" u="none" strike="noStrike" cap="none">
                <a:solidFill>
                  <a:srgbClr val="888888"/>
                </a:solidFill>
                <a:latin typeface="Calibri"/>
                <a:ea typeface="Calibri"/>
                <a:cs typeface="Calibri"/>
                <a:sym typeface="Calibri"/>
              </a:defRPr>
            </a:lvl7pPr>
            <a:lvl8pPr marL="0" marR="0" lvl="7" indent="0" algn="r" rtl="0">
              <a:spcBef>
                <a:spcPts val="0"/>
              </a:spcBef>
              <a:buNone/>
              <a:defRPr sz="960" b="0" i="0" u="none" strike="noStrike" cap="none">
                <a:solidFill>
                  <a:srgbClr val="888888"/>
                </a:solidFill>
                <a:latin typeface="Calibri"/>
                <a:ea typeface="Calibri"/>
                <a:cs typeface="Calibri"/>
                <a:sym typeface="Calibri"/>
              </a:defRPr>
            </a:lvl8pPr>
            <a:lvl9pPr marL="0" marR="0" lvl="8" indent="0" algn="r" rtl="0">
              <a:spcBef>
                <a:spcPts val="0"/>
              </a:spcBef>
              <a:buNone/>
              <a:defRPr sz="96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9"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554687-B897-D414-2D64-6A9D3BDA9D4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75A4B3-D811-7EEC-2864-454B2A738BC5}"/>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851DB-8E41-D06F-87AC-922252C3202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12D86D96-5C67-4F7A-BDC5-C32FACB33A06}" type="datetimeFigureOut">
              <a:rPr lang="en-US" smtClean="0"/>
              <a:t>4/19/2023</a:t>
            </a:fld>
            <a:endParaRPr lang="en-US"/>
          </a:p>
        </p:txBody>
      </p:sp>
      <p:sp>
        <p:nvSpPr>
          <p:cNvPr id="5" name="Footer Placeholder 4">
            <a:extLst>
              <a:ext uri="{FF2B5EF4-FFF2-40B4-BE49-F238E27FC236}">
                <a16:creationId xmlns:a16="http://schemas.microsoft.com/office/drawing/2014/main" id="{BCE90698-0533-B38B-7AE5-9A847679576E}"/>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65F5C-523D-1B66-B92D-ACFC1FA88D08}"/>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FE28AE1-940A-4244-813B-D8E5FD3939A7}" type="slidenum">
              <a:rPr lang="en-US" smtClean="0"/>
              <a:t>‹#›</a:t>
            </a:fld>
            <a:endParaRPr lang="en-US"/>
          </a:p>
        </p:txBody>
      </p:sp>
    </p:spTree>
    <p:extLst>
      <p:ext uri="{BB962C8B-B14F-4D97-AF65-F5344CB8AC3E}">
        <p14:creationId xmlns:p14="http://schemas.microsoft.com/office/powerpoint/2010/main" val="2830699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E31EC3-3D34-4443-8DD2-2D2986C28F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33867" y="413373"/>
            <a:ext cx="9045971" cy="7402855"/>
          </a:xfrm>
          <a:prstGeom prst="rect">
            <a:avLst/>
          </a:prstGeom>
        </p:spPr>
      </p:pic>
      <p:sp>
        <p:nvSpPr>
          <p:cNvPr id="2" name="Title Placeholder 1"/>
          <p:cNvSpPr>
            <a:spLocks noGrp="1"/>
          </p:cNvSpPr>
          <p:nvPr>
            <p:ph type="title"/>
          </p:nvPr>
        </p:nvSpPr>
        <p:spPr>
          <a:xfrm>
            <a:off x="1005840" y="1245870"/>
            <a:ext cx="12618720" cy="68008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42EF986-5320-4003-8763-BE84FC2B34DC}"/>
              </a:ext>
            </a:extLst>
          </p:cNvPr>
          <p:cNvSpPr>
            <a:spLocks noGrp="1"/>
          </p:cNvSpPr>
          <p:nvPr>
            <p:ph type="dt" sz="half" idx="2"/>
          </p:nvPr>
        </p:nvSpPr>
        <p:spPr>
          <a:xfrm>
            <a:off x="10539335" y="7639051"/>
            <a:ext cx="3291840" cy="438150"/>
          </a:xfrm>
          <a:prstGeom prst="rect">
            <a:avLst/>
          </a:prstGeom>
        </p:spPr>
        <p:txBody>
          <a:bodyPr/>
          <a:lstStyle>
            <a:lvl1pPr algn="r">
              <a:defRPr sz="1260">
                <a:solidFill>
                  <a:srgbClr val="AC2B28"/>
                </a:solidFill>
              </a:defRPr>
            </a:lvl1pPr>
          </a:lstStyle>
          <a:p>
            <a:fld id="{0AB0C930-E185-4C01-B6C7-E7EDA337A7AE}" type="datetime2">
              <a:rPr lang="en-US" smtClean="0"/>
              <a:t>Wednesday, April 19, 2023</a:t>
            </a:fld>
            <a:endParaRPr lang="en-US"/>
          </a:p>
        </p:txBody>
      </p:sp>
      <p:sp>
        <p:nvSpPr>
          <p:cNvPr id="11" name="Slide Number Placeholder 5">
            <a:extLst>
              <a:ext uri="{FF2B5EF4-FFF2-40B4-BE49-F238E27FC236}">
                <a16:creationId xmlns:a16="http://schemas.microsoft.com/office/drawing/2014/main" id="{4C8914D0-048E-4BE5-B488-63D59A4AF380}"/>
              </a:ext>
            </a:extLst>
          </p:cNvPr>
          <p:cNvSpPr>
            <a:spLocks noGrp="1"/>
          </p:cNvSpPr>
          <p:nvPr>
            <p:ph type="sldNum" sz="quarter" idx="4"/>
          </p:nvPr>
        </p:nvSpPr>
        <p:spPr>
          <a:xfrm>
            <a:off x="13831175" y="7627621"/>
            <a:ext cx="605790" cy="438150"/>
          </a:xfrm>
          <a:prstGeom prst="rect">
            <a:avLst/>
          </a:prstGeom>
        </p:spPr>
        <p:txBody>
          <a:bodyPr/>
          <a:lstStyle>
            <a:lvl1pPr>
              <a:defRPr sz="1260">
                <a:solidFill>
                  <a:srgbClr val="AC2B28"/>
                </a:solidFill>
              </a:defRPr>
            </a:lvl1pPr>
          </a:lstStyle>
          <a:p>
            <a:r>
              <a:rPr lang="en-US" b="1"/>
              <a:t>|</a:t>
            </a:r>
            <a:r>
              <a:rPr lang="en-US"/>
              <a:t> </a:t>
            </a:r>
            <a:fld id="{39226A24-2D78-4782-9ED1-FD4C1020EEF5}" type="slidenum">
              <a:rPr lang="en-US" smtClean="0"/>
              <a:pPr/>
              <a:t>‹#›</a:t>
            </a:fld>
            <a:endParaRPr lang="en-US"/>
          </a:p>
        </p:txBody>
      </p:sp>
      <p:pic>
        <p:nvPicPr>
          <p:cNvPr id="17" name="Picture 16">
            <a:extLst>
              <a:ext uri="{FF2B5EF4-FFF2-40B4-BE49-F238E27FC236}">
                <a16:creationId xmlns:a16="http://schemas.microsoft.com/office/drawing/2014/main" id="{F96BF015-2027-42F1-828B-F91FDB450D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435" y="7593567"/>
            <a:ext cx="3121968" cy="445321"/>
          </a:xfrm>
          <a:prstGeom prst="rect">
            <a:avLst/>
          </a:prstGeom>
        </p:spPr>
      </p:pic>
    </p:spTree>
    <p:extLst>
      <p:ext uri="{BB962C8B-B14F-4D97-AF65-F5344CB8AC3E}">
        <p14:creationId xmlns:p14="http://schemas.microsoft.com/office/powerpoint/2010/main" val="148547122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p:txStyles>
    <p:titleStyle>
      <a:lvl1pPr algn="ctr" defTabSz="1097280" rtl="0" eaLnBrk="1" latinLnBrk="0" hangingPunct="1">
        <a:lnSpc>
          <a:spcPct val="90000"/>
        </a:lnSpc>
        <a:spcBef>
          <a:spcPct val="0"/>
        </a:spcBef>
        <a:buNone/>
        <a:defRPr sz="4320" b="1" kern="1200">
          <a:solidFill>
            <a:srgbClr val="C00000"/>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4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192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hyperlink" Target="http://www.ohiohighered.org/sites/default/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mailto:patty.buddelmeyer@soche.org"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s://twitter.com/INTERallianceGC" TargetMode="External"/><Relationship Id="rId1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hyperlink" Target="https://www.instagram.com/interalliancegc/" TargetMode="External"/><Relationship Id="rId2" Type="http://schemas.openxmlformats.org/officeDocument/2006/relationships/notesSlide" Target="../notesSlides/notesSlide7.xml"/><Relationship Id="rId16"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hyperlink" Target="https://www.facebook.com/interalliance" TargetMode="External"/><Relationship Id="rId5" Type="http://schemas.openxmlformats.org/officeDocument/2006/relationships/image" Target="../media/image46.png"/><Relationship Id="rId15" Type="http://schemas.openxmlformats.org/officeDocument/2006/relationships/hyperlink" Target="https://www.linkedin.com/company/the-interalliance-of-greater-cincinnati/" TargetMode="External"/><Relationship Id="rId10"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65.jpe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mailto:cassie.barlow@soche.org"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video" Target="https://www.youtube.com/embed/TImU-i3QLFQ?feature=oembed" TargetMode="External"/><Relationship Id="rId5" Type="http://schemas.openxmlformats.org/officeDocument/2006/relationships/image" Target="../media/image68.jpe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mailto:tanikka@healthimpactohio.org" TargetMode="External"/><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38.xml"/><Relationship Id="rId6" Type="http://schemas.openxmlformats.org/officeDocument/2006/relationships/image" Target="../media/image84.jpeg"/><Relationship Id="rId11" Type="http://schemas.openxmlformats.org/officeDocument/2006/relationships/hyperlink" Target="https://cpr.heart.org/en/cpr-courses-and-kits/healthcare-professional/basic-life-support-bls-training" TargetMode="External"/><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635847"/>
            <a:ext cx="12732750" cy="738664"/>
          </a:xfrm>
        </p:spPr>
        <p:txBody>
          <a:bodyPr/>
          <a:lstStyle/>
          <a:p>
            <a:r>
              <a:rPr lang="en-US" sz="4800"/>
              <a:t>State Supported Internships</a:t>
            </a:r>
          </a:p>
        </p:txBody>
      </p:sp>
      <p:sp>
        <p:nvSpPr>
          <p:cNvPr id="3" name="Subtitle 2"/>
          <p:cNvSpPr>
            <a:spLocks noGrp="1"/>
          </p:cNvSpPr>
          <p:nvPr>
            <p:ph type="subTitle" idx="4294967295"/>
          </p:nvPr>
        </p:nvSpPr>
        <p:spPr>
          <a:xfrm>
            <a:off x="10450476" y="6774406"/>
            <a:ext cx="3916877" cy="473559"/>
          </a:xfrm>
        </p:spPr>
        <p:txBody>
          <a:bodyPr/>
          <a:lstStyle/>
          <a:p>
            <a:pPr marL="0" indent="0" algn="ctr">
              <a:buNone/>
            </a:pPr>
            <a:r>
              <a:rPr lang="en-US" sz="2400"/>
              <a:t>Michelle Washington and William Ashburn</a:t>
            </a:r>
          </a:p>
        </p:txBody>
      </p:sp>
      <p:sp>
        <p:nvSpPr>
          <p:cNvPr id="4" name="Subtitle 2">
            <a:extLst>
              <a:ext uri="{FF2B5EF4-FFF2-40B4-BE49-F238E27FC236}">
                <a16:creationId xmlns:a16="http://schemas.microsoft.com/office/drawing/2014/main" id="{D4857BD1-B2A9-3D96-B5E7-B5F3405098DD}"/>
              </a:ext>
            </a:extLst>
          </p:cNvPr>
          <p:cNvSpPr txBox="1">
            <a:spLocks/>
          </p:cNvSpPr>
          <p:nvPr/>
        </p:nvSpPr>
        <p:spPr>
          <a:xfrm>
            <a:off x="313236" y="7723344"/>
            <a:ext cx="3916877" cy="506256"/>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Font typeface="Arial"/>
              <a:buNone/>
            </a:pPr>
            <a:r>
              <a:rPr lang="en-US" sz="2400" b="1">
                <a:solidFill>
                  <a:schemeClr val="bg1"/>
                </a:solidFill>
              </a:rPr>
              <a:t>April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0866" y="411785"/>
            <a:ext cx="6801612" cy="605550"/>
          </a:xfrm>
          <a:prstGeom prst="rect">
            <a:avLst/>
          </a:prstGeom>
        </p:spPr>
        <p:txBody>
          <a:bodyPr vert="horz" wrap="square" lIns="0" tIns="14478" rIns="0" bIns="0" rtlCol="0">
            <a:spAutoFit/>
          </a:bodyPr>
          <a:lstStyle/>
          <a:p>
            <a:pPr marL="15240">
              <a:spcBef>
                <a:spcPts val="114"/>
              </a:spcBef>
            </a:pPr>
            <a:r>
              <a:rPr sz="3840" spc="-30"/>
              <a:t>Why</a:t>
            </a:r>
            <a:r>
              <a:rPr sz="3840" spc="6"/>
              <a:t> </a:t>
            </a:r>
            <a:r>
              <a:rPr sz="3840" spc="-18"/>
              <a:t>Hire</a:t>
            </a:r>
            <a:r>
              <a:rPr sz="3840" spc="-12"/>
              <a:t> </a:t>
            </a:r>
            <a:r>
              <a:rPr sz="3840" spc="-18"/>
              <a:t>Interns</a:t>
            </a:r>
            <a:r>
              <a:rPr sz="3840" spc="6"/>
              <a:t> </a:t>
            </a:r>
            <a:r>
              <a:rPr sz="3840" spc="-6"/>
              <a:t>– </a:t>
            </a:r>
            <a:r>
              <a:rPr sz="3840" spc="-12"/>
              <a:t>Practice</a:t>
            </a:r>
            <a:r>
              <a:rPr sz="3840" spc="-30"/>
              <a:t> </a:t>
            </a:r>
            <a:r>
              <a:rPr sz="3840" spc="-24"/>
              <a:t>says….</a:t>
            </a:r>
            <a:endParaRPr sz="3840"/>
          </a:p>
        </p:txBody>
      </p:sp>
      <p:pic>
        <p:nvPicPr>
          <p:cNvPr id="3" name="object 3"/>
          <p:cNvPicPr/>
          <p:nvPr/>
        </p:nvPicPr>
        <p:blipFill>
          <a:blip r:embed="rId2" cstate="print"/>
          <a:stretch>
            <a:fillRect/>
          </a:stretch>
        </p:blipFill>
        <p:spPr>
          <a:xfrm>
            <a:off x="7990026" y="1975105"/>
            <a:ext cx="4380890" cy="2464307"/>
          </a:xfrm>
          <a:prstGeom prst="rect">
            <a:avLst/>
          </a:prstGeom>
        </p:spPr>
      </p:pic>
      <p:sp>
        <p:nvSpPr>
          <p:cNvPr id="4" name="object 4"/>
          <p:cNvSpPr txBox="1"/>
          <p:nvPr/>
        </p:nvSpPr>
        <p:spPr>
          <a:xfrm>
            <a:off x="7712964" y="4991101"/>
            <a:ext cx="4393692" cy="1113382"/>
          </a:xfrm>
          <a:prstGeom prst="rect">
            <a:avLst/>
          </a:prstGeom>
        </p:spPr>
        <p:txBody>
          <a:bodyPr vert="horz" wrap="square" lIns="0" tIns="14478" rIns="0" bIns="0" rtlCol="0">
            <a:spAutoFit/>
          </a:bodyPr>
          <a:lstStyle/>
          <a:p>
            <a:pPr marL="426720" indent="-411480">
              <a:spcBef>
                <a:spcPts val="114"/>
              </a:spcBef>
              <a:buFont typeface="Arial MT"/>
              <a:buChar char="•"/>
              <a:tabLst>
                <a:tab pos="425958" algn="l"/>
                <a:tab pos="426720" algn="l"/>
              </a:tabLst>
            </a:pPr>
            <a:r>
              <a:rPr sz="2400" spc="-6">
                <a:solidFill>
                  <a:srgbClr val="243C7E"/>
                </a:solidFill>
                <a:latin typeface="Calibri"/>
                <a:cs typeface="Calibri"/>
              </a:rPr>
              <a:t>Demand/Competition </a:t>
            </a:r>
            <a:r>
              <a:rPr sz="2400" spc="-24">
                <a:solidFill>
                  <a:srgbClr val="243C7E"/>
                </a:solidFill>
                <a:latin typeface="Calibri"/>
                <a:cs typeface="Calibri"/>
              </a:rPr>
              <a:t>for </a:t>
            </a:r>
            <a:r>
              <a:rPr sz="2400" spc="-42">
                <a:solidFill>
                  <a:srgbClr val="243C7E"/>
                </a:solidFill>
                <a:latin typeface="Calibri"/>
                <a:cs typeface="Calibri"/>
              </a:rPr>
              <a:t>Talent</a:t>
            </a:r>
            <a:endParaRPr sz="2400">
              <a:latin typeface="Calibri"/>
              <a:cs typeface="Calibri"/>
            </a:endParaRPr>
          </a:p>
          <a:p>
            <a:pPr>
              <a:spcBef>
                <a:spcPts val="24"/>
              </a:spcBef>
              <a:buClr>
                <a:srgbClr val="243C7E"/>
              </a:buClr>
              <a:buFont typeface="Arial MT"/>
              <a:buChar char="•"/>
            </a:pPr>
            <a:endParaRPr sz="2340">
              <a:latin typeface="Calibri"/>
              <a:cs typeface="Calibri"/>
            </a:endParaRPr>
          </a:p>
          <a:p>
            <a:pPr marL="426720" indent="-411480">
              <a:buFont typeface="Arial MT"/>
              <a:buChar char="•"/>
              <a:tabLst>
                <a:tab pos="425958" algn="l"/>
                <a:tab pos="426720" algn="l"/>
              </a:tabLst>
            </a:pPr>
            <a:r>
              <a:rPr sz="2400" spc="-6">
                <a:solidFill>
                  <a:srgbClr val="243C7E"/>
                </a:solidFill>
                <a:latin typeface="Calibri"/>
                <a:cs typeface="Calibri"/>
              </a:rPr>
              <a:t>Fuel</a:t>
            </a:r>
            <a:r>
              <a:rPr sz="2400" spc="-12">
                <a:solidFill>
                  <a:srgbClr val="243C7E"/>
                </a:solidFill>
                <a:latin typeface="Calibri"/>
                <a:cs typeface="Calibri"/>
              </a:rPr>
              <a:t> </a:t>
            </a:r>
            <a:r>
              <a:rPr sz="2400" spc="-30">
                <a:solidFill>
                  <a:srgbClr val="243C7E"/>
                </a:solidFill>
                <a:latin typeface="Calibri"/>
                <a:cs typeface="Calibri"/>
              </a:rPr>
              <a:t>Ohio’s</a:t>
            </a:r>
            <a:r>
              <a:rPr sz="2400" spc="-12">
                <a:solidFill>
                  <a:srgbClr val="243C7E"/>
                </a:solidFill>
                <a:latin typeface="Calibri"/>
                <a:cs typeface="Calibri"/>
              </a:rPr>
              <a:t> </a:t>
            </a:r>
            <a:r>
              <a:rPr sz="2400" spc="-6">
                <a:solidFill>
                  <a:srgbClr val="243C7E"/>
                </a:solidFill>
                <a:latin typeface="Calibri"/>
                <a:cs typeface="Calibri"/>
              </a:rPr>
              <a:t>In-Demand</a:t>
            </a:r>
            <a:r>
              <a:rPr sz="2400" spc="-18">
                <a:solidFill>
                  <a:srgbClr val="243C7E"/>
                </a:solidFill>
                <a:latin typeface="Calibri"/>
                <a:cs typeface="Calibri"/>
              </a:rPr>
              <a:t> </a:t>
            </a:r>
            <a:r>
              <a:rPr sz="2400" spc="-6">
                <a:solidFill>
                  <a:srgbClr val="243C7E"/>
                </a:solidFill>
                <a:latin typeface="Calibri"/>
                <a:cs typeface="Calibri"/>
              </a:rPr>
              <a:t>Jobs</a:t>
            </a:r>
            <a:endParaRPr sz="2400">
              <a:latin typeface="Calibri"/>
              <a:cs typeface="Calibri"/>
            </a:endParaRPr>
          </a:p>
        </p:txBody>
      </p:sp>
      <p:sp>
        <p:nvSpPr>
          <p:cNvPr id="5" name="object 5"/>
          <p:cNvSpPr txBox="1"/>
          <p:nvPr/>
        </p:nvSpPr>
        <p:spPr>
          <a:xfrm>
            <a:off x="7712965" y="6454140"/>
            <a:ext cx="4434078" cy="753283"/>
          </a:xfrm>
          <a:prstGeom prst="rect">
            <a:avLst/>
          </a:prstGeom>
        </p:spPr>
        <p:txBody>
          <a:bodyPr vert="horz" wrap="square" lIns="0" tIns="14478" rIns="0" bIns="0" rtlCol="0">
            <a:spAutoFit/>
          </a:bodyPr>
          <a:lstStyle/>
          <a:p>
            <a:pPr marL="426720" marR="6096" indent="-411480">
              <a:spcBef>
                <a:spcPts val="114"/>
              </a:spcBef>
              <a:buFont typeface="Arial MT"/>
              <a:buChar char="•"/>
              <a:tabLst>
                <a:tab pos="425958" algn="l"/>
                <a:tab pos="426720" algn="l"/>
              </a:tabLst>
            </a:pPr>
            <a:r>
              <a:rPr sz="2400" spc="-6">
                <a:solidFill>
                  <a:srgbClr val="243C7E"/>
                </a:solidFill>
                <a:latin typeface="Calibri"/>
                <a:cs typeface="Calibri"/>
              </a:rPr>
              <a:t>Ohio</a:t>
            </a:r>
            <a:r>
              <a:rPr sz="2400" spc="-24">
                <a:solidFill>
                  <a:srgbClr val="243C7E"/>
                </a:solidFill>
                <a:latin typeface="Calibri"/>
                <a:cs typeface="Calibri"/>
              </a:rPr>
              <a:t> </a:t>
            </a:r>
            <a:r>
              <a:rPr sz="2400" spc="-6">
                <a:solidFill>
                  <a:srgbClr val="243C7E"/>
                </a:solidFill>
                <a:latin typeface="Calibri"/>
                <a:cs typeface="Calibri"/>
              </a:rPr>
              <a:t>needs world-class</a:t>
            </a:r>
            <a:r>
              <a:rPr sz="2400">
                <a:solidFill>
                  <a:srgbClr val="243C7E"/>
                </a:solidFill>
                <a:latin typeface="Calibri"/>
                <a:cs typeface="Calibri"/>
              </a:rPr>
              <a:t> </a:t>
            </a:r>
            <a:r>
              <a:rPr sz="2400" spc="-12">
                <a:solidFill>
                  <a:srgbClr val="243C7E"/>
                </a:solidFill>
                <a:latin typeface="Calibri"/>
                <a:cs typeface="Calibri"/>
              </a:rPr>
              <a:t>talent</a:t>
            </a:r>
            <a:r>
              <a:rPr sz="2400">
                <a:solidFill>
                  <a:srgbClr val="243C7E"/>
                </a:solidFill>
                <a:latin typeface="Calibri"/>
                <a:cs typeface="Calibri"/>
              </a:rPr>
              <a:t> </a:t>
            </a:r>
            <a:r>
              <a:rPr sz="2400" spc="-18">
                <a:solidFill>
                  <a:srgbClr val="243C7E"/>
                </a:solidFill>
                <a:latin typeface="Calibri"/>
                <a:cs typeface="Calibri"/>
              </a:rPr>
              <a:t>to </a:t>
            </a:r>
            <a:r>
              <a:rPr sz="2400" spc="-521">
                <a:solidFill>
                  <a:srgbClr val="243C7E"/>
                </a:solidFill>
                <a:latin typeface="Calibri"/>
                <a:cs typeface="Calibri"/>
              </a:rPr>
              <a:t> </a:t>
            </a:r>
            <a:r>
              <a:rPr sz="2400" spc="-18">
                <a:solidFill>
                  <a:srgbClr val="243C7E"/>
                </a:solidFill>
                <a:latin typeface="Calibri"/>
                <a:cs typeface="Calibri"/>
              </a:rPr>
              <a:t>attract/retain</a:t>
            </a:r>
            <a:r>
              <a:rPr sz="2400" spc="24">
                <a:solidFill>
                  <a:srgbClr val="243C7E"/>
                </a:solidFill>
                <a:latin typeface="Calibri"/>
                <a:cs typeface="Calibri"/>
              </a:rPr>
              <a:t> </a:t>
            </a:r>
            <a:r>
              <a:rPr sz="2400" spc="-12">
                <a:solidFill>
                  <a:srgbClr val="243C7E"/>
                </a:solidFill>
                <a:latin typeface="Calibri"/>
                <a:cs typeface="Calibri"/>
              </a:rPr>
              <a:t>companies</a:t>
            </a:r>
            <a:endParaRPr sz="2400">
              <a:latin typeface="Calibri"/>
              <a:cs typeface="Calibri"/>
            </a:endParaRPr>
          </a:p>
        </p:txBody>
      </p:sp>
      <p:pic>
        <p:nvPicPr>
          <p:cNvPr id="6" name="object 6"/>
          <p:cNvPicPr/>
          <p:nvPr/>
        </p:nvPicPr>
        <p:blipFill>
          <a:blip r:embed="rId3" cstate="print"/>
          <a:stretch>
            <a:fillRect/>
          </a:stretch>
        </p:blipFill>
        <p:spPr>
          <a:xfrm>
            <a:off x="2708454" y="5100522"/>
            <a:ext cx="4769509" cy="1515160"/>
          </a:xfrm>
          <a:prstGeom prst="rect">
            <a:avLst/>
          </a:prstGeom>
        </p:spPr>
      </p:pic>
      <p:sp>
        <p:nvSpPr>
          <p:cNvPr id="7" name="object 7"/>
          <p:cNvSpPr txBox="1"/>
          <p:nvPr/>
        </p:nvSpPr>
        <p:spPr>
          <a:xfrm>
            <a:off x="2726131" y="1669389"/>
            <a:ext cx="4848605" cy="2351156"/>
          </a:xfrm>
          <a:prstGeom prst="rect">
            <a:avLst/>
          </a:prstGeom>
        </p:spPr>
        <p:txBody>
          <a:bodyPr vert="horz" wrap="square" lIns="0" tIns="14478" rIns="0" bIns="0" rtlCol="0">
            <a:spAutoFit/>
          </a:bodyPr>
          <a:lstStyle/>
          <a:p>
            <a:pPr marL="289560" indent="-274320">
              <a:lnSpc>
                <a:spcPts val="2736"/>
              </a:lnSpc>
              <a:spcBef>
                <a:spcPts val="114"/>
              </a:spcBef>
              <a:buFont typeface="Arial MT"/>
              <a:buChar char="•"/>
              <a:tabLst>
                <a:tab pos="288798" algn="l"/>
                <a:tab pos="289560" algn="l"/>
              </a:tabLst>
            </a:pPr>
            <a:r>
              <a:rPr sz="2400" spc="-12">
                <a:solidFill>
                  <a:srgbClr val="243C7E"/>
                </a:solidFill>
                <a:latin typeface="Calibri"/>
                <a:cs typeface="Calibri"/>
              </a:rPr>
              <a:t>Reduce</a:t>
            </a:r>
            <a:r>
              <a:rPr sz="2400" spc="12">
                <a:solidFill>
                  <a:srgbClr val="243C7E"/>
                </a:solidFill>
                <a:latin typeface="Calibri"/>
                <a:cs typeface="Calibri"/>
              </a:rPr>
              <a:t> </a:t>
            </a:r>
            <a:r>
              <a:rPr sz="2400" spc="-12">
                <a:solidFill>
                  <a:srgbClr val="243C7E"/>
                </a:solidFill>
                <a:latin typeface="Calibri"/>
                <a:cs typeface="Calibri"/>
              </a:rPr>
              <a:t>Brain</a:t>
            </a:r>
            <a:r>
              <a:rPr sz="2400" spc="6">
                <a:solidFill>
                  <a:srgbClr val="243C7E"/>
                </a:solidFill>
                <a:latin typeface="Calibri"/>
                <a:cs typeface="Calibri"/>
              </a:rPr>
              <a:t> </a:t>
            </a:r>
            <a:r>
              <a:rPr sz="2400" spc="-18">
                <a:solidFill>
                  <a:srgbClr val="243C7E"/>
                </a:solidFill>
                <a:latin typeface="Calibri"/>
                <a:cs typeface="Calibri"/>
              </a:rPr>
              <a:t>Drain</a:t>
            </a:r>
            <a:r>
              <a:rPr sz="2400">
                <a:solidFill>
                  <a:srgbClr val="243C7E"/>
                </a:solidFill>
                <a:latin typeface="Calibri"/>
                <a:cs typeface="Calibri"/>
              </a:rPr>
              <a:t> </a:t>
            </a:r>
            <a:r>
              <a:rPr sz="2400" spc="-6">
                <a:solidFill>
                  <a:srgbClr val="243C7E"/>
                </a:solidFill>
                <a:latin typeface="Calibri"/>
                <a:cs typeface="Calibri"/>
              </a:rPr>
              <a:t>–</a:t>
            </a:r>
            <a:r>
              <a:rPr sz="2400" spc="-12">
                <a:solidFill>
                  <a:srgbClr val="243C7E"/>
                </a:solidFill>
                <a:latin typeface="Calibri"/>
                <a:cs typeface="Calibri"/>
              </a:rPr>
              <a:t> </a:t>
            </a:r>
            <a:r>
              <a:rPr sz="2400" spc="-6">
                <a:solidFill>
                  <a:srgbClr val="243C7E"/>
                </a:solidFill>
                <a:latin typeface="Calibri"/>
                <a:cs typeface="Calibri"/>
              </a:rPr>
              <a:t>Only</a:t>
            </a:r>
            <a:r>
              <a:rPr sz="2400" spc="-12">
                <a:solidFill>
                  <a:srgbClr val="243C7E"/>
                </a:solidFill>
                <a:latin typeface="Calibri"/>
                <a:cs typeface="Calibri"/>
              </a:rPr>
              <a:t> </a:t>
            </a:r>
            <a:r>
              <a:rPr sz="2400" spc="-6">
                <a:solidFill>
                  <a:srgbClr val="243C7E"/>
                </a:solidFill>
                <a:latin typeface="Calibri"/>
                <a:cs typeface="Calibri"/>
              </a:rPr>
              <a:t>69% </a:t>
            </a:r>
            <a:r>
              <a:rPr sz="2400" spc="-12">
                <a:solidFill>
                  <a:srgbClr val="243C7E"/>
                </a:solidFill>
                <a:latin typeface="Calibri"/>
                <a:cs typeface="Calibri"/>
              </a:rPr>
              <a:t>of</a:t>
            </a:r>
            <a:endParaRPr sz="2400">
              <a:latin typeface="Calibri"/>
              <a:cs typeface="Calibri"/>
            </a:endParaRPr>
          </a:p>
          <a:p>
            <a:pPr marL="220218">
              <a:lnSpc>
                <a:spcPts val="2736"/>
              </a:lnSpc>
            </a:pPr>
            <a:r>
              <a:rPr sz="2400" spc="-30">
                <a:solidFill>
                  <a:srgbClr val="243C7E"/>
                </a:solidFill>
                <a:latin typeface="Calibri"/>
                <a:cs typeface="Calibri"/>
              </a:rPr>
              <a:t>Ohio’s</a:t>
            </a:r>
            <a:r>
              <a:rPr sz="2400" spc="-6">
                <a:solidFill>
                  <a:srgbClr val="243C7E"/>
                </a:solidFill>
                <a:latin typeface="Calibri"/>
                <a:cs typeface="Calibri"/>
              </a:rPr>
              <a:t> </a:t>
            </a:r>
            <a:r>
              <a:rPr sz="2400" spc="-12">
                <a:solidFill>
                  <a:srgbClr val="243C7E"/>
                </a:solidFill>
                <a:latin typeface="Calibri"/>
                <a:cs typeface="Calibri"/>
              </a:rPr>
              <a:t>College</a:t>
            </a:r>
            <a:r>
              <a:rPr sz="2400" spc="-6">
                <a:solidFill>
                  <a:srgbClr val="243C7E"/>
                </a:solidFill>
                <a:latin typeface="Calibri"/>
                <a:cs typeface="Calibri"/>
              </a:rPr>
              <a:t> </a:t>
            </a:r>
            <a:r>
              <a:rPr sz="2400" spc="-12">
                <a:solidFill>
                  <a:srgbClr val="243C7E"/>
                </a:solidFill>
                <a:latin typeface="Calibri"/>
                <a:cs typeface="Calibri"/>
              </a:rPr>
              <a:t>Graduates</a:t>
            </a:r>
            <a:r>
              <a:rPr sz="2400" spc="24">
                <a:solidFill>
                  <a:srgbClr val="243C7E"/>
                </a:solidFill>
                <a:latin typeface="Calibri"/>
                <a:cs typeface="Calibri"/>
              </a:rPr>
              <a:t> </a:t>
            </a:r>
            <a:r>
              <a:rPr sz="2400" spc="-30">
                <a:solidFill>
                  <a:srgbClr val="243C7E"/>
                </a:solidFill>
                <a:latin typeface="Calibri"/>
                <a:cs typeface="Calibri"/>
              </a:rPr>
              <a:t>stay</a:t>
            </a:r>
            <a:r>
              <a:rPr sz="2400" spc="-6">
                <a:solidFill>
                  <a:srgbClr val="243C7E"/>
                </a:solidFill>
                <a:latin typeface="Calibri"/>
                <a:cs typeface="Calibri"/>
              </a:rPr>
              <a:t> in </a:t>
            </a:r>
            <a:r>
              <a:rPr sz="2400" spc="-12">
                <a:solidFill>
                  <a:srgbClr val="243C7E"/>
                </a:solidFill>
                <a:latin typeface="Calibri"/>
                <a:cs typeface="Calibri"/>
              </a:rPr>
              <a:t>Ohio</a:t>
            </a:r>
            <a:endParaRPr sz="2400">
              <a:latin typeface="Calibri"/>
              <a:cs typeface="Calibri"/>
            </a:endParaRPr>
          </a:p>
          <a:p>
            <a:pPr marL="289560" indent="-274320">
              <a:spcBef>
                <a:spcPts val="672"/>
              </a:spcBef>
              <a:buFont typeface="Arial MT"/>
              <a:buChar char="•"/>
              <a:tabLst>
                <a:tab pos="288798" algn="l"/>
                <a:tab pos="289560" algn="l"/>
              </a:tabLst>
            </a:pPr>
            <a:r>
              <a:rPr sz="2400" spc="-6">
                <a:solidFill>
                  <a:srgbClr val="243C7E"/>
                </a:solidFill>
                <a:latin typeface="Calibri"/>
                <a:cs typeface="Calibri"/>
              </a:rPr>
              <a:t>Who</a:t>
            </a:r>
            <a:r>
              <a:rPr sz="2400" spc="-18">
                <a:solidFill>
                  <a:srgbClr val="243C7E"/>
                </a:solidFill>
                <a:latin typeface="Calibri"/>
                <a:cs typeface="Calibri"/>
              </a:rPr>
              <a:t> </a:t>
            </a:r>
            <a:r>
              <a:rPr sz="2400" spc="-30">
                <a:solidFill>
                  <a:srgbClr val="243C7E"/>
                </a:solidFill>
                <a:latin typeface="Calibri"/>
                <a:cs typeface="Calibri"/>
              </a:rPr>
              <a:t>stays</a:t>
            </a:r>
            <a:r>
              <a:rPr sz="2400" spc="-6">
                <a:solidFill>
                  <a:srgbClr val="243C7E"/>
                </a:solidFill>
                <a:latin typeface="Calibri"/>
                <a:cs typeface="Calibri"/>
              </a:rPr>
              <a:t> in</a:t>
            </a:r>
            <a:r>
              <a:rPr sz="2400" spc="-18">
                <a:solidFill>
                  <a:srgbClr val="243C7E"/>
                </a:solidFill>
                <a:latin typeface="Calibri"/>
                <a:cs typeface="Calibri"/>
              </a:rPr>
              <a:t> </a:t>
            </a:r>
            <a:r>
              <a:rPr sz="2400" spc="-12">
                <a:solidFill>
                  <a:srgbClr val="243C7E"/>
                </a:solidFill>
                <a:latin typeface="Calibri"/>
                <a:cs typeface="Calibri"/>
              </a:rPr>
              <a:t>Ohio?</a:t>
            </a:r>
            <a:endParaRPr sz="2400">
              <a:latin typeface="Calibri"/>
              <a:cs typeface="Calibri"/>
            </a:endParaRPr>
          </a:p>
          <a:p>
            <a:pPr marL="701040" lvl="1" indent="-275082">
              <a:spcBef>
                <a:spcPts val="192"/>
              </a:spcBef>
              <a:buFont typeface="Arial MT"/>
              <a:buChar char="•"/>
              <a:tabLst>
                <a:tab pos="700278" algn="l"/>
                <a:tab pos="701040" algn="l"/>
              </a:tabLst>
            </a:pPr>
            <a:r>
              <a:rPr sz="2400" spc="-6">
                <a:solidFill>
                  <a:srgbClr val="243C7E"/>
                </a:solidFill>
                <a:latin typeface="Calibri"/>
                <a:cs typeface="Calibri"/>
              </a:rPr>
              <a:t>61%</a:t>
            </a:r>
            <a:r>
              <a:rPr sz="2400" spc="-42">
                <a:solidFill>
                  <a:srgbClr val="243C7E"/>
                </a:solidFill>
                <a:latin typeface="Calibri"/>
                <a:cs typeface="Calibri"/>
              </a:rPr>
              <a:t> </a:t>
            </a:r>
            <a:r>
              <a:rPr sz="2400" spc="-6">
                <a:solidFill>
                  <a:srgbClr val="243C7E"/>
                </a:solidFill>
                <a:latin typeface="Calibri"/>
                <a:cs typeface="Calibri"/>
              </a:rPr>
              <a:t>of</a:t>
            </a:r>
            <a:r>
              <a:rPr sz="2400" spc="-30">
                <a:solidFill>
                  <a:srgbClr val="243C7E"/>
                </a:solidFill>
                <a:latin typeface="Calibri"/>
                <a:cs typeface="Calibri"/>
              </a:rPr>
              <a:t> </a:t>
            </a:r>
            <a:r>
              <a:rPr sz="2400" spc="-12">
                <a:solidFill>
                  <a:srgbClr val="243C7E"/>
                </a:solidFill>
                <a:latin typeface="Calibri"/>
                <a:cs typeface="Calibri"/>
              </a:rPr>
              <a:t>Engineers</a:t>
            </a:r>
            <a:endParaRPr sz="2400">
              <a:latin typeface="Calibri"/>
              <a:cs typeface="Calibri"/>
            </a:endParaRPr>
          </a:p>
          <a:p>
            <a:pPr marL="701040" lvl="1" indent="-275082">
              <a:spcBef>
                <a:spcPts val="198"/>
              </a:spcBef>
              <a:buFont typeface="Arial MT"/>
              <a:buChar char="•"/>
              <a:tabLst>
                <a:tab pos="700278" algn="l"/>
                <a:tab pos="701040" algn="l"/>
              </a:tabLst>
            </a:pPr>
            <a:r>
              <a:rPr sz="2400" spc="-6">
                <a:solidFill>
                  <a:srgbClr val="243C7E"/>
                </a:solidFill>
                <a:latin typeface="Calibri"/>
                <a:cs typeface="Calibri"/>
              </a:rPr>
              <a:t>63%</a:t>
            </a:r>
            <a:r>
              <a:rPr sz="2400" spc="-30">
                <a:solidFill>
                  <a:srgbClr val="243C7E"/>
                </a:solidFill>
                <a:latin typeface="Calibri"/>
                <a:cs typeface="Calibri"/>
              </a:rPr>
              <a:t> </a:t>
            </a:r>
            <a:r>
              <a:rPr sz="2400" spc="-6">
                <a:solidFill>
                  <a:srgbClr val="243C7E"/>
                </a:solidFill>
                <a:latin typeface="Calibri"/>
                <a:cs typeface="Calibri"/>
              </a:rPr>
              <a:t>of</a:t>
            </a:r>
            <a:r>
              <a:rPr sz="2400" spc="-24">
                <a:solidFill>
                  <a:srgbClr val="243C7E"/>
                </a:solidFill>
                <a:latin typeface="Calibri"/>
                <a:cs typeface="Calibri"/>
              </a:rPr>
              <a:t> </a:t>
            </a:r>
            <a:r>
              <a:rPr sz="2400" spc="-12">
                <a:solidFill>
                  <a:srgbClr val="243C7E"/>
                </a:solidFill>
                <a:latin typeface="Calibri"/>
                <a:cs typeface="Calibri"/>
              </a:rPr>
              <a:t>Scientists</a:t>
            </a:r>
            <a:endParaRPr sz="2400">
              <a:latin typeface="Calibri"/>
              <a:cs typeface="Calibri"/>
            </a:endParaRPr>
          </a:p>
          <a:p>
            <a:pPr marL="701040" lvl="1" indent="-275082">
              <a:spcBef>
                <a:spcPts val="186"/>
              </a:spcBef>
              <a:buFont typeface="Arial MT"/>
              <a:buChar char="•"/>
              <a:tabLst>
                <a:tab pos="700278" algn="l"/>
                <a:tab pos="701040" algn="l"/>
              </a:tabLst>
            </a:pPr>
            <a:r>
              <a:rPr sz="2400" spc="-6">
                <a:solidFill>
                  <a:srgbClr val="243C7E"/>
                </a:solidFill>
                <a:latin typeface="Calibri"/>
                <a:cs typeface="Calibri"/>
              </a:rPr>
              <a:t>71%</a:t>
            </a:r>
            <a:r>
              <a:rPr sz="2400" spc="-24">
                <a:solidFill>
                  <a:srgbClr val="243C7E"/>
                </a:solidFill>
                <a:latin typeface="Calibri"/>
                <a:cs typeface="Calibri"/>
              </a:rPr>
              <a:t> </a:t>
            </a:r>
            <a:r>
              <a:rPr sz="2400" spc="-6">
                <a:solidFill>
                  <a:srgbClr val="243C7E"/>
                </a:solidFill>
                <a:latin typeface="Calibri"/>
                <a:cs typeface="Calibri"/>
              </a:rPr>
              <a:t>of</a:t>
            </a:r>
            <a:r>
              <a:rPr sz="2400" spc="-18">
                <a:solidFill>
                  <a:srgbClr val="243C7E"/>
                </a:solidFill>
                <a:latin typeface="Calibri"/>
                <a:cs typeface="Calibri"/>
              </a:rPr>
              <a:t> </a:t>
            </a:r>
            <a:r>
              <a:rPr sz="2400" spc="-6">
                <a:solidFill>
                  <a:srgbClr val="243C7E"/>
                </a:solidFill>
                <a:latin typeface="Calibri"/>
                <a:cs typeface="Calibri"/>
              </a:rPr>
              <a:t>Business</a:t>
            </a:r>
            <a:r>
              <a:rPr sz="2400" spc="12">
                <a:solidFill>
                  <a:srgbClr val="243C7E"/>
                </a:solidFill>
                <a:latin typeface="Calibri"/>
                <a:cs typeface="Calibri"/>
              </a:rPr>
              <a:t> </a:t>
            </a:r>
            <a:r>
              <a:rPr sz="2400" spc="-12">
                <a:solidFill>
                  <a:srgbClr val="243C7E"/>
                </a:solidFill>
                <a:latin typeface="Calibri"/>
                <a:cs typeface="Calibri"/>
              </a:rPr>
              <a:t>Professionals</a:t>
            </a:r>
            <a:endParaRPr sz="2400">
              <a:latin typeface="Calibri"/>
              <a:cs typeface="Calibri"/>
            </a:endParaRPr>
          </a:p>
        </p:txBody>
      </p:sp>
      <p:sp>
        <p:nvSpPr>
          <p:cNvPr id="8" name="object 8"/>
          <p:cNvSpPr txBox="1"/>
          <p:nvPr/>
        </p:nvSpPr>
        <p:spPr>
          <a:xfrm>
            <a:off x="3079699" y="6848246"/>
            <a:ext cx="4011168" cy="531684"/>
          </a:xfrm>
          <a:prstGeom prst="rect">
            <a:avLst/>
          </a:prstGeom>
        </p:spPr>
        <p:txBody>
          <a:bodyPr vert="horz" wrap="square" lIns="0" tIns="14478" rIns="0" bIns="0" rtlCol="0">
            <a:spAutoFit/>
          </a:bodyPr>
          <a:lstStyle/>
          <a:p>
            <a:pPr marL="15240" marR="6096">
              <a:spcBef>
                <a:spcPts val="114"/>
              </a:spcBef>
            </a:pPr>
            <a:r>
              <a:rPr sz="1680" spc="-12">
                <a:solidFill>
                  <a:srgbClr val="243C7E"/>
                </a:solidFill>
                <a:latin typeface="Calibri"/>
                <a:cs typeface="Calibri"/>
              </a:rPr>
              <a:t>http</a:t>
            </a:r>
            <a:r>
              <a:rPr sz="1680" spc="-12">
                <a:solidFill>
                  <a:srgbClr val="243C7E"/>
                </a:solidFill>
                <a:latin typeface="Calibri"/>
                <a:cs typeface="Calibri"/>
                <a:hlinkClick r:id="rId4"/>
              </a:rPr>
              <a:t>s://w</a:t>
            </a:r>
            <a:r>
              <a:rPr sz="1680" spc="-12">
                <a:solidFill>
                  <a:srgbClr val="243C7E"/>
                </a:solidFill>
                <a:latin typeface="Calibri"/>
                <a:cs typeface="Calibri"/>
              </a:rPr>
              <a:t>ww</a:t>
            </a:r>
            <a:r>
              <a:rPr sz="1680" spc="-12">
                <a:solidFill>
                  <a:srgbClr val="243C7E"/>
                </a:solidFill>
                <a:latin typeface="Calibri"/>
                <a:cs typeface="Calibri"/>
                <a:hlinkClick r:id="rId4"/>
              </a:rPr>
              <a:t>.ohiohi</a:t>
            </a:r>
            <a:r>
              <a:rPr sz="1680" spc="-12">
                <a:solidFill>
                  <a:srgbClr val="243C7E"/>
                </a:solidFill>
                <a:latin typeface="Calibri"/>
                <a:cs typeface="Calibri"/>
              </a:rPr>
              <a:t>gh</a:t>
            </a:r>
            <a:r>
              <a:rPr sz="1680" spc="-12">
                <a:solidFill>
                  <a:srgbClr val="243C7E"/>
                </a:solidFill>
                <a:latin typeface="Calibri"/>
                <a:cs typeface="Calibri"/>
                <a:hlinkClick r:id="rId4"/>
              </a:rPr>
              <a:t>ered.org/sites/default/f </a:t>
            </a:r>
            <a:r>
              <a:rPr sz="1680" spc="-366">
                <a:solidFill>
                  <a:srgbClr val="243C7E"/>
                </a:solidFill>
                <a:latin typeface="Calibri"/>
                <a:cs typeface="Calibri"/>
              </a:rPr>
              <a:t> </a:t>
            </a:r>
            <a:r>
              <a:rPr sz="1680" spc="-6">
                <a:solidFill>
                  <a:srgbClr val="243C7E"/>
                </a:solidFill>
                <a:latin typeface="Calibri"/>
                <a:cs typeface="Calibri"/>
              </a:rPr>
              <a:t>iles/hei/sp18_grads_0.pdf</a:t>
            </a:r>
            <a:endParaRPr sz="1680">
              <a:latin typeface="Calibri"/>
              <a:cs typeface="Calibri"/>
            </a:endParaRPr>
          </a:p>
        </p:txBody>
      </p:sp>
    </p:spTree>
    <p:extLst>
      <p:ext uri="{BB962C8B-B14F-4D97-AF65-F5344CB8AC3E}">
        <p14:creationId xmlns:p14="http://schemas.microsoft.com/office/powerpoint/2010/main" val="385845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9788" y="372160"/>
            <a:ext cx="7141464" cy="605550"/>
          </a:xfrm>
          <a:prstGeom prst="rect">
            <a:avLst/>
          </a:prstGeom>
        </p:spPr>
        <p:txBody>
          <a:bodyPr vert="horz" wrap="square" lIns="0" tIns="14478" rIns="0" bIns="0" rtlCol="0">
            <a:spAutoFit/>
          </a:bodyPr>
          <a:lstStyle/>
          <a:p>
            <a:pPr marL="15240">
              <a:spcBef>
                <a:spcPts val="114"/>
              </a:spcBef>
            </a:pPr>
            <a:r>
              <a:rPr sz="3840" spc="-30"/>
              <a:t>Why</a:t>
            </a:r>
            <a:r>
              <a:rPr sz="3840" spc="12"/>
              <a:t> </a:t>
            </a:r>
            <a:r>
              <a:rPr sz="3840" spc="-18"/>
              <a:t>Hire</a:t>
            </a:r>
            <a:r>
              <a:rPr sz="3840"/>
              <a:t> </a:t>
            </a:r>
            <a:r>
              <a:rPr sz="3840" spc="-18"/>
              <a:t>Interns</a:t>
            </a:r>
            <a:r>
              <a:rPr sz="3840" spc="12"/>
              <a:t> </a:t>
            </a:r>
            <a:r>
              <a:rPr sz="3840" spc="-6"/>
              <a:t>–</a:t>
            </a:r>
            <a:r>
              <a:rPr sz="3840"/>
              <a:t> </a:t>
            </a:r>
            <a:r>
              <a:rPr sz="3840" spc="-24"/>
              <a:t>Research</a:t>
            </a:r>
            <a:r>
              <a:rPr sz="3840" spc="6"/>
              <a:t> </a:t>
            </a:r>
            <a:r>
              <a:rPr sz="3840" spc="-24"/>
              <a:t>says…..</a:t>
            </a:r>
            <a:endParaRPr sz="3840"/>
          </a:p>
        </p:txBody>
      </p:sp>
      <p:sp>
        <p:nvSpPr>
          <p:cNvPr id="3" name="object 3"/>
          <p:cNvSpPr txBox="1"/>
          <p:nvPr/>
        </p:nvSpPr>
        <p:spPr>
          <a:xfrm>
            <a:off x="2838907" y="1755039"/>
            <a:ext cx="4525518" cy="3314241"/>
          </a:xfrm>
          <a:prstGeom prst="rect">
            <a:avLst/>
          </a:prstGeom>
        </p:spPr>
        <p:txBody>
          <a:bodyPr vert="horz" wrap="square" lIns="0" tIns="56388" rIns="0" bIns="0" rtlCol="0">
            <a:spAutoFit/>
          </a:bodyPr>
          <a:lstStyle/>
          <a:p>
            <a:pPr marL="15240" marR="6096">
              <a:lnSpc>
                <a:spcPts val="2592"/>
              </a:lnSpc>
              <a:spcBef>
                <a:spcPts val="444"/>
              </a:spcBef>
            </a:pPr>
            <a:r>
              <a:rPr sz="2400" b="1" spc="-18">
                <a:solidFill>
                  <a:srgbClr val="EB5B1F"/>
                </a:solidFill>
                <a:latin typeface="Calibri"/>
                <a:cs typeface="Calibri"/>
              </a:rPr>
              <a:t>Cream</a:t>
            </a:r>
            <a:r>
              <a:rPr sz="2400" b="1" spc="12">
                <a:solidFill>
                  <a:srgbClr val="EB5B1F"/>
                </a:solidFill>
                <a:latin typeface="Calibri"/>
                <a:cs typeface="Calibri"/>
              </a:rPr>
              <a:t> </a:t>
            </a:r>
            <a:r>
              <a:rPr sz="2400" b="1" spc="-6">
                <a:solidFill>
                  <a:srgbClr val="EB5B1F"/>
                </a:solidFill>
                <a:latin typeface="Calibri"/>
                <a:cs typeface="Calibri"/>
              </a:rPr>
              <a:t>of</a:t>
            </a:r>
            <a:r>
              <a:rPr sz="2400" b="1">
                <a:solidFill>
                  <a:srgbClr val="EB5B1F"/>
                </a:solidFill>
                <a:latin typeface="Calibri"/>
                <a:cs typeface="Calibri"/>
              </a:rPr>
              <a:t> </a:t>
            </a:r>
            <a:r>
              <a:rPr sz="2400" b="1" spc="-6">
                <a:solidFill>
                  <a:srgbClr val="EB5B1F"/>
                </a:solidFill>
                <a:latin typeface="Calibri"/>
                <a:cs typeface="Calibri"/>
              </a:rPr>
              <a:t>the</a:t>
            </a:r>
            <a:r>
              <a:rPr sz="2400" b="1">
                <a:solidFill>
                  <a:srgbClr val="EB5B1F"/>
                </a:solidFill>
                <a:latin typeface="Calibri"/>
                <a:cs typeface="Calibri"/>
              </a:rPr>
              <a:t> </a:t>
            </a:r>
            <a:r>
              <a:rPr sz="2400" b="1" spc="-12">
                <a:solidFill>
                  <a:srgbClr val="EB5B1F"/>
                </a:solidFill>
                <a:latin typeface="Calibri"/>
                <a:cs typeface="Calibri"/>
              </a:rPr>
              <a:t>Crop</a:t>
            </a:r>
            <a:r>
              <a:rPr sz="2400" b="1" spc="12">
                <a:solidFill>
                  <a:srgbClr val="EB5B1F"/>
                </a:solidFill>
                <a:latin typeface="Calibri"/>
                <a:cs typeface="Calibri"/>
              </a:rPr>
              <a:t> </a:t>
            </a:r>
            <a:r>
              <a:rPr sz="2400" spc="-6">
                <a:solidFill>
                  <a:srgbClr val="243C7E"/>
                </a:solidFill>
                <a:latin typeface="Calibri"/>
                <a:cs typeface="Calibri"/>
              </a:rPr>
              <a:t>- 67%</a:t>
            </a:r>
            <a:r>
              <a:rPr sz="2400" spc="-12">
                <a:solidFill>
                  <a:srgbClr val="243C7E"/>
                </a:solidFill>
                <a:latin typeface="Calibri"/>
                <a:cs typeface="Calibri"/>
              </a:rPr>
              <a:t> </a:t>
            </a:r>
            <a:r>
              <a:rPr sz="2400" spc="-6">
                <a:solidFill>
                  <a:srgbClr val="243C7E"/>
                </a:solidFill>
                <a:latin typeface="Calibri"/>
                <a:cs typeface="Calibri"/>
              </a:rPr>
              <a:t>of </a:t>
            </a:r>
            <a:r>
              <a:rPr sz="2400" spc="-18">
                <a:solidFill>
                  <a:srgbClr val="243C7E"/>
                </a:solidFill>
                <a:latin typeface="Calibri"/>
                <a:cs typeface="Calibri"/>
              </a:rPr>
              <a:t>college </a:t>
            </a:r>
            <a:r>
              <a:rPr sz="2400" spc="-12">
                <a:solidFill>
                  <a:srgbClr val="243C7E"/>
                </a:solidFill>
                <a:latin typeface="Calibri"/>
                <a:cs typeface="Calibri"/>
              </a:rPr>
              <a:t> grads</a:t>
            </a:r>
            <a:r>
              <a:rPr sz="2400">
                <a:solidFill>
                  <a:srgbClr val="243C7E"/>
                </a:solidFill>
                <a:latin typeface="Calibri"/>
                <a:cs typeface="Calibri"/>
              </a:rPr>
              <a:t> </a:t>
            </a:r>
            <a:r>
              <a:rPr sz="2400" spc="-12">
                <a:solidFill>
                  <a:srgbClr val="243C7E"/>
                </a:solidFill>
                <a:latin typeface="Calibri"/>
                <a:cs typeface="Calibri"/>
              </a:rPr>
              <a:t>are</a:t>
            </a:r>
            <a:r>
              <a:rPr sz="2400" spc="-6">
                <a:solidFill>
                  <a:srgbClr val="243C7E"/>
                </a:solidFill>
                <a:latin typeface="Calibri"/>
                <a:cs typeface="Calibri"/>
              </a:rPr>
              <a:t> </a:t>
            </a:r>
            <a:r>
              <a:rPr sz="2400" spc="-18">
                <a:solidFill>
                  <a:srgbClr val="243C7E"/>
                </a:solidFill>
                <a:latin typeface="Calibri"/>
                <a:cs typeface="Calibri"/>
              </a:rPr>
              <a:t>offered</a:t>
            </a:r>
            <a:r>
              <a:rPr sz="2400" spc="6">
                <a:solidFill>
                  <a:srgbClr val="243C7E"/>
                </a:solidFill>
                <a:latin typeface="Calibri"/>
                <a:cs typeface="Calibri"/>
              </a:rPr>
              <a:t> </a:t>
            </a:r>
            <a:r>
              <a:rPr sz="2400" spc="-6">
                <a:solidFill>
                  <a:srgbClr val="243C7E"/>
                </a:solidFill>
                <a:latin typeface="Calibri"/>
                <a:cs typeface="Calibri"/>
              </a:rPr>
              <a:t>full-time</a:t>
            </a:r>
            <a:r>
              <a:rPr sz="2400" spc="30">
                <a:solidFill>
                  <a:srgbClr val="243C7E"/>
                </a:solidFill>
                <a:latin typeface="Calibri"/>
                <a:cs typeface="Calibri"/>
              </a:rPr>
              <a:t> </a:t>
            </a:r>
            <a:r>
              <a:rPr sz="2400" spc="-12">
                <a:solidFill>
                  <a:srgbClr val="243C7E"/>
                </a:solidFill>
                <a:latin typeface="Calibri"/>
                <a:cs typeface="Calibri"/>
              </a:rPr>
              <a:t>positions </a:t>
            </a:r>
            <a:r>
              <a:rPr sz="2400" spc="-528">
                <a:solidFill>
                  <a:srgbClr val="243C7E"/>
                </a:solidFill>
                <a:latin typeface="Calibri"/>
                <a:cs typeface="Calibri"/>
              </a:rPr>
              <a:t> </a:t>
            </a:r>
            <a:r>
              <a:rPr sz="2400" spc="-12">
                <a:solidFill>
                  <a:srgbClr val="243C7E"/>
                </a:solidFill>
                <a:latin typeface="Calibri"/>
                <a:cs typeface="Calibri"/>
              </a:rPr>
              <a:t>after</a:t>
            </a:r>
            <a:r>
              <a:rPr sz="2400" spc="12">
                <a:solidFill>
                  <a:srgbClr val="243C7E"/>
                </a:solidFill>
                <a:latin typeface="Calibri"/>
                <a:cs typeface="Calibri"/>
              </a:rPr>
              <a:t> </a:t>
            </a:r>
            <a:r>
              <a:rPr sz="2400" spc="-6">
                <a:solidFill>
                  <a:srgbClr val="243C7E"/>
                </a:solidFill>
                <a:latin typeface="Calibri"/>
                <a:cs typeface="Calibri"/>
              </a:rPr>
              <a:t>their</a:t>
            </a:r>
            <a:r>
              <a:rPr sz="2400" spc="12">
                <a:solidFill>
                  <a:srgbClr val="243C7E"/>
                </a:solidFill>
                <a:latin typeface="Calibri"/>
                <a:cs typeface="Calibri"/>
              </a:rPr>
              <a:t> </a:t>
            </a:r>
            <a:r>
              <a:rPr sz="2400" spc="-6">
                <a:solidFill>
                  <a:srgbClr val="243C7E"/>
                </a:solidFill>
                <a:latin typeface="Calibri"/>
                <a:cs typeface="Calibri"/>
              </a:rPr>
              <a:t>internship.</a:t>
            </a:r>
            <a:endParaRPr sz="2400">
              <a:latin typeface="Calibri"/>
              <a:cs typeface="Calibri"/>
            </a:endParaRPr>
          </a:p>
          <a:p>
            <a:pPr marL="15240" marR="9144">
              <a:lnSpc>
                <a:spcPts val="2592"/>
              </a:lnSpc>
              <a:spcBef>
                <a:spcPts val="960"/>
              </a:spcBef>
            </a:pPr>
            <a:r>
              <a:rPr sz="2400" b="1" spc="-6">
                <a:solidFill>
                  <a:srgbClr val="EB5B1F"/>
                </a:solidFill>
                <a:latin typeface="Calibri"/>
                <a:cs typeface="Calibri"/>
              </a:rPr>
              <a:t>Find </a:t>
            </a:r>
            <a:r>
              <a:rPr sz="2400" b="1" spc="-12">
                <a:solidFill>
                  <a:srgbClr val="EB5B1F"/>
                </a:solidFill>
                <a:latin typeface="Calibri"/>
                <a:cs typeface="Calibri"/>
              </a:rPr>
              <a:t>Future</a:t>
            </a:r>
            <a:r>
              <a:rPr sz="2400" b="1">
                <a:solidFill>
                  <a:srgbClr val="EB5B1F"/>
                </a:solidFill>
                <a:latin typeface="Calibri"/>
                <a:cs typeface="Calibri"/>
              </a:rPr>
              <a:t> </a:t>
            </a:r>
            <a:r>
              <a:rPr sz="2400" b="1" spc="-12">
                <a:solidFill>
                  <a:srgbClr val="EB5B1F"/>
                </a:solidFill>
                <a:latin typeface="Calibri"/>
                <a:cs typeface="Calibri"/>
              </a:rPr>
              <a:t>Employees</a:t>
            </a:r>
            <a:r>
              <a:rPr sz="2400" b="1" spc="36">
                <a:solidFill>
                  <a:srgbClr val="EB5B1F"/>
                </a:solidFill>
                <a:latin typeface="Calibri"/>
                <a:cs typeface="Calibri"/>
              </a:rPr>
              <a:t> </a:t>
            </a:r>
            <a:r>
              <a:rPr sz="2400" spc="-6">
                <a:solidFill>
                  <a:srgbClr val="243C7E"/>
                </a:solidFill>
                <a:latin typeface="Calibri"/>
                <a:cs typeface="Calibri"/>
              </a:rPr>
              <a:t>-</a:t>
            </a:r>
            <a:r>
              <a:rPr sz="2400">
                <a:solidFill>
                  <a:srgbClr val="243C7E"/>
                </a:solidFill>
                <a:latin typeface="Calibri"/>
                <a:cs typeface="Calibri"/>
              </a:rPr>
              <a:t> </a:t>
            </a:r>
            <a:r>
              <a:rPr sz="2400" spc="-30">
                <a:solidFill>
                  <a:srgbClr val="243C7E"/>
                </a:solidFill>
                <a:latin typeface="Calibri"/>
                <a:cs typeface="Calibri"/>
              </a:rPr>
              <a:t>Year-round </a:t>
            </a:r>
            <a:r>
              <a:rPr sz="2400" spc="-528">
                <a:solidFill>
                  <a:srgbClr val="243C7E"/>
                </a:solidFill>
                <a:latin typeface="Calibri"/>
                <a:cs typeface="Calibri"/>
              </a:rPr>
              <a:t> </a:t>
            </a:r>
            <a:r>
              <a:rPr sz="2400" spc="-6">
                <a:solidFill>
                  <a:srgbClr val="243C7E"/>
                </a:solidFill>
                <a:latin typeface="Calibri"/>
                <a:cs typeface="Calibri"/>
              </a:rPr>
              <a:t>recruiting</a:t>
            </a:r>
            <a:r>
              <a:rPr sz="2400" spc="18">
                <a:solidFill>
                  <a:srgbClr val="243C7E"/>
                </a:solidFill>
                <a:latin typeface="Calibri"/>
                <a:cs typeface="Calibri"/>
              </a:rPr>
              <a:t> </a:t>
            </a:r>
            <a:r>
              <a:rPr sz="2400" spc="-12">
                <a:solidFill>
                  <a:srgbClr val="243C7E"/>
                </a:solidFill>
                <a:latin typeface="Calibri"/>
                <a:cs typeface="Calibri"/>
              </a:rPr>
              <a:t>tool</a:t>
            </a:r>
            <a:r>
              <a:rPr sz="2400">
                <a:solidFill>
                  <a:srgbClr val="243C7E"/>
                </a:solidFill>
                <a:latin typeface="Calibri"/>
                <a:cs typeface="Calibri"/>
              </a:rPr>
              <a:t> </a:t>
            </a:r>
            <a:r>
              <a:rPr sz="2400" spc="-6">
                <a:solidFill>
                  <a:srgbClr val="243C7E"/>
                </a:solidFill>
                <a:latin typeface="Calibri"/>
                <a:cs typeface="Calibri"/>
              </a:rPr>
              <a:t>and </a:t>
            </a:r>
            <a:r>
              <a:rPr sz="2400" spc="-12">
                <a:solidFill>
                  <a:srgbClr val="243C7E"/>
                </a:solidFill>
                <a:latin typeface="Calibri"/>
                <a:cs typeface="Calibri"/>
              </a:rPr>
              <a:t>ongoing</a:t>
            </a:r>
            <a:r>
              <a:rPr sz="2400" spc="-24">
                <a:solidFill>
                  <a:srgbClr val="243C7E"/>
                </a:solidFill>
                <a:latin typeface="Calibri"/>
                <a:cs typeface="Calibri"/>
              </a:rPr>
              <a:t> </a:t>
            </a:r>
            <a:r>
              <a:rPr sz="2400" spc="-12">
                <a:solidFill>
                  <a:srgbClr val="243C7E"/>
                </a:solidFill>
                <a:latin typeface="Calibri"/>
                <a:cs typeface="Calibri"/>
              </a:rPr>
              <a:t>pipeline.</a:t>
            </a:r>
            <a:endParaRPr sz="2400">
              <a:latin typeface="Calibri"/>
              <a:cs typeface="Calibri"/>
            </a:endParaRPr>
          </a:p>
          <a:p>
            <a:pPr marL="15240" marR="156972">
              <a:lnSpc>
                <a:spcPts val="2592"/>
              </a:lnSpc>
              <a:spcBef>
                <a:spcPts val="960"/>
              </a:spcBef>
            </a:pPr>
            <a:r>
              <a:rPr sz="2400" b="1" spc="-18">
                <a:solidFill>
                  <a:srgbClr val="EB5B1F"/>
                </a:solidFill>
                <a:latin typeface="Calibri"/>
                <a:cs typeface="Calibri"/>
              </a:rPr>
              <a:t>Better</a:t>
            </a:r>
            <a:r>
              <a:rPr sz="2400" b="1">
                <a:solidFill>
                  <a:srgbClr val="EB5B1F"/>
                </a:solidFill>
                <a:latin typeface="Calibri"/>
                <a:cs typeface="Calibri"/>
              </a:rPr>
              <a:t> </a:t>
            </a:r>
            <a:r>
              <a:rPr sz="2400" b="1" spc="-18">
                <a:solidFill>
                  <a:srgbClr val="EB5B1F"/>
                </a:solidFill>
                <a:latin typeface="Calibri"/>
                <a:cs typeface="Calibri"/>
              </a:rPr>
              <a:t>Retention</a:t>
            </a:r>
            <a:r>
              <a:rPr sz="2400" b="1" spc="-6">
                <a:solidFill>
                  <a:srgbClr val="EB5B1F"/>
                </a:solidFill>
                <a:latin typeface="Calibri"/>
                <a:cs typeface="Calibri"/>
              </a:rPr>
              <a:t> </a:t>
            </a:r>
            <a:r>
              <a:rPr sz="2400" spc="-6">
                <a:solidFill>
                  <a:srgbClr val="243C7E"/>
                </a:solidFill>
                <a:latin typeface="Calibri"/>
                <a:cs typeface="Calibri"/>
              </a:rPr>
              <a:t>-</a:t>
            </a:r>
            <a:r>
              <a:rPr sz="2400">
                <a:solidFill>
                  <a:srgbClr val="243C7E"/>
                </a:solidFill>
                <a:latin typeface="Calibri"/>
                <a:cs typeface="Calibri"/>
              </a:rPr>
              <a:t> </a:t>
            </a:r>
            <a:r>
              <a:rPr sz="2400" spc="-12">
                <a:solidFill>
                  <a:srgbClr val="243C7E"/>
                </a:solidFill>
                <a:latin typeface="Calibri"/>
                <a:cs typeface="Calibri"/>
              </a:rPr>
              <a:t>Interns</a:t>
            </a:r>
            <a:r>
              <a:rPr sz="2400" spc="12">
                <a:solidFill>
                  <a:srgbClr val="243C7E"/>
                </a:solidFill>
                <a:latin typeface="Calibri"/>
                <a:cs typeface="Calibri"/>
              </a:rPr>
              <a:t> </a:t>
            </a:r>
            <a:r>
              <a:rPr sz="2400" spc="-24">
                <a:solidFill>
                  <a:srgbClr val="243C7E"/>
                </a:solidFill>
                <a:latin typeface="Calibri"/>
                <a:cs typeface="Calibri"/>
              </a:rPr>
              <a:t>have </a:t>
            </a:r>
            <a:r>
              <a:rPr sz="2400" spc="-18">
                <a:solidFill>
                  <a:srgbClr val="243C7E"/>
                </a:solidFill>
                <a:latin typeface="Calibri"/>
                <a:cs typeface="Calibri"/>
              </a:rPr>
              <a:t> </a:t>
            </a:r>
            <a:r>
              <a:rPr sz="2400" spc="-12">
                <a:solidFill>
                  <a:srgbClr val="243C7E"/>
                </a:solidFill>
                <a:latin typeface="Calibri"/>
                <a:cs typeface="Calibri"/>
              </a:rPr>
              <a:t>significantly</a:t>
            </a:r>
            <a:r>
              <a:rPr sz="2400" spc="30">
                <a:solidFill>
                  <a:srgbClr val="243C7E"/>
                </a:solidFill>
                <a:latin typeface="Calibri"/>
                <a:cs typeface="Calibri"/>
              </a:rPr>
              <a:t> </a:t>
            </a:r>
            <a:r>
              <a:rPr sz="2400" spc="-18">
                <a:solidFill>
                  <a:srgbClr val="243C7E"/>
                </a:solidFill>
                <a:latin typeface="Calibri"/>
                <a:cs typeface="Calibri"/>
              </a:rPr>
              <a:t>greater</a:t>
            </a:r>
            <a:r>
              <a:rPr sz="2400" spc="18">
                <a:solidFill>
                  <a:srgbClr val="243C7E"/>
                </a:solidFill>
                <a:latin typeface="Calibri"/>
                <a:cs typeface="Calibri"/>
              </a:rPr>
              <a:t> </a:t>
            </a:r>
            <a:r>
              <a:rPr sz="2400" spc="-18">
                <a:solidFill>
                  <a:srgbClr val="243C7E"/>
                </a:solidFill>
                <a:latin typeface="Calibri"/>
                <a:cs typeface="Calibri"/>
              </a:rPr>
              <a:t>retention</a:t>
            </a:r>
            <a:r>
              <a:rPr sz="2400" spc="36">
                <a:solidFill>
                  <a:srgbClr val="243C7E"/>
                </a:solidFill>
                <a:latin typeface="Calibri"/>
                <a:cs typeface="Calibri"/>
              </a:rPr>
              <a:t> </a:t>
            </a:r>
            <a:r>
              <a:rPr sz="2400" spc="-24">
                <a:solidFill>
                  <a:srgbClr val="243C7E"/>
                </a:solidFill>
                <a:latin typeface="Calibri"/>
                <a:cs typeface="Calibri"/>
              </a:rPr>
              <a:t>rates </a:t>
            </a:r>
            <a:r>
              <a:rPr sz="2400" spc="-528">
                <a:solidFill>
                  <a:srgbClr val="243C7E"/>
                </a:solidFill>
                <a:latin typeface="Calibri"/>
                <a:cs typeface="Calibri"/>
              </a:rPr>
              <a:t> </a:t>
            </a:r>
            <a:r>
              <a:rPr sz="2400" spc="-12">
                <a:solidFill>
                  <a:srgbClr val="243C7E"/>
                </a:solidFill>
                <a:latin typeface="Calibri"/>
                <a:cs typeface="Calibri"/>
              </a:rPr>
              <a:t>after</a:t>
            </a:r>
            <a:r>
              <a:rPr sz="2400" spc="6">
                <a:solidFill>
                  <a:srgbClr val="243C7E"/>
                </a:solidFill>
                <a:latin typeface="Calibri"/>
                <a:cs typeface="Calibri"/>
              </a:rPr>
              <a:t> </a:t>
            </a:r>
            <a:r>
              <a:rPr sz="2400" spc="-12">
                <a:solidFill>
                  <a:srgbClr val="243C7E"/>
                </a:solidFill>
                <a:latin typeface="Calibri"/>
                <a:cs typeface="Calibri"/>
              </a:rPr>
              <a:t>five</a:t>
            </a:r>
            <a:r>
              <a:rPr sz="2400" spc="-6">
                <a:solidFill>
                  <a:srgbClr val="243C7E"/>
                </a:solidFill>
                <a:latin typeface="Calibri"/>
                <a:cs typeface="Calibri"/>
              </a:rPr>
              <a:t> </a:t>
            </a:r>
            <a:r>
              <a:rPr sz="2400" spc="-18">
                <a:solidFill>
                  <a:srgbClr val="243C7E"/>
                </a:solidFill>
                <a:latin typeface="Calibri"/>
                <a:cs typeface="Calibri"/>
              </a:rPr>
              <a:t>years</a:t>
            </a:r>
            <a:r>
              <a:rPr sz="2400" spc="6">
                <a:solidFill>
                  <a:srgbClr val="243C7E"/>
                </a:solidFill>
                <a:latin typeface="Calibri"/>
                <a:cs typeface="Calibri"/>
              </a:rPr>
              <a:t> </a:t>
            </a:r>
            <a:r>
              <a:rPr sz="2400" spc="-6">
                <a:solidFill>
                  <a:srgbClr val="243C7E"/>
                </a:solidFill>
                <a:latin typeface="Calibri"/>
                <a:cs typeface="Calibri"/>
              </a:rPr>
              <a:t>when </a:t>
            </a:r>
            <a:r>
              <a:rPr sz="2400" spc="-12">
                <a:solidFill>
                  <a:srgbClr val="243C7E"/>
                </a:solidFill>
                <a:latin typeface="Calibri"/>
                <a:cs typeface="Calibri"/>
              </a:rPr>
              <a:t>compared</a:t>
            </a:r>
            <a:r>
              <a:rPr sz="2400">
                <a:solidFill>
                  <a:srgbClr val="243C7E"/>
                </a:solidFill>
                <a:latin typeface="Calibri"/>
                <a:cs typeface="Calibri"/>
              </a:rPr>
              <a:t> </a:t>
            </a:r>
            <a:r>
              <a:rPr sz="2400" spc="-18">
                <a:solidFill>
                  <a:srgbClr val="243C7E"/>
                </a:solidFill>
                <a:latin typeface="Calibri"/>
                <a:cs typeface="Calibri"/>
              </a:rPr>
              <a:t>to </a:t>
            </a:r>
            <a:r>
              <a:rPr sz="2400" spc="-12">
                <a:solidFill>
                  <a:srgbClr val="243C7E"/>
                </a:solidFill>
                <a:latin typeface="Calibri"/>
                <a:cs typeface="Calibri"/>
              </a:rPr>
              <a:t> </a:t>
            </a:r>
            <a:r>
              <a:rPr sz="2400" spc="-6">
                <a:solidFill>
                  <a:srgbClr val="243C7E"/>
                </a:solidFill>
                <a:latin typeface="Calibri"/>
                <a:cs typeface="Calibri"/>
              </a:rPr>
              <a:t>outside</a:t>
            </a:r>
            <a:r>
              <a:rPr sz="2400" spc="6">
                <a:solidFill>
                  <a:srgbClr val="243C7E"/>
                </a:solidFill>
                <a:latin typeface="Calibri"/>
                <a:cs typeface="Calibri"/>
              </a:rPr>
              <a:t> </a:t>
            </a:r>
            <a:r>
              <a:rPr sz="2400" spc="-12">
                <a:solidFill>
                  <a:srgbClr val="243C7E"/>
                </a:solidFill>
                <a:latin typeface="Calibri"/>
                <a:cs typeface="Calibri"/>
              </a:rPr>
              <a:t>hires.</a:t>
            </a:r>
            <a:r>
              <a:rPr sz="2400" spc="18">
                <a:solidFill>
                  <a:srgbClr val="243C7E"/>
                </a:solidFill>
                <a:latin typeface="Calibri"/>
                <a:cs typeface="Calibri"/>
              </a:rPr>
              <a:t> </a:t>
            </a:r>
            <a:r>
              <a:rPr sz="2400" spc="-6">
                <a:solidFill>
                  <a:srgbClr val="243C7E"/>
                </a:solidFill>
                <a:latin typeface="Calibri"/>
                <a:cs typeface="Calibri"/>
              </a:rPr>
              <a:t>(52%</a:t>
            </a:r>
            <a:r>
              <a:rPr sz="2400" spc="-12">
                <a:solidFill>
                  <a:srgbClr val="243C7E"/>
                </a:solidFill>
                <a:latin typeface="Calibri"/>
                <a:cs typeface="Calibri"/>
              </a:rPr>
              <a:t> </a:t>
            </a:r>
            <a:r>
              <a:rPr sz="2400" spc="-18">
                <a:solidFill>
                  <a:srgbClr val="243C7E"/>
                </a:solidFill>
                <a:latin typeface="Calibri"/>
                <a:cs typeface="Calibri"/>
              </a:rPr>
              <a:t>vs</a:t>
            </a:r>
            <a:r>
              <a:rPr sz="2400" spc="6">
                <a:solidFill>
                  <a:srgbClr val="243C7E"/>
                </a:solidFill>
                <a:latin typeface="Calibri"/>
                <a:cs typeface="Calibri"/>
              </a:rPr>
              <a:t> </a:t>
            </a:r>
            <a:r>
              <a:rPr sz="2400" spc="-6">
                <a:solidFill>
                  <a:srgbClr val="243C7E"/>
                </a:solidFill>
                <a:latin typeface="Calibri"/>
                <a:cs typeface="Calibri"/>
              </a:rPr>
              <a:t>35%).</a:t>
            </a:r>
            <a:endParaRPr sz="2400">
              <a:latin typeface="Calibri"/>
              <a:cs typeface="Calibri"/>
            </a:endParaRPr>
          </a:p>
        </p:txBody>
      </p:sp>
      <p:sp>
        <p:nvSpPr>
          <p:cNvPr id="4" name="object 4"/>
          <p:cNvSpPr txBox="1"/>
          <p:nvPr/>
        </p:nvSpPr>
        <p:spPr>
          <a:xfrm>
            <a:off x="8010144" y="4431486"/>
            <a:ext cx="4064508" cy="2969274"/>
          </a:xfrm>
          <a:prstGeom prst="rect">
            <a:avLst/>
          </a:prstGeom>
        </p:spPr>
        <p:txBody>
          <a:bodyPr vert="horz" wrap="square" lIns="0" tIns="14478" rIns="0" bIns="0" rtlCol="0">
            <a:spAutoFit/>
          </a:bodyPr>
          <a:lstStyle/>
          <a:p>
            <a:pPr marL="15240" marR="29718">
              <a:spcBef>
                <a:spcPts val="114"/>
              </a:spcBef>
            </a:pPr>
            <a:r>
              <a:rPr sz="2400" b="1" spc="-66">
                <a:solidFill>
                  <a:srgbClr val="EB5B1F"/>
                </a:solidFill>
                <a:latin typeface="Calibri"/>
                <a:cs typeface="Calibri"/>
              </a:rPr>
              <a:t>Test</a:t>
            </a:r>
            <a:r>
              <a:rPr sz="2400" b="1" spc="-6">
                <a:solidFill>
                  <a:srgbClr val="EB5B1F"/>
                </a:solidFill>
                <a:latin typeface="Calibri"/>
                <a:cs typeface="Calibri"/>
              </a:rPr>
              <a:t> </a:t>
            </a:r>
            <a:r>
              <a:rPr sz="2400" b="1" spc="-12">
                <a:solidFill>
                  <a:srgbClr val="EB5B1F"/>
                </a:solidFill>
                <a:latin typeface="Calibri"/>
                <a:cs typeface="Calibri"/>
              </a:rPr>
              <a:t>Drive</a:t>
            </a:r>
            <a:r>
              <a:rPr sz="2400" b="1" spc="6">
                <a:solidFill>
                  <a:srgbClr val="EB5B1F"/>
                </a:solidFill>
                <a:latin typeface="Calibri"/>
                <a:cs typeface="Calibri"/>
              </a:rPr>
              <a:t> </a:t>
            </a:r>
            <a:r>
              <a:rPr sz="2400" spc="-6">
                <a:solidFill>
                  <a:srgbClr val="233B7E"/>
                </a:solidFill>
                <a:latin typeface="Calibri"/>
                <a:cs typeface="Calibri"/>
              </a:rPr>
              <a:t>-</a:t>
            </a:r>
            <a:r>
              <a:rPr sz="2400" spc="-12">
                <a:solidFill>
                  <a:srgbClr val="233B7E"/>
                </a:solidFill>
                <a:latin typeface="Calibri"/>
                <a:cs typeface="Calibri"/>
              </a:rPr>
              <a:t> </a:t>
            </a:r>
            <a:r>
              <a:rPr sz="2400" spc="-6">
                <a:solidFill>
                  <a:srgbClr val="233B7E"/>
                </a:solidFill>
                <a:latin typeface="Calibri"/>
                <a:cs typeface="Calibri"/>
              </a:rPr>
              <a:t>The </a:t>
            </a:r>
            <a:r>
              <a:rPr sz="2400" spc="-12">
                <a:solidFill>
                  <a:srgbClr val="233B7E"/>
                </a:solidFill>
                <a:latin typeface="Calibri"/>
                <a:cs typeface="Calibri"/>
              </a:rPr>
              <a:t>best</a:t>
            </a:r>
            <a:r>
              <a:rPr sz="2400" spc="12">
                <a:solidFill>
                  <a:srgbClr val="233B7E"/>
                </a:solidFill>
                <a:latin typeface="Calibri"/>
                <a:cs typeface="Calibri"/>
              </a:rPr>
              <a:t> </a:t>
            </a:r>
            <a:r>
              <a:rPr sz="2400" spc="-30">
                <a:solidFill>
                  <a:srgbClr val="233B7E"/>
                </a:solidFill>
                <a:latin typeface="Calibri"/>
                <a:cs typeface="Calibri"/>
              </a:rPr>
              <a:t>way</a:t>
            </a:r>
            <a:r>
              <a:rPr sz="2400" spc="-12">
                <a:solidFill>
                  <a:srgbClr val="233B7E"/>
                </a:solidFill>
                <a:latin typeface="Calibri"/>
                <a:cs typeface="Calibri"/>
              </a:rPr>
              <a:t> </a:t>
            </a:r>
            <a:r>
              <a:rPr sz="2400" spc="-18">
                <a:solidFill>
                  <a:srgbClr val="233B7E"/>
                </a:solidFill>
                <a:latin typeface="Calibri"/>
                <a:cs typeface="Calibri"/>
              </a:rPr>
              <a:t>to </a:t>
            </a:r>
            <a:r>
              <a:rPr sz="2400" spc="-12">
                <a:solidFill>
                  <a:srgbClr val="233B7E"/>
                </a:solidFill>
                <a:latin typeface="Calibri"/>
                <a:cs typeface="Calibri"/>
              </a:rPr>
              <a:t> </a:t>
            </a:r>
            <a:r>
              <a:rPr sz="2400" spc="-18">
                <a:solidFill>
                  <a:srgbClr val="233B7E"/>
                </a:solidFill>
                <a:latin typeface="Calibri"/>
                <a:cs typeface="Calibri"/>
              </a:rPr>
              <a:t>evaluate</a:t>
            </a:r>
            <a:r>
              <a:rPr sz="2400" spc="30">
                <a:solidFill>
                  <a:srgbClr val="233B7E"/>
                </a:solidFill>
                <a:latin typeface="Calibri"/>
                <a:cs typeface="Calibri"/>
              </a:rPr>
              <a:t> </a:t>
            </a:r>
            <a:r>
              <a:rPr sz="2400" spc="-6">
                <a:solidFill>
                  <a:srgbClr val="233B7E"/>
                </a:solidFill>
                <a:latin typeface="Calibri"/>
                <a:cs typeface="Calibri"/>
              </a:rPr>
              <a:t>a </a:t>
            </a:r>
            <a:r>
              <a:rPr sz="2400" spc="-12">
                <a:solidFill>
                  <a:srgbClr val="233B7E"/>
                </a:solidFill>
                <a:latin typeface="Calibri"/>
                <a:cs typeface="Calibri"/>
              </a:rPr>
              <a:t>potential</a:t>
            </a:r>
            <a:r>
              <a:rPr sz="2400" spc="18">
                <a:solidFill>
                  <a:srgbClr val="233B7E"/>
                </a:solidFill>
                <a:latin typeface="Calibri"/>
                <a:cs typeface="Calibri"/>
              </a:rPr>
              <a:t> </a:t>
            </a:r>
            <a:r>
              <a:rPr sz="2400" spc="-12">
                <a:solidFill>
                  <a:srgbClr val="233B7E"/>
                </a:solidFill>
                <a:latin typeface="Calibri"/>
                <a:cs typeface="Calibri"/>
              </a:rPr>
              <a:t>employee</a:t>
            </a:r>
            <a:r>
              <a:rPr sz="2400" spc="12">
                <a:solidFill>
                  <a:srgbClr val="233B7E"/>
                </a:solidFill>
                <a:latin typeface="Calibri"/>
                <a:cs typeface="Calibri"/>
              </a:rPr>
              <a:t> </a:t>
            </a:r>
            <a:r>
              <a:rPr sz="2400" spc="-6">
                <a:solidFill>
                  <a:srgbClr val="233B7E"/>
                </a:solidFill>
                <a:latin typeface="Calibri"/>
                <a:cs typeface="Calibri"/>
              </a:rPr>
              <a:t>is </a:t>
            </a:r>
            <a:r>
              <a:rPr sz="2400" spc="-528">
                <a:solidFill>
                  <a:srgbClr val="233B7E"/>
                </a:solidFill>
                <a:latin typeface="Calibri"/>
                <a:cs typeface="Calibri"/>
              </a:rPr>
              <a:t> </a:t>
            </a:r>
            <a:r>
              <a:rPr sz="2400" spc="-12">
                <a:solidFill>
                  <a:srgbClr val="233B7E"/>
                </a:solidFill>
                <a:latin typeface="Calibri"/>
                <a:cs typeface="Calibri"/>
              </a:rPr>
              <a:t>through</a:t>
            </a:r>
            <a:r>
              <a:rPr sz="2400" spc="-18">
                <a:solidFill>
                  <a:srgbClr val="233B7E"/>
                </a:solidFill>
                <a:latin typeface="Calibri"/>
                <a:cs typeface="Calibri"/>
              </a:rPr>
              <a:t> </a:t>
            </a:r>
            <a:r>
              <a:rPr sz="2400" spc="-6">
                <a:solidFill>
                  <a:srgbClr val="233B7E"/>
                </a:solidFill>
                <a:latin typeface="Calibri"/>
                <a:cs typeface="Calibri"/>
              </a:rPr>
              <a:t>an</a:t>
            </a:r>
            <a:r>
              <a:rPr sz="2400">
                <a:solidFill>
                  <a:srgbClr val="233B7E"/>
                </a:solidFill>
                <a:latin typeface="Calibri"/>
                <a:cs typeface="Calibri"/>
              </a:rPr>
              <a:t> </a:t>
            </a:r>
            <a:r>
              <a:rPr sz="2400" spc="-6">
                <a:solidFill>
                  <a:srgbClr val="233B7E"/>
                </a:solidFill>
                <a:latin typeface="Calibri"/>
                <a:cs typeface="Calibri"/>
              </a:rPr>
              <a:t>internship.</a:t>
            </a:r>
            <a:endParaRPr sz="2400">
              <a:latin typeface="Calibri"/>
              <a:cs typeface="Calibri"/>
            </a:endParaRPr>
          </a:p>
          <a:p>
            <a:pPr marL="15240" marR="6096"/>
            <a:r>
              <a:rPr sz="2400" b="1" spc="-6">
                <a:solidFill>
                  <a:srgbClr val="EB5B1F"/>
                </a:solidFill>
                <a:latin typeface="Calibri"/>
                <a:cs typeface="Calibri"/>
              </a:rPr>
              <a:t>Inspire</a:t>
            </a:r>
            <a:r>
              <a:rPr sz="2400" b="1">
                <a:solidFill>
                  <a:srgbClr val="EB5B1F"/>
                </a:solidFill>
                <a:latin typeface="Calibri"/>
                <a:cs typeface="Calibri"/>
              </a:rPr>
              <a:t> </a:t>
            </a:r>
            <a:r>
              <a:rPr sz="2400" b="1" spc="-54">
                <a:solidFill>
                  <a:srgbClr val="EB5B1F"/>
                </a:solidFill>
                <a:latin typeface="Calibri"/>
                <a:cs typeface="Calibri"/>
              </a:rPr>
              <a:t>Your</a:t>
            </a:r>
            <a:r>
              <a:rPr sz="2400" b="1" spc="-6">
                <a:solidFill>
                  <a:srgbClr val="EB5B1F"/>
                </a:solidFill>
                <a:latin typeface="Calibri"/>
                <a:cs typeface="Calibri"/>
              </a:rPr>
              <a:t> </a:t>
            </a:r>
            <a:r>
              <a:rPr sz="2400" b="1" spc="-12">
                <a:solidFill>
                  <a:srgbClr val="EB5B1F"/>
                </a:solidFill>
                <a:latin typeface="Calibri"/>
                <a:cs typeface="Calibri"/>
              </a:rPr>
              <a:t>Best</a:t>
            </a:r>
            <a:r>
              <a:rPr sz="2400" b="1">
                <a:solidFill>
                  <a:srgbClr val="EB5B1F"/>
                </a:solidFill>
                <a:latin typeface="Calibri"/>
                <a:cs typeface="Calibri"/>
              </a:rPr>
              <a:t> </a:t>
            </a:r>
            <a:r>
              <a:rPr sz="2400" b="1" spc="-18">
                <a:solidFill>
                  <a:srgbClr val="EB5B1F"/>
                </a:solidFill>
                <a:latin typeface="Calibri"/>
                <a:cs typeface="Calibri"/>
              </a:rPr>
              <a:t>Thinkers</a:t>
            </a:r>
            <a:r>
              <a:rPr sz="2400" b="1">
                <a:solidFill>
                  <a:srgbClr val="EB5B1F"/>
                </a:solidFill>
                <a:latin typeface="Calibri"/>
                <a:cs typeface="Calibri"/>
              </a:rPr>
              <a:t> </a:t>
            </a:r>
            <a:r>
              <a:rPr sz="2400" spc="-6">
                <a:solidFill>
                  <a:srgbClr val="243C7E"/>
                </a:solidFill>
                <a:latin typeface="Calibri"/>
                <a:cs typeface="Calibri"/>
              </a:rPr>
              <a:t>- </a:t>
            </a:r>
            <a:r>
              <a:rPr sz="2400">
                <a:solidFill>
                  <a:srgbClr val="243C7E"/>
                </a:solidFill>
                <a:latin typeface="Calibri"/>
                <a:cs typeface="Calibri"/>
              </a:rPr>
              <a:t> </a:t>
            </a:r>
            <a:r>
              <a:rPr sz="2400" spc="-12">
                <a:solidFill>
                  <a:srgbClr val="243C7E"/>
                </a:solidFill>
                <a:latin typeface="Calibri"/>
                <a:cs typeface="Calibri"/>
              </a:rPr>
              <a:t>Interns</a:t>
            </a:r>
            <a:r>
              <a:rPr sz="2400">
                <a:solidFill>
                  <a:srgbClr val="243C7E"/>
                </a:solidFill>
                <a:latin typeface="Calibri"/>
                <a:cs typeface="Calibri"/>
              </a:rPr>
              <a:t> </a:t>
            </a:r>
            <a:r>
              <a:rPr sz="2400" spc="-6">
                <a:solidFill>
                  <a:srgbClr val="243C7E"/>
                </a:solidFill>
                <a:latin typeface="Calibri"/>
                <a:cs typeface="Calibri"/>
              </a:rPr>
              <a:t>bring</a:t>
            </a:r>
            <a:r>
              <a:rPr sz="2400" spc="-18">
                <a:solidFill>
                  <a:srgbClr val="243C7E"/>
                </a:solidFill>
                <a:latin typeface="Calibri"/>
                <a:cs typeface="Calibri"/>
              </a:rPr>
              <a:t> </a:t>
            </a:r>
            <a:r>
              <a:rPr sz="2400" spc="-12">
                <a:solidFill>
                  <a:srgbClr val="243C7E"/>
                </a:solidFill>
                <a:latin typeface="Calibri"/>
                <a:cs typeface="Calibri"/>
              </a:rPr>
              <a:t>fresh</a:t>
            </a:r>
            <a:r>
              <a:rPr sz="2400" spc="-6">
                <a:solidFill>
                  <a:srgbClr val="243C7E"/>
                </a:solidFill>
                <a:latin typeface="Calibri"/>
                <a:cs typeface="Calibri"/>
              </a:rPr>
              <a:t> </a:t>
            </a:r>
            <a:r>
              <a:rPr sz="2400">
                <a:solidFill>
                  <a:srgbClr val="243C7E"/>
                </a:solidFill>
                <a:latin typeface="Calibri"/>
                <a:cs typeface="Calibri"/>
              </a:rPr>
              <a:t>ideas</a:t>
            </a:r>
            <a:r>
              <a:rPr sz="2400" spc="6">
                <a:solidFill>
                  <a:srgbClr val="243C7E"/>
                </a:solidFill>
                <a:latin typeface="Calibri"/>
                <a:cs typeface="Calibri"/>
              </a:rPr>
              <a:t> </a:t>
            </a:r>
            <a:r>
              <a:rPr sz="2400">
                <a:solidFill>
                  <a:srgbClr val="243C7E"/>
                </a:solidFill>
                <a:latin typeface="Calibri"/>
                <a:cs typeface="Calibri"/>
              </a:rPr>
              <a:t>and</a:t>
            </a:r>
            <a:r>
              <a:rPr sz="2400" spc="-12">
                <a:solidFill>
                  <a:srgbClr val="243C7E"/>
                </a:solidFill>
                <a:latin typeface="Calibri"/>
                <a:cs typeface="Calibri"/>
              </a:rPr>
              <a:t> can </a:t>
            </a:r>
            <a:r>
              <a:rPr sz="2400" spc="-528">
                <a:solidFill>
                  <a:srgbClr val="243C7E"/>
                </a:solidFill>
                <a:latin typeface="Calibri"/>
                <a:cs typeface="Calibri"/>
              </a:rPr>
              <a:t> </a:t>
            </a:r>
            <a:r>
              <a:rPr sz="2400" spc="-12">
                <a:solidFill>
                  <a:srgbClr val="243C7E"/>
                </a:solidFill>
                <a:latin typeface="Calibri"/>
                <a:cs typeface="Calibri"/>
              </a:rPr>
              <a:t>work </a:t>
            </a:r>
            <a:r>
              <a:rPr sz="2400" spc="-6">
                <a:solidFill>
                  <a:srgbClr val="243C7E"/>
                </a:solidFill>
                <a:latin typeface="Calibri"/>
                <a:cs typeface="Calibri"/>
              </a:rPr>
              <a:t>with</a:t>
            </a:r>
            <a:r>
              <a:rPr sz="2400">
                <a:solidFill>
                  <a:srgbClr val="243C7E"/>
                </a:solidFill>
                <a:latin typeface="Calibri"/>
                <a:cs typeface="Calibri"/>
              </a:rPr>
              <a:t> </a:t>
            </a:r>
            <a:r>
              <a:rPr sz="2400" spc="-6">
                <a:solidFill>
                  <a:srgbClr val="243C7E"/>
                </a:solidFill>
                <a:latin typeface="Calibri"/>
                <a:cs typeface="Calibri"/>
              </a:rPr>
              <a:t>or</a:t>
            </a:r>
            <a:r>
              <a:rPr sz="2400" spc="-12">
                <a:solidFill>
                  <a:srgbClr val="243C7E"/>
                </a:solidFill>
                <a:latin typeface="Calibri"/>
                <a:cs typeface="Calibri"/>
              </a:rPr>
              <a:t> free</a:t>
            </a:r>
            <a:r>
              <a:rPr sz="2400" spc="6">
                <a:solidFill>
                  <a:srgbClr val="243C7E"/>
                </a:solidFill>
                <a:latin typeface="Calibri"/>
                <a:cs typeface="Calibri"/>
              </a:rPr>
              <a:t> </a:t>
            </a:r>
            <a:r>
              <a:rPr sz="2400" spc="-6">
                <a:solidFill>
                  <a:srgbClr val="243C7E"/>
                </a:solidFill>
                <a:latin typeface="Calibri"/>
                <a:cs typeface="Calibri"/>
              </a:rPr>
              <a:t>time</a:t>
            </a:r>
            <a:r>
              <a:rPr sz="2400" spc="6">
                <a:solidFill>
                  <a:srgbClr val="243C7E"/>
                </a:solidFill>
                <a:latin typeface="Calibri"/>
                <a:cs typeface="Calibri"/>
              </a:rPr>
              <a:t> </a:t>
            </a:r>
            <a:r>
              <a:rPr sz="2400" spc="-24">
                <a:solidFill>
                  <a:srgbClr val="243C7E"/>
                </a:solidFill>
                <a:latin typeface="Calibri"/>
                <a:cs typeface="Calibri"/>
              </a:rPr>
              <a:t>for</a:t>
            </a:r>
            <a:r>
              <a:rPr sz="2400" spc="-12">
                <a:solidFill>
                  <a:srgbClr val="243C7E"/>
                </a:solidFill>
                <a:latin typeface="Calibri"/>
                <a:cs typeface="Calibri"/>
              </a:rPr>
              <a:t> </a:t>
            </a:r>
            <a:r>
              <a:rPr sz="2400" spc="-18">
                <a:solidFill>
                  <a:srgbClr val="243C7E"/>
                </a:solidFill>
                <a:latin typeface="Calibri"/>
                <a:cs typeface="Calibri"/>
              </a:rPr>
              <a:t>your </a:t>
            </a:r>
            <a:r>
              <a:rPr sz="2400" spc="-12">
                <a:solidFill>
                  <a:srgbClr val="243C7E"/>
                </a:solidFill>
                <a:latin typeface="Calibri"/>
                <a:cs typeface="Calibri"/>
              </a:rPr>
              <a:t> best</a:t>
            </a:r>
            <a:r>
              <a:rPr sz="2400" spc="6">
                <a:solidFill>
                  <a:srgbClr val="243C7E"/>
                </a:solidFill>
                <a:latin typeface="Calibri"/>
                <a:cs typeface="Calibri"/>
              </a:rPr>
              <a:t> </a:t>
            </a:r>
            <a:r>
              <a:rPr sz="2400" spc="-6">
                <a:solidFill>
                  <a:srgbClr val="243C7E"/>
                </a:solidFill>
                <a:latin typeface="Calibri"/>
                <a:cs typeface="Calibri"/>
              </a:rPr>
              <a:t>employees</a:t>
            </a:r>
            <a:r>
              <a:rPr sz="2400" spc="6">
                <a:solidFill>
                  <a:srgbClr val="243C7E"/>
                </a:solidFill>
                <a:latin typeface="Calibri"/>
                <a:cs typeface="Calibri"/>
              </a:rPr>
              <a:t> </a:t>
            </a:r>
            <a:r>
              <a:rPr sz="2400" spc="-18">
                <a:solidFill>
                  <a:srgbClr val="243C7E"/>
                </a:solidFill>
                <a:latin typeface="Calibri"/>
                <a:cs typeface="Calibri"/>
              </a:rPr>
              <a:t>to explore</a:t>
            </a:r>
            <a:r>
              <a:rPr sz="2400" spc="-12">
                <a:solidFill>
                  <a:srgbClr val="243C7E"/>
                </a:solidFill>
                <a:latin typeface="Calibri"/>
                <a:cs typeface="Calibri"/>
              </a:rPr>
              <a:t> new </a:t>
            </a:r>
            <a:r>
              <a:rPr sz="2400" spc="-6">
                <a:solidFill>
                  <a:srgbClr val="243C7E"/>
                </a:solidFill>
                <a:latin typeface="Calibri"/>
                <a:cs typeface="Calibri"/>
              </a:rPr>
              <a:t> </a:t>
            </a:r>
            <a:r>
              <a:rPr sz="2400" spc="-24">
                <a:solidFill>
                  <a:srgbClr val="243C7E"/>
                </a:solidFill>
                <a:latin typeface="Calibri"/>
                <a:cs typeface="Calibri"/>
              </a:rPr>
              <a:t>territory.</a:t>
            </a:r>
            <a:endParaRPr sz="2400">
              <a:latin typeface="Calibri"/>
              <a:cs typeface="Calibri"/>
            </a:endParaRPr>
          </a:p>
        </p:txBody>
      </p:sp>
      <p:pic>
        <p:nvPicPr>
          <p:cNvPr id="5" name="object 5"/>
          <p:cNvPicPr/>
          <p:nvPr/>
        </p:nvPicPr>
        <p:blipFill>
          <a:blip r:embed="rId2" cstate="print"/>
          <a:stretch>
            <a:fillRect/>
          </a:stretch>
        </p:blipFill>
        <p:spPr>
          <a:xfrm>
            <a:off x="7915045" y="1591970"/>
            <a:ext cx="3606394" cy="2712109"/>
          </a:xfrm>
          <a:prstGeom prst="rect">
            <a:avLst/>
          </a:prstGeom>
        </p:spPr>
      </p:pic>
      <p:pic>
        <p:nvPicPr>
          <p:cNvPr id="6" name="object 6"/>
          <p:cNvPicPr/>
          <p:nvPr/>
        </p:nvPicPr>
        <p:blipFill>
          <a:blip r:embed="rId3" cstate="print"/>
          <a:stretch>
            <a:fillRect/>
          </a:stretch>
        </p:blipFill>
        <p:spPr>
          <a:xfrm>
            <a:off x="2538375" y="5326380"/>
            <a:ext cx="4858206" cy="1465783"/>
          </a:xfrm>
          <a:prstGeom prst="rect">
            <a:avLst/>
          </a:prstGeom>
        </p:spPr>
      </p:pic>
      <p:sp>
        <p:nvSpPr>
          <p:cNvPr id="7" name="object 7"/>
          <p:cNvSpPr txBox="1"/>
          <p:nvPr/>
        </p:nvSpPr>
        <p:spPr>
          <a:xfrm>
            <a:off x="2887675" y="6934201"/>
            <a:ext cx="4480560" cy="680186"/>
          </a:xfrm>
          <a:prstGeom prst="rect">
            <a:avLst/>
          </a:prstGeom>
        </p:spPr>
        <p:txBody>
          <a:bodyPr vert="horz" wrap="square" lIns="0" tIns="15240" rIns="0" bIns="0" rtlCol="0">
            <a:spAutoFit/>
          </a:bodyPr>
          <a:lstStyle/>
          <a:p>
            <a:pPr marL="15240" marR="6096">
              <a:spcBef>
                <a:spcPts val="120"/>
              </a:spcBef>
            </a:pPr>
            <a:r>
              <a:rPr sz="2160" spc="-6">
                <a:solidFill>
                  <a:srgbClr val="243C7E"/>
                </a:solidFill>
                <a:latin typeface="Calibri"/>
                <a:cs typeface="Calibri"/>
              </a:rPr>
              <a:t>Source:</a:t>
            </a:r>
            <a:r>
              <a:rPr sz="2160">
                <a:solidFill>
                  <a:srgbClr val="243C7E"/>
                </a:solidFill>
                <a:latin typeface="Calibri"/>
                <a:cs typeface="Calibri"/>
              </a:rPr>
              <a:t> </a:t>
            </a:r>
            <a:r>
              <a:rPr sz="2160" spc="-6">
                <a:solidFill>
                  <a:srgbClr val="243C7E"/>
                </a:solidFill>
                <a:latin typeface="Calibri"/>
                <a:cs typeface="Calibri"/>
              </a:rPr>
              <a:t>National</a:t>
            </a:r>
            <a:r>
              <a:rPr sz="2160">
                <a:solidFill>
                  <a:srgbClr val="243C7E"/>
                </a:solidFill>
                <a:latin typeface="Calibri"/>
                <a:cs typeface="Calibri"/>
              </a:rPr>
              <a:t> </a:t>
            </a:r>
            <a:r>
              <a:rPr sz="2160" spc="-6">
                <a:solidFill>
                  <a:srgbClr val="243C7E"/>
                </a:solidFill>
                <a:latin typeface="Calibri"/>
                <a:cs typeface="Calibri"/>
              </a:rPr>
              <a:t>Association</a:t>
            </a:r>
            <a:r>
              <a:rPr sz="2160">
                <a:solidFill>
                  <a:srgbClr val="243C7E"/>
                </a:solidFill>
                <a:latin typeface="Calibri"/>
                <a:cs typeface="Calibri"/>
              </a:rPr>
              <a:t> </a:t>
            </a:r>
            <a:r>
              <a:rPr sz="2160" spc="-6">
                <a:solidFill>
                  <a:srgbClr val="243C7E"/>
                </a:solidFill>
                <a:latin typeface="Calibri"/>
                <a:cs typeface="Calibri"/>
              </a:rPr>
              <a:t>of</a:t>
            </a:r>
            <a:r>
              <a:rPr sz="2160" spc="6">
                <a:solidFill>
                  <a:srgbClr val="243C7E"/>
                </a:solidFill>
                <a:latin typeface="Calibri"/>
                <a:cs typeface="Calibri"/>
              </a:rPr>
              <a:t> </a:t>
            </a:r>
            <a:r>
              <a:rPr sz="2160" spc="-12">
                <a:solidFill>
                  <a:srgbClr val="243C7E"/>
                </a:solidFill>
                <a:latin typeface="Calibri"/>
                <a:cs typeface="Calibri"/>
              </a:rPr>
              <a:t>Colleges </a:t>
            </a:r>
            <a:r>
              <a:rPr sz="2160" spc="-474">
                <a:solidFill>
                  <a:srgbClr val="243C7E"/>
                </a:solidFill>
                <a:latin typeface="Calibri"/>
                <a:cs typeface="Calibri"/>
              </a:rPr>
              <a:t> </a:t>
            </a:r>
            <a:r>
              <a:rPr sz="2160">
                <a:solidFill>
                  <a:srgbClr val="243C7E"/>
                </a:solidFill>
                <a:latin typeface="Calibri"/>
                <a:cs typeface="Calibri"/>
              </a:rPr>
              <a:t>and</a:t>
            </a:r>
            <a:r>
              <a:rPr sz="2160" spc="6">
                <a:solidFill>
                  <a:srgbClr val="243C7E"/>
                </a:solidFill>
                <a:latin typeface="Calibri"/>
                <a:cs typeface="Calibri"/>
              </a:rPr>
              <a:t> </a:t>
            </a:r>
            <a:r>
              <a:rPr sz="2160" spc="-12">
                <a:solidFill>
                  <a:srgbClr val="243C7E"/>
                </a:solidFill>
                <a:latin typeface="Calibri"/>
                <a:cs typeface="Calibri"/>
              </a:rPr>
              <a:t>Employers</a:t>
            </a:r>
            <a:r>
              <a:rPr sz="2160">
                <a:solidFill>
                  <a:srgbClr val="243C7E"/>
                </a:solidFill>
                <a:latin typeface="Calibri"/>
                <a:cs typeface="Calibri"/>
              </a:rPr>
              <a:t> </a:t>
            </a:r>
            <a:r>
              <a:rPr sz="2160" spc="-12">
                <a:solidFill>
                  <a:srgbClr val="243C7E"/>
                </a:solidFill>
                <a:latin typeface="Calibri"/>
                <a:cs typeface="Calibri"/>
              </a:rPr>
              <a:t>(NACE)</a:t>
            </a:r>
            <a:endParaRPr sz="2160">
              <a:latin typeface="Calibri"/>
              <a:cs typeface="Calibri"/>
            </a:endParaRPr>
          </a:p>
        </p:txBody>
      </p:sp>
    </p:spTree>
    <p:extLst>
      <p:ext uri="{BB962C8B-B14F-4D97-AF65-F5344CB8AC3E}">
        <p14:creationId xmlns:p14="http://schemas.microsoft.com/office/powerpoint/2010/main" val="3704761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42407" y="303581"/>
            <a:ext cx="5768950" cy="7622438"/>
          </a:xfrm>
          <a:prstGeom prst="rect">
            <a:avLst/>
          </a:prstGeom>
        </p:spPr>
      </p:pic>
    </p:spTree>
    <p:extLst>
      <p:ext uri="{BB962C8B-B14F-4D97-AF65-F5344CB8AC3E}">
        <p14:creationId xmlns:p14="http://schemas.microsoft.com/office/powerpoint/2010/main" val="1109973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0010" y="620268"/>
            <a:ext cx="6926580" cy="569387"/>
          </a:xfrm>
          <a:prstGeom prst="rect">
            <a:avLst/>
          </a:prstGeom>
        </p:spPr>
        <p:txBody>
          <a:bodyPr vert="horz" wrap="square" lIns="0" tIns="15240" rIns="0" bIns="0" rtlCol="0">
            <a:spAutoFit/>
          </a:bodyPr>
          <a:lstStyle/>
          <a:p>
            <a:pPr marL="15240">
              <a:spcBef>
                <a:spcPts val="120"/>
              </a:spcBef>
            </a:pPr>
            <a:r>
              <a:rPr sz="3600" spc="-6"/>
              <a:t>OhioMeansJobs</a:t>
            </a:r>
            <a:r>
              <a:rPr sz="3600" spc="-30"/>
              <a:t> </a:t>
            </a:r>
            <a:r>
              <a:rPr sz="3600"/>
              <a:t>-</a:t>
            </a:r>
            <a:r>
              <a:rPr sz="3600" spc="-24"/>
              <a:t> </a:t>
            </a:r>
            <a:r>
              <a:rPr sz="3600"/>
              <a:t>Job</a:t>
            </a:r>
            <a:r>
              <a:rPr sz="3600" spc="-6"/>
              <a:t> </a:t>
            </a:r>
            <a:r>
              <a:rPr sz="3600" spc="-12"/>
              <a:t>Readiness</a:t>
            </a:r>
            <a:r>
              <a:rPr sz="3600" spc="-42"/>
              <a:t> </a:t>
            </a:r>
            <a:r>
              <a:rPr sz="3600" spc="-6"/>
              <a:t>Skills</a:t>
            </a:r>
            <a:endParaRPr sz="3600"/>
          </a:p>
        </p:txBody>
      </p:sp>
      <p:sp>
        <p:nvSpPr>
          <p:cNvPr id="3" name="object 3"/>
          <p:cNvSpPr txBox="1"/>
          <p:nvPr/>
        </p:nvSpPr>
        <p:spPr>
          <a:xfrm>
            <a:off x="3196286" y="2191358"/>
            <a:ext cx="4255770" cy="3593291"/>
          </a:xfrm>
          <a:prstGeom prst="rect">
            <a:avLst/>
          </a:prstGeom>
          <a:ln w="12700">
            <a:solidFill>
              <a:srgbClr val="4471C4"/>
            </a:solidFill>
          </a:ln>
        </p:spPr>
        <p:txBody>
          <a:bodyPr vert="horz" wrap="square" lIns="0" tIns="0" rIns="0" bIns="0" rtlCol="0">
            <a:spAutoFit/>
          </a:bodyPr>
          <a:lstStyle/>
          <a:p>
            <a:pPr marL="314706" indent="-206502">
              <a:lnSpc>
                <a:spcPts val="2994"/>
              </a:lnSpc>
              <a:buFont typeface="Arial MT"/>
              <a:buChar char="•"/>
              <a:tabLst>
                <a:tab pos="314706" algn="l"/>
              </a:tabLst>
            </a:pPr>
            <a:r>
              <a:rPr sz="2520" spc="-12">
                <a:latin typeface="Calibri"/>
                <a:cs typeface="Calibri"/>
              </a:rPr>
              <a:t>Reliability</a:t>
            </a:r>
            <a:endParaRPr sz="2520">
              <a:latin typeface="Calibri"/>
              <a:cs typeface="Calibri"/>
            </a:endParaRPr>
          </a:p>
          <a:p>
            <a:pPr marL="314706" indent="-206502">
              <a:spcBef>
                <a:spcPts val="654"/>
              </a:spcBef>
              <a:buFont typeface="Arial MT"/>
              <a:buChar char="•"/>
              <a:tabLst>
                <a:tab pos="314706" algn="l"/>
              </a:tabLst>
            </a:pPr>
            <a:r>
              <a:rPr sz="2520" spc="-36">
                <a:latin typeface="Calibri"/>
                <a:cs typeface="Calibri"/>
              </a:rPr>
              <a:t>Work</a:t>
            </a:r>
            <a:r>
              <a:rPr sz="2520" spc="-48">
                <a:latin typeface="Calibri"/>
                <a:cs typeface="Calibri"/>
              </a:rPr>
              <a:t> </a:t>
            </a:r>
            <a:r>
              <a:rPr sz="2520" spc="-6">
                <a:latin typeface="Calibri"/>
                <a:cs typeface="Calibri"/>
              </a:rPr>
              <a:t>Ethic</a:t>
            </a:r>
            <a:endParaRPr sz="2520">
              <a:latin typeface="Calibri"/>
              <a:cs typeface="Calibri"/>
            </a:endParaRPr>
          </a:p>
          <a:p>
            <a:pPr marL="314706" indent="-206502">
              <a:spcBef>
                <a:spcPts val="654"/>
              </a:spcBef>
              <a:buFont typeface="Arial MT"/>
              <a:buChar char="•"/>
              <a:tabLst>
                <a:tab pos="314706" algn="l"/>
              </a:tabLst>
            </a:pPr>
            <a:r>
              <a:rPr sz="2520" spc="-6">
                <a:latin typeface="Calibri"/>
                <a:cs typeface="Calibri"/>
              </a:rPr>
              <a:t>Discipline</a:t>
            </a:r>
            <a:endParaRPr sz="2520">
              <a:latin typeface="Calibri"/>
              <a:cs typeface="Calibri"/>
            </a:endParaRPr>
          </a:p>
          <a:p>
            <a:pPr marL="314706" indent="-206502">
              <a:spcBef>
                <a:spcPts val="666"/>
              </a:spcBef>
              <a:buFont typeface="Arial MT"/>
              <a:buChar char="•"/>
              <a:tabLst>
                <a:tab pos="314706" algn="l"/>
              </a:tabLst>
            </a:pPr>
            <a:r>
              <a:rPr sz="2520" spc="-18">
                <a:latin typeface="Calibri"/>
                <a:cs typeface="Calibri"/>
              </a:rPr>
              <a:t>Teamwork/Collaboration</a:t>
            </a:r>
            <a:endParaRPr sz="2520">
              <a:latin typeface="Calibri"/>
              <a:cs typeface="Calibri"/>
            </a:endParaRPr>
          </a:p>
          <a:p>
            <a:pPr marL="314706" indent="-206502">
              <a:spcBef>
                <a:spcPts val="654"/>
              </a:spcBef>
              <a:buFont typeface="Arial MT"/>
              <a:buChar char="•"/>
              <a:tabLst>
                <a:tab pos="314706" algn="l"/>
              </a:tabLst>
            </a:pPr>
            <a:r>
              <a:rPr sz="2520" spc="-12">
                <a:latin typeface="Calibri"/>
                <a:cs typeface="Calibri"/>
              </a:rPr>
              <a:t>Professionalism</a:t>
            </a:r>
            <a:endParaRPr sz="2520">
              <a:latin typeface="Calibri"/>
              <a:cs typeface="Calibri"/>
            </a:endParaRPr>
          </a:p>
          <a:p>
            <a:pPr marL="314706" indent="-206502">
              <a:spcBef>
                <a:spcPts val="654"/>
              </a:spcBef>
              <a:buFont typeface="Arial MT"/>
              <a:buChar char="•"/>
              <a:tabLst>
                <a:tab pos="314706" algn="l"/>
              </a:tabLst>
            </a:pPr>
            <a:r>
              <a:rPr sz="2520" spc="-6">
                <a:latin typeface="Calibri"/>
                <a:cs typeface="Calibri"/>
              </a:rPr>
              <a:t>Learning</a:t>
            </a:r>
            <a:r>
              <a:rPr sz="2520" spc="-42">
                <a:latin typeface="Calibri"/>
                <a:cs typeface="Calibri"/>
              </a:rPr>
              <a:t> </a:t>
            </a:r>
            <a:r>
              <a:rPr sz="2520" spc="-6">
                <a:latin typeface="Calibri"/>
                <a:cs typeface="Calibri"/>
              </a:rPr>
              <a:t>Agility</a:t>
            </a:r>
            <a:endParaRPr sz="2520">
              <a:latin typeface="Calibri"/>
              <a:cs typeface="Calibri"/>
            </a:endParaRPr>
          </a:p>
          <a:p>
            <a:pPr marL="313944" marR="627888" indent="-205740">
              <a:lnSpc>
                <a:spcPts val="2724"/>
              </a:lnSpc>
              <a:spcBef>
                <a:spcPts val="1008"/>
              </a:spcBef>
              <a:buFont typeface="Arial MT"/>
              <a:buChar char="•"/>
              <a:tabLst>
                <a:tab pos="314706" algn="l"/>
              </a:tabLst>
            </a:pPr>
            <a:r>
              <a:rPr sz="2520" spc="-12">
                <a:latin typeface="Calibri"/>
                <a:cs typeface="Calibri"/>
              </a:rPr>
              <a:t>Critical</a:t>
            </a:r>
            <a:r>
              <a:rPr sz="2520" spc="-6">
                <a:latin typeface="Calibri"/>
                <a:cs typeface="Calibri"/>
              </a:rPr>
              <a:t> Thinking/Problem </a:t>
            </a:r>
            <a:r>
              <a:rPr sz="2520" spc="-551">
                <a:latin typeface="Calibri"/>
                <a:cs typeface="Calibri"/>
              </a:rPr>
              <a:t> </a:t>
            </a:r>
            <a:r>
              <a:rPr sz="2520" spc="-6">
                <a:latin typeface="Calibri"/>
                <a:cs typeface="Calibri"/>
              </a:rPr>
              <a:t>Solving</a:t>
            </a:r>
            <a:endParaRPr sz="2520">
              <a:latin typeface="Calibri"/>
              <a:cs typeface="Calibri"/>
            </a:endParaRPr>
          </a:p>
        </p:txBody>
      </p:sp>
      <p:sp>
        <p:nvSpPr>
          <p:cNvPr id="4" name="object 4"/>
          <p:cNvSpPr txBox="1"/>
          <p:nvPr/>
        </p:nvSpPr>
        <p:spPr>
          <a:xfrm>
            <a:off x="7928305" y="2191359"/>
            <a:ext cx="4119372" cy="3580467"/>
          </a:xfrm>
          <a:prstGeom prst="rect">
            <a:avLst/>
          </a:prstGeom>
          <a:ln w="12700">
            <a:solidFill>
              <a:srgbClr val="4471C4"/>
            </a:solidFill>
          </a:ln>
        </p:spPr>
        <p:txBody>
          <a:bodyPr vert="horz" wrap="square" lIns="0" tIns="0" rIns="0" bIns="0" rtlCol="0">
            <a:spAutoFit/>
          </a:bodyPr>
          <a:lstStyle/>
          <a:p>
            <a:pPr marL="314706" indent="-206502">
              <a:lnSpc>
                <a:spcPts val="3006"/>
              </a:lnSpc>
              <a:buFont typeface="Arial MT"/>
              <a:buChar char="•"/>
              <a:tabLst>
                <a:tab pos="315468" algn="l"/>
              </a:tabLst>
            </a:pPr>
            <a:r>
              <a:rPr sz="2520">
                <a:solidFill>
                  <a:srgbClr val="243C7E"/>
                </a:solidFill>
                <a:latin typeface="Calibri"/>
                <a:cs typeface="Calibri"/>
              </a:rPr>
              <a:t>Punctuality</a:t>
            </a:r>
            <a:endParaRPr sz="2520">
              <a:latin typeface="Calibri"/>
              <a:cs typeface="Calibri"/>
            </a:endParaRPr>
          </a:p>
          <a:p>
            <a:pPr marL="314706" indent="-206502">
              <a:spcBef>
                <a:spcPts val="660"/>
              </a:spcBef>
              <a:buFont typeface="Arial MT"/>
              <a:buChar char="•"/>
              <a:tabLst>
                <a:tab pos="315468" algn="l"/>
              </a:tabLst>
            </a:pPr>
            <a:r>
              <a:rPr sz="2520" spc="-12">
                <a:solidFill>
                  <a:srgbClr val="243C7E"/>
                </a:solidFill>
                <a:latin typeface="Calibri"/>
                <a:cs typeface="Calibri"/>
              </a:rPr>
              <a:t>Leadership</a:t>
            </a:r>
            <a:endParaRPr sz="2520">
              <a:latin typeface="Calibri"/>
              <a:cs typeface="Calibri"/>
            </a:endParaRPr>
          </a:p>
          <a:p>
            <a:pPr marL="314706" indent="-206502">
              <a:spcBef>
                <a:spcPts val="654"/>
              </a:spcBef>
              <a:buFont typeface="Arial MT"/>
              <a:buChar char="•"/>
              <a:tabLst>
                <a:tab pos="315468" algn="l"/>
              </a:tabLst>
            </a:pPr>
            <a:r>
              <a:rPr sz="2520" spc="-12">
                <a:solidFill>
                  <a:srgbClr val="243C7E"/>
                </a:solidFill>
                <a:latin typeface="Calibri"/>
                <a:cs typeface="Calibri"/>
              </a:rPr>
              <a:t>Creativity/Innovation</a:t>
            </a:r>
            <a:endParaRPr sz="2520">
              <a:latin typeface="Calibri"/>
              <a:cs typeface="Calibri"/>
            </a:endParaRPr>
          </a:p>
          <a:p>
            <a:pPr marL="314706" marR="1624584" indent="-205740">
              <a:lnSpc>
                <a:spcPts val="2736"/>
              </a:lnSpc>
              <a:spcBef>
                <a:spcPts val="978"/>
              </a:spcBef>
              <a:buFont typeface="Arial MT"/>
              <a:buChar char="•"/>
              <a:tabLst>
                <a:tab pos="315468" algn="l"/>
              </a:tabLst>
            </a:pPr>
            <a:r>
              <a:rPr sz="2520" spc="-18">
                <a:solidFill>
                  <a:srgbClr val="243C7E"/>
                </a:solidFill>
                <a:latin typeface="Calibri"/>
                <a:cs typeface="Calibri"/>
              </a:rPr>
              <a:t>Oral</a:t>
            </a:r>
            <a:r>
              <a:rPr sz="2520" spc="-54">
                <a:solidFill>
                  <a:srgbClr val="243C7E"/>
                </a:solidFill>
                <a:latin typeface="Calibri"/>
                <a:cs typeface="Calibri"/>
              </a:rPr>
              <a:t> </a:t>
            </a:r>
            <a:r>
              <a:rPr sz="2520">
                <a:solidFill>
                  <a:srgbClr val="243C7E"/>
                </a:solidFill>
                <a:latin typeface="Calibri"/>
                <a:cs typeface="Calibri"/>
              </a:rPr>
              <a:t>and</a:t>
            </a:r>
            <a:r>
              <a:rPr sz="2520" spc="-60">
                <a:solidFill>
                  <a:srgbClr val="243C7E"/>
                </a:solidFill>
                <a:latin typeface="Calibri"/>
                <a:cs typeface="Calibri"/>
              </a:rPr>
              <a:t> </a:t>
            </a:r>
            <a:r>
              <a:rPr sz="2520" spc="-24">
                <a:solidFill>
                  <a:srgbClr val="243C7E"/>
                </a:solidFill>
                <a:latin typeface="Calibri"/>
                <a:cs typeface="Calibri"/>
              </a:rPr>
              <a:t>Written </a:t>
            </a:r>
            <a:r>
              <a:rPr sz="2520" spc="-551">
                <a:solidFill>
                  <a:srgbClr val="243C7E"/>
                </a:solidFill>
                <a:latin typeface="Calibri"/>
                <a:cs typeface="Calibri"/>
              </a:rPr>
              <a:t> </a:t>
            </a:r>
            <a:r>
              <a:rPr sz="2520" spc="-6">
                <a:solidFill>
                  <a:srgbClr val="243C7E"/>
                </a:solidFill>
                <a:latin typeface="Calibri"/>
                <a:cs typeface="Calibri"/>
              </a:rPr>
              <a:t>Communication</a:t>
            </a:r>
            <a:endParaRPr sz="2520">
              <a:latin typeface="Calibri"/>
              <a:cs typeface="Calibri"/>
            </a:endParaRPr>
          </a:p>
          <a:p>
            <a:pPr marL="314706" indent="-206502">
              <a:spcBef>
                <a:spcPts val="618"/>
              </a:spcBef>
              <a:buFont typeface="Arial MT"/>
              <a:buChar char="•"/>
              <a:tabLst>
                <a:tab pos="315468" algn="l"/>
              </a:tabLst>
            </a:pPr>
            <a:r>
              <a:rPr sz="2520" spc="-12">
                <a:solidFill>
                  <a:srgbClr val="243C7E"/>
                </a:solidFill>
                <a:latin typeface="Calibri"/>
                <a:cs typeface="Calibri"/>
              </a:rPr>
              <a:t>Digital</a:t>
            </a:r>
            <a:r>
              <a:rPr sz="2520" spc="-42">
                <a:solidFill>
                  <a:srgbClr val="243C7E"/>
                </a:solidFill>
                <a:latin typeface="Calibri"/>
                <a:cs typeface="Calibri"/>
              </a:rPr>
              <a:t> </a:t>
            </a:r>
            <a:r>
              <a:rPr sz="2520" spc="-24">
                <a:solidFill>
                  <a:srgbClr val="243C7E"/>
                </a:solidFill>
                <a:latin typeface="Calibri"/>
                <a:cs typeface="Calibri"/>
              </a:rPr>
              <a:t>Technology</a:t>
            </a:r>
            <a:endParaRPr sz="2520">
              <a:latin typeface="Calibri"/>
              <a:cs typeface="Calibri"/>
            </a:endParaRPr>
          </a:p>
          <a:p>
            <a:pPr marL="314706" indent="-206502">
              <a:spcBef>
                <a:spcPts val="654"/>
              </a:spcBef>
              <a:buFont typeface="Arial MT"/>
              <a:buChar char="•"/>
              <a:tabLst>
                <a:tab pos="315468" algn="l"/>
              </a:tabLst>
            </a:pPr>
            <a:r>
              <a:rPr sz="2520" spc="-12">
                <a:solidFill>
                  <a:srgbClr val="243C7E"/>
                </a:solidFill>
                <a:latin typeface="Calibri"/>
                <a:cs typeface="Calibri"/>
              </a:rPr>
              <a:t>Global/Intercultural </a:t>
            </a:r>
            <a:r>
              <a:rPr sz="2520" spc="-6">
                <a:solidFill>
                  <a:srgbClr val="243C7E"/>
                </a:solidFill>
                <a:latin typeface="Calibri"/>
                <a:cs typeface="Calibri"/>
              </a:rPr>
              <a:t>Fluency</a:t>
            </a:r>
            <a:endParaRPr sz="2520">
              <a:latin typeface="Calibri"/>
              <a:cs typeface="Calibri"/>
            </a:endParaRPr>
          </a:p>
          <a:p>
            <a:pPr marL="314706" indent="-206502">
              <a:spcBef>
                <a:spcPts val="654"/>
              </a:spcBef>
              <a:buFont typeface="Arial MT"/>
              <a:buChar char="•"/>
              <a:tabLst>
                <a:tab pos="315468" algn="l"/>
              </a:tabLst>
            </a:pPr>
            <a:r>
              <a:rPr sz="2520" spc="-12">
                <a:solidFill>
                  <a:srgbClr val="243C7E"/>
                </a:solidFill>
                <a:latin typeface="Calibri"/>
                <a:cs typeface="Calibri"/>
              </a:rPr>
              <a:t>Career</a:t>
            </a:r>
            <a:r>
              <a:rPr sz="2520" spc="-18">
                <a:solidFill>
                  <a:srgbClr val="243C7E"/>
                </a:solidFill>
                <a:latin typeface="Calibri"/>
                <a:cs typeface="Calibri"/>
              </a:rPr>
              <a:t> </a:t>
            </a:r>
            <a:r>
              <a:rPr sz="2520" spc="-6">
                <a:solidFill>
                  <a:srgbClr val="243C7E"/>
                </a:solidFill>
                <a:latin typeface="Calibri"/>
                <a:cs typeface="Calibri"/>
              </a:rPr>
              <a:t>Management</a:t>
            </a:r>
            <a:endParaRPr sz="2520">
              <a:latin typeface="Calibri"/>
              <a:cs typeface="Calibri"/>
            </a:endParaRPr>
          </a:p>
        </p:txBody>
      </p:sp>
    </p:spTree>
    <p:extLst>
      <p:ext uri="{BB962C8B-B14F-4D97-AF65-F5344CB8AC3E}">
        <p14:creationId xmlns:p14="http://schemas.microsoft.com/office/powerpoint/2010/main" val="3978900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70378" y="846735"/>
            <a:ext cx="9489642" cy="6536131"/>
          </a:xfrm>
          <a:prstGeom prst="rect">
            <a:avLst/>
          </a:prstGeom>
        </p:spPr>
      </p:pic>
    </p:spTree>
    <p:extLst>
      <p:ext uri="{BB962C8B-B14F-4D97-AF65-F5344CB8AC3E}">
        <p14:creationId xmlns:p14="http://schemas.microsoft.com/office/powerpoint/2010/main" val="975824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9461" y="558394"/>
            <a:ext cx="7366254" cy="624786"/>
          </a:xfrm>
          <a:prstGeom prst="rect">
            <a:avLst/>
          </a:prstGeom>
        </p:spPr>
        <p:txBody>
          <a:bodyPr vert="horz" wrap="square" lIns="0" tIns="15240" rIns="0" bIns="0" rtlCol="0">
            <a:spAutoFit/>
          </a:bodyPr>
          <a:lstStyle/>
          <a:p>
            <a:pPr marL="15240">
              <a:spcBef>
                <a:spcPts val="120"/>
              </a:spcBef>
            </a:pPr>
            <a:r>
              <a:rPr spc="-24"/>
              <a:t>Attributes</a:t>
            </a:r>
            <a:r>
              <a:rPr spc="-12"/>
              <a:t> </a:t>
            </a:r>
            <a:r>
              <a:rPr spc="-6"/>
              <a:t>of</a:t>
            </a:r>
            <a:r>
              <a:rPr spc="-12"/>
              <a:t> </a:t>
            </a:r>
            <a:r>
              <a:t>Gen</a:t>
            </a:r>
            <a:r>
              <a:rPr spc="-12"/>
              <a:t> </a:t>
            </a:r>
            <a:r>
              <a:t>Z in</a:t>
            </a:r>
            <a:r>
              <a:rPr spc="-12"/>
              <a:t> </a:t>
            </a:r>
            <a:r>
              <a:t>the</a:t>
            </a:r>
            <a:r>
              <a:rPr spc="-12"/>
              <a:t> </a:t>
            </a:r>
            <a:r>
              <a:rPr spc="-24"/>
              <a:t>workforce</a:t>
            </a:r>
          </a:p>
        </p:txBody>
      </p:sp>
      <p:sp>
        <p:nvSpPr>
          <p:cNvPr id="3" name="object 3"/>
          <p:cNvSpPr txBox="1"/>
          <p:nvPr/>
        </p:nvSpPr>
        <p:spPr>
          <a:xfrm>
            <a:off x="3299461" y="1832458"/>
            <a:ext cx="5900166" cy="5656933"/>
          </a:xfrm>
          <a:prstGeom prst="rect">
            <a:avLst/>
          </a:prstGeom>
        </p:spPr>
        <p:txBody>
          <a:bodyPr vert="horz" wrap="square" lIns="0" tIns="15240" rIns="0" bIns="0" rtlCol="0">
            <a:spAutoFit/>
          </a:bodyPr>
          <a:lstStyle/>
          <a:p>
            <a:pPr marL="358140" indent="-342900">
              <a:spcBef>
                <a:spcPts val="120"/>
              </a:spcBef>
              <a:buFont typeface="Arial MT"/>
              <a:buChar char="•"/>
              <a:tabLst>
                <a:tab pos="357378" algn="l"/>
                <a:tab pos="358140" algn="l"/>
              </a:tabLst>
            </a:pPr>
            <a:r>
              <a:rPr sz="3360" spc="-18">
                <a:solidFill>
                  <a:srgbClr val="243C7E"/>
                </a:solidFill>
                <a:latin typeface="Calibri"/>
                <a:cs typeface="Calibri"/>
              </a:rPr>
              <a:t>Problem-Solvers</a:t>
            </a:r>
            <a:endParaRPr sz="3360">
              <a:latin typeface="Calibri"/>
              <a:cs typeface="Calibri"/>
            </a:endParaRPr>
          </a:p>
          <a:p>
            <a:pPr>
              <a:spcBef>
                <a:spcPts val="6"/>
              </a:spcBef>
              <a:buClr>
                <a:srgbClr val="243C7E"/>
              </a:buClr>
              <a:buFont typeface="Arial MT"/>
              <a:buChar char="•"/>
            </a:pPr>
            <a:endParaRPr sz="3300">
              <a:latin typeface="Calibri"/>
              <a:cs typeface="Calibri"/>
            </a:endParaRPr>
          </a:p>
          <a:p>
            <a:pPr marL="358140" indent="-342900">
              <a:buFont typeface="Arial MT"/>
              <a:buChar char="•"/>
              <a:tabLst>
                <a:tab pos="357378" algn="l"/>
                <a:tab pos="358140" algn="l"/>
              </a:tabLst>
            </a:pPr>
            <a:r>
              <a:rPr sz="3360" spc="-18">
                <a:solidFill>
                  <a:srgbClr val="243C7E"/>
                </a:solidFill>
                <a:latin typeface="Calibri"/>
                <a:cs typeface="Calibri"/>
              </a:rPr>
              <a:t>Leaders</a:t>
            </a:r>
            <a:endParaRPr sz="3360">
              <a:latin typeface="Calibri"/>
              <a:cs typeface="Calibri"/>
            </a:endParaRPr>
          </a:p>
          <a:p>
            <a:pPr>
              <a:spcBef>
                <a:spcPts val="6"/>
              </a:spcBef>
              <a:buClr>
                <a:srgbClr val="243C7E"/>
              </a:buClr>
              <a:buFont typeface="Arial MT"/>
              <a:buChar char="•"/>
            </a:pPr>
            <a:endParaRPr sz="3300">
              <a:latin typeface="Calibri"/>
              <a:cs typeface="Calibri"/>
            </a:endParaRPr>
          </a:p>
          <a:p>
            <a:pPr marL="358140" indent="-342900">
              <a:buFont typeface="Arial MT"/>
              <a:buChar char="•"/>
              <a:tabLst>
                <a:tab pos="357378" algn="l"/>
                <a:tab pos="358140" algn="l"/>
              </a:tabLst>
            </a:pPr>
            <a:r>
              <a:rPr sz="3360" spc="-18">
                <a:solidFill>
                  <a:srgbClr val="243C7E"/>
                </a:solidFill>
                <a:latin typeface="Calibri"/>
                <a:cs typeface="Calibri"/>
              </a:rPr>
              <a:t>Creative</a:t>
            </a:r>
            <a:endParaRPr sz="3360">
              <a:latin typeface="Calibri"/>
              <a:cs typeface="Calibri"/>
            </a:endParaRPr>
          </a:p>
          <a:p>
            <a:pPr>
              <a:lnSpc>
                <a:spcPct val="100000"/>
              </a:lnSpc>
              <a:buClr>
                <a:srgbClr val="243C7E"/>
              </a:buClr>
              <a:buFont typeface="Arial MT"/>
              <a:buChar char="•"/>
            </a:pPr>
            <a:endParaRPr sz="3300">
              <a:latin typeface="Calibri"/>
              <a:cs typeface="Calibri"/>
            </a:endParaRPr>
          </a:p>
          <a:p>
            <a:pPr marL="358140" indent="-342900">
              <a:buFont typeface="Arial MT"/>
              <a:buChar char="•"/>
              <a:tabLst>
                <a:tab pos="357378" algn="l"/>
                <a:tab pos="358140" algn="l"/>
              </a:tabLst>
            </a:pPr>
            <a:r>
              <a:rPr sz="3360" spc="-12">
                <a:solidFill>
                  <a:srgbClr val="243C7E"/>
                </a:solidFill>
                <a:latin typeface="Calibri"/>
                <a:cs typeface="Calibri"/>
              </a:rPr>
              <a:t>Drive</a:t>
            </a:r>
            <a:r>
              <a:rPr sz="3360" spc="-18">
                <a:solidFill>
                  <a:srgbClr val="243C7E"/>
                </a:solidFill>
                <a:latin typeface="Calibri"/>
                <a:cs typeface="Calibri"/>
              </a:rPr>
              <a:t> </a:t>
            </a:r>
            <a:r>
              <a:rPr sz="3360">
                <a:solidFill>
                  <a:srgbClr val="243C7E"/>
                </a:solidFill>
                <a:latin typeface="Calibri"/>
                <a:cs typeface="Calibri"/>
              </a:rPr>
              <a:t>and</a:t>
            </a:r>
            <a:r>
              <a:rPr sz="3360" spc="-18">
                <a:solidFill>
                  <a:srgbClr val="243C7E"/>
                </a:solidFill>
                <a:latin typeface="Calibri"/>
                <a:cs typeface="Calibri"/>
              </a:rPr>
              <a:t> </a:t>
            </a:r>
            <a:r>
              <a:rPr sz="3360" spc="-12">
                <a:solidFill>
                  <a:srgbClr val="243C7E"/>
                </a:solidFill>
                <a:latin typeface="Calibri"/>
                <a:cs typeface="Calibri"/>
              </a:rPr>
              <a:t>Commitment</a:t>
            </a:r>
            <a:endParaRPr sz="3360">
              <a:latin typeface="Calibri"/>
              <a:cs typeface="Calibri"/>
            </a:endParaRPr>
          </a:p>
          <a:p>
            <a:pPr>
              <a:spcBef>
                <a:spcPts val="6"/>
              </a:spcBef>
              <a:buClr>
                <a:srgbClr val="243C7E"/>
              </a:buClr>
              <a:buFont typeface="Arial MT"/>
              <a:buChar char="•"/>
            </a:pPr>
            <a:endParaRPr sz="3300">
              <a:latin typeface="Calibri"/>
              <a:cs typeface="Calibri"/>
            </a:endParaRPr>
          </a:p>
          <a:p>
            <a:pPr marL="358140" indent="-342900">
              <a:buFont typeface="Arial MT"/>
              <a:buChar char="•"/>
              <a:tabLst>
                <a:tab pos="357378" algn="l"/>
                <a:tab pos="358140" algn="l"/>
              </a:tabLst>
            </a:pPr>
            <a:r>
              <a:rPr sz="3360" spc="-6">
                <a:solidFill>
                  <a:srgbClr val="243C7E"/>
                </a:solidFill>
                <a:latin typeface="Calibri"/>
                <a:cs typeface="Calibri"/>
              </a:rPr>
              <a:t>Seek</a:t>
            </a:r>
            <a:r>
              <a:rPr sz="3360" spc="-30">
                <a:solidFill>
                  <a:srgbClr val="243C7E"/>
                </a:solidFill>
                <a:latin typeface="Calibri"/>
                <a:cs typeface="Calibri"/>
              </a:rPr>
              <a:t> </a:t>
            </a:r>
            <a:r>
              <a:rPr sz="3360" spc="-18">
                <a:solidFill>
                  <a:srgbClr val="243C7E"/>
                </a:solidFill>
                <a:latin typeface="Calibri"/>
                <a:cs typeface="Calibri"/>
              </a:rPr>
              <a:t>Knowledge</a:t>
            </a:r>
            <a:r>
              <a:rPr sz="3360" spc="-42">
                <a:solidFill>
                  <a:srgbClr val="243C7E"/>
                </a:solidFill>
                <a:latin typeface="Calibri"/>
                <a:cs typeface="Calibri"/>
              </a:rPr>
              <a:t> </a:t>
            </a:r>
            <a:r>
              <a:rPr sz="3360">
                <a:solidFill>
                  <a:srgbClr val="243C7E"/>
                </a:solidFill>
                <a:latin typeface="Calibri"/>
                <a:cs typeface="Calibri"/>
              </a:rPr>
              <a:t>and </a:t>
            </a:r>
            <a:r>
              <a:rPr sz="3360" spc="-12">
                <a:solidFill>
                  <a:srgbClr val="243C7E"/>
                </a:solidFill>
                <a:latin typeface="Calibri"/>
                <a:cs typeface="Calibri"/>
              </a:rPr>
              <a:t>Challenges</a:t>
            </a:r>
            <a:endParaRPr sz="3360">
              <a:latin typeface="Calibri"/>
              <a:cs typeface="Calibri"/>
            </a:endParaRPr>
          </a:p>
          <a:p>
            <a:pPr>
              <a:spcBef>
                <a:spcPts val="6"/>
              </a:spcBef>
              <a:buClr>
                <a:srgbClr val="243C7E"/>
              </a:buClr>
              <a:buFont typeface="Arial MT"/>
              <a:buChar char="•"/>
            </a:pPr>
            <a:endParaRPr sz="3300">
              <a:latin typeface="Calibri"/>
              <a:cs typeface="Calibri"/>
            </a:endParaRPr>
          </a:p>
          <a:p>
            <a:pPr marL="358140" indent="-342900">
              <a:buFont typeface="Arial MT"/>
              <a:buChar char="•"/>
              <a:tabLst>
                <a:tab pos="357378" algn="l"/>
                <a:tab pos="358140" algn="l"/>
              </a:tabLst>
            </a:pPr>
            <a:r>
              <a:rPr sz="3360" spc="-18">
                <a:solidFill>
                  <a:srgbClr val="243C7E"/>
                </a:solidFill>
                <a:latin typeface="Calibri"/>
                <a:cs typeface="Calibri"/>
              </a:rPr>
              <a:t>Contributors</a:t>
            </a:r>
            <a:endParaRPr sz="3360">
              <a:latin typeface="Calibri"/>
              <a:cs typeface="Calibri"/>
            </a:endParaRPr>
          </a:p>
        </p:txBody>
      </p:sp>
    </p:spTree>
    <p:extLst>
      <p:ext uri="{BB962C8B-B14F-4D97-AF65-F5344CB8AC3E}">
        <p14:creationId xmlns:p14="http://schemas.microsoft.com/office/powerpoint/2010/main" val="3805283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8920" y="396544"/>
            <a:ext cx="6112764" cy="606320"/>
          </a:xfrm>
          <a:prstGeom prst="rect">
            <a:avLst/>
          </a:prstGeom>
        </p:spPr>
        <p:txBody>
          <a:bodyPr vert="horz" wrap="square" lIns="0" tIns="15240" rIns="0" bIns="0" rtlCol="0">
            <a:spAutoFit/>
          </a:bodyPr>
          <a:lstStyle/>
          <a:p>
            <a:pPr marL="15240">
              <a:spcBef>
                <a:spcPts val="120"/>
              </a:spcBef>
            </a:pPr>
            <a:r>
              <a:rPr sz="3840" spc="-12"/>
              <a:t>Tips</a:t>
            </a:r>
            <a:r>
              <a:rPr sz="3840"/>
              <a:t> </a:t>
            </a:r>
            <a:r>
              <a:rPr sz="3840" spc="-30"/>
              <a:t>for</a:t>
            </a:r>
            <a:r>
              <a:rPr sz="3840" spc="-18"/>
              <a:t> </a:t>
            </a:r>
            <a:r>
              <a:rPr sz="3840"/>
              <a:t>a</a:t>
            </a:r>
            <a:r>
              <a:rPr sz="3840" spc="-18"/>
              <a:t> </a:t>
            </a:r>
            <a:r>
              <a:rPr sz="3840" spc="-12"/>
              <a:t>Successful</a:t>
            </a:r>
            <a:r>
              <a:rPr sz="3840" spc="12"/>
              <a:t> </a:t>
            </a:r>
            <a:r>
              <a:rPr sz="3840" spc="-12"/>
              <a:t>Internship</a:t>
            </a:r>
            <a:endParaRPr sz="3840"/>
          </a:p>
        </p:txBody>
      </p:sp>
      <p:sp>
        <p:nvSpPr>
          <p:cNvPr id="3" name="object 3"/>
          <p:cNvSpPr txBox="1"/>
          <p:nvPr/>
        </p:nvSpPr>
        <p:spPr>
          <a:xfrm>
            <a:off x="2788920" y="1620012"/>
            <a:ext cx="7254240" cy="4971104"/>
          </a:xfrm>
          <a:prstGeom prst="rect">
            <a:avLst/>
          </a:prstGeom>
        </p:spPr>
        <p:txBody>
          <a:bodyPr vert="horz" wrap="square" lIns="0" tIns="15240" rIns="0" bIns="0" rtlCol="0">
            <a:spAutoFit/>
          </a:bodyPr>
          <a:lstStyle/>
          <a:p>
            <a:pPr marL="426720" indent="-412242">
              <a:spcBef>
                <a:spcPts val="120"/>
              </a:spcBef>
              <a:buClr>
                <a:srgbClr val="1F3863"/>
              </a:buClr>
              <a:buFont typeface="Arial MT"/>
              <a:buChar char="•"/>
              <a:tabLst>
                <a:tab pos="426720" algn="l"/>
                <a:tab pos="427482" algn="l"/>
              </a:tabLst>
            </a:pPr>
            <a:r>
              <a:rPr sz="2640" spc="-12">
                <a:solidFill>
                  <a:srgbClr val="243C7E"/>
                </a:solidFill>
                <a:latin typeface="Calibri"/>
                <a:cs typeface="Calibri"/>
              </a:rPr>
              <a:t>Define</a:t>
            </a:r>
            <a:r>
              <a:rPr sz="2640" spc="-24">
                <a:solidFill>
                  <a:srgbClr val="243C7E"/>
                </a:solidFill>
                <a:latin typeface="Calibri"/>
                <a:cs typeface="Calibri"/>
              </a:rPr>
              <a:t> </a:t>
            </a:r>
            <a:r>
              <a:rPr sz="2640">
                <a:solidFill>
                  <a:srgbClr val="243C7E"/>
                </a:solidFill>
                <a:latin typeface="Calibri"/>
                <a:cs typeface="Calibri"/>
              </a:rPr>
              <a:t>clear</a:t>
            </a:r>
            <a:r>
              <a:rPr sz="2640" spc="-18">
                <a:solidFill>
                  <a:srgbClr val="243C7E"/>
                </a:solidFill>
                <a:latin typeface="Calibri"/>
                <a:cs typeface="Calibri"/>
              </a:rPr>
              <a:t> </a:t>
            </a:r>
            <a:r>
              <a:rPr sz="2640" spc="-6">
                <a:solidFill>
                  <a:srgbClr val="243C7E"/>
                </a:solidFill>
                <a:latin typeface="Calibri"/>
                <a:cs typeface="Calibri"/>
              </a:rPr>
              <a:t>job</a:t>
            </a:r>
            <a:r>
              <a:rPr sz="2640" spc="-18">
                <a:solidFill>
                  <a:srgbClr val="243C7E"/>
                </a:solidFill>
                <a:latin typeface="Calibri"/>
                <a:cs typeface="Calibri"/>
              </a:rPr>
              <a:t> </a:t>
            </a:r>
            <a:r>
              <a:rPr sz="2640" spc="-6">
                <a:solidFill>
                  <a:srgbClr val="243C7E"/>
                </a:solidFill>
                <a:latin typeface="Calibri"/>
                <a:cs typeface="Calibri"/>
              </a:rPr>
              <a:t>duties,</a:t>
            </a:r>
            <a:r>
              <a:rPr sz="2640" spc="-24">
                <a:solidFill>
                  <a:srgbClr val="243C7E"/>
                </a:solidFill>
                <a:latin typeface="Calibri"/>
                <a:cs typeface="Calibri"/>
              </a:rPr>
              <a:t> </a:t>
            </a:r>
            <a:r>
              <a:rPr sz="2640" spc="-12">
                <a:solidFill>
                  <a:srgbClr val="243C7E"/>
                </a:solidFill>
                <a:latin typeface="Calibri"/>
                <a:cs typeface="Calibri"/>
              </a:rPr>
              <a:t>expectations,</a:t>
            </a:r>
            <a:r>
              <a:rPr sz="2640" spc="-18">
                <a:solidFill>
                  <a:srgbClr val="243C7E"/>
                </a:solidFill>
                <a:latin typeface="Calibri"/>
                <a:cs typeface="Calibri"/>
              </a:rPr>
              <a:t> </a:t>
            </a:r>
            <a:r>
              <a:rPr sz="2640">
                <a:solidFill>
                  <a:srgbClr val="243C7E"/>
                </a:solidFill>
                <a:latin typeface="Calibri"/>
                <a:cs typeface="Calibri"/>
              </a:rPr>
              <a:t>and</a:t>
            </a:r>
            <a:r>
              <a:rPr sz="2640" spc="-6">
                <a:solidFill>
                  <a:srgbClr val="243C7E"/>
                </a:solidFill>
                <a:latin typeface="Calibri"/>
                <a:cs typeface="Calibri"/>
              </a:rPr>
              <a:t> </a:t>
            </a:r>
            <a:r>
              <a:rPr sz="2640" spc="-12">
                <a:solidFill>
                  <a:srgbClr val="243C7E"/>
                </a:solidFill>
                <a:latin typeface="Calibri"/>
                <a:cs typeface="Calibri"/>
              </a:rPr>
              <a:t>goals</a:t>
            </a:r>
            <a:endParaRPr sz="2640">
              <a:latin typeface="Calibri"/>
              <a:cs typeface="Calibri"/>
            </a:endParaRPr>
          </a:p>
          <a:p>
            <a:pPr marL="426720" indent="-412242">
              <a:spcBef>
                <a:spcPts val="1902"/>
              </a:spcBef>
              <a:buClr>
                <a:srgbClr val="1F3863"/>
              </a:buClr>
              <a:buFont typeface="Arial MT"/>
              <a:buChar char="•"/>
              <a:tabLst>
                <a:tab pos="426720" algn="l"/>
                <a:tab pos="427482" algn="l"/>
              </a:tabLst>
            </a:pPr>
            <a:r>
              <a:rPr sz="2640" spc="-6">
                <a:solidFill>
                  <a:srgbClr val="243C7E"/>
                </a:solidFill>
                <a:latin typeface="Calibri"/>
                <a:cs typeface="Calibri"/>
              </a:rPr>
              <a:t>Explain</a:t>
            </a:r>
            <a:r>
              <a:rPr sz="2640" spc="-36">
                <a:solidFill>
                  <a:srgbClr val="243C7E"/>
                </a:solidFill>
                <a:latin typeface="Calibri"/>
                <a:cs typeface="Calibri"/>
              </a:rPr>
              <a:t> </a:t>
            </a:r>
            <a:r>
              <a:rPr sz="2640" spc="-18">
                <a:solidFill>
                  <a:srgbClr val="243C7E"/>
                </a:solidFill>
                <a:latin typeface="Calibri"/>
                <a:cs typeface="Calibri"/>
              </a:rPr>
              <a:t>company</a:t>
            </a:r>
            <a:r>
              <a:rPr sz="2640" spc="-24">
                <a:solidFill>
                  <a:srgbClr val="243C7E"/>
                </a:solidFill>
                <a:latin typeface="Calibri"/>
                <a:cs typeface="Calibri"/>
              </a:rPr>
              <a:t> </a:t>
            </a:r>
            <a:r>
              <a:rPr sz="2640">
                <a:solidFill>
                  <a:srgbClr val="243C7E"/>
                </a:solidFill>
                <a:latin typeface="Calibri"/>
                <a:cs typeface="Calibri"/>
              </a:rPr>
              <a:t>mission</a:t>
            </a:r>
            <a:r>
              <a:rPr sz="2640" spc="-6">
                <a:solidFill>
                  <a:srgbClr val="243C7E"/>
                </a:solidFill>
                <a:latin typeface="Calibri"/>
                <a:cs typeface="Calibri"/>
              </a:rPr>
              <a:t> </a:t>
            </a:r>
            <a:r>
              <a:rPr sz="2640">
                <a:solidFill>
                  <a:srgbClr val="243C7E"/>
                </a:solidFill>
                <a:latin typeface="Calibri"/>
                <a:cs typeface="Calibri"/>
              </a:rPr>
              <a:t>and</a:t>
            </a:r>
            <a:r>
              <a:rPr sz="2640" spc="-36">
                <a:solidFill>
                  <a:srgbClr val="243C7E"/>
                </a:solidFill>
                <a:latin typeface="Calibri"/>
                <a:cs typeface="Calibri"/>
              </a:rPr>
              <a:t> </a:t>
            </a:r>
            <a:r>
              <a:rPr sz="2640" spc="-30">
                <a:solidFill>
                  <a:srgbClr val="243C7E"/>
                </a:solidFill>
                <a:latin typeface="Calibri"/>
                <a:cs typeface="Calibri"/>
              </a:rPr>
              <a:t>intern’s </a:t>
            </a:r>
            <a:r>
              <a:rPr sz="2640" spc="-18">
                <a:solidFill>
                  <a:srgbClr val="243C7E"/>
                </a:solidFill>
                <a:latin typeface="Calibri"/>
                <a:cs typeface="Calibri"/>
              </a:rPr>
              <a:t>role</a:t>
            </a:r>
            <a:endParaRPr sz="2640">
              <a:latin typeface="Calibri"/>
              <a:cs typeface="Calibri"/>
            </a:endParaRPr>
          </a:p>
          <a:p>
            <a:pPr marL="426720" indent="-412242">
              <a:spcBef>
                <a:spcPts val="1902"/>
              </a:spcBef>
              <a:buClr>
                <a:srgbClr val="1F3863"/>
              </a:buClr>
              <a:buFont typeface="Arial MT"/>
              <a:buChar char="•"/>
              <a:tabLst>
                <a:tab pos="426720" algn="l"/>
                <a:tab pos="427482" algn="l"/>
              </a:tabLst>
            </a:pPr>
            <a:r>
              <a:rPr sz="2640" spc="-6">
                <a:solidFill>
                  <a:srgbClr val="243C7E"/>
                </a:solidFill>
                <a:latin typeface="Calibri"/>
                <a:cs typeface="Calibri"/>
              </a:rPr>
              <a:t>Conduct</a:t>
            </a:r>
            <a:r>
              <a:rPr sz="2640" spc="-24">
                <a:solidFill>
                  <a:srgbClr val="243C7E"/>
                </a:solidFill>
                <a:latin typeface="Calibri"/>
                <a:cs typeface="Calibri"/>
              </a:rPr>
              <a:t> </a:t>
            </a:r>
            <a:r>
              <a:rPr sz="2640" spc="-6">
                <a:solidFill>
                  <a:srgbClr val="243C7E"/>
                </a:solidFill>
                <a:latin typeface="Calibri"/>
                <a:cs typeface="Calibri"/>
              </a:rPr>
              <a:t>30-minute</a:t>
            </a:r>
            <a:r>
              <a:rPr sz="2640" spc="-12">
                <a:solidFill>
                  <a:srgbClr val="243C7E"/>
                </a:solidFill>
                <a:latin typeface="Calibri"/>
                <a:cs typeface="Calibri"/>
              </a:rPr>
              <a:t> </a:t>
            </a:r>
            <a:r>
              <a:rPr sz="2640" spc="-6">
                <a:solidFill>
                  <a:srgbClr val="243C7E"/>
                </a:solidFill>
                <a:latin typeface="Calibri"/>
                <a:cs typeface="Calibri"/>
              </a:rPr>
              <a:t>individual</a:t>
            </a:r>
            <a:r>
              <a:rPr sz="2640" spc="-42">
                <a:solidFill>
                  <a:srgbClr val="243C7E"/>
                </a:solidFill>
                <a:latin typeface="Calibri"/>
                <a:cs typeface="Calibri"/>
              </a:rPr>
              <a:t> </a:t>
            </a:r>
            <a:r>
              <a:rPr sz="2640" spc="-6">
                <a:solidFill>
                  <a:srgbClr val="243C7E"/>
                </a:solidFill>
                <a:latin typeface="Calibri"/>
                <a:cs typeface="Calibri"/>
              </a:rPr>
              <a:t>meetings</a:t>
            </a:r>
            <a:r>
              <a:rPr sz="2640" spc="6">
                <a:solidFill>
                  <a:srgbClr val="243C7E"/>
                </a:solidFill>
                <a:latin typeface="Calibri"/>
                <a:cs typeface="Calibri"/>
              </a:rPr>
              <a:t> </a:t>
            </a:r>
            <a:r>
              <a:rPr sz="2640">
                <a:solidFill>
                  <a:srgbClr val="243C7E"/>
                </a:solidFill>
                <a:latin typeface="Calibri"/>
                <a:cs typeface="Calibri"/>
              </a:rPr>
              <a:t>with</a:t>
            </a:r>
            <a:r>
              <a:rPr sz="2640" spc="-12">
                <a:solidFill>
                  <a:srgbClr val="243C7E"/>
                </a:solidFill>
                <a:latin typeface="Calibri"/>
                <a:cs typeface="Calibri"/>
              </a:rPr>
              <a:t> team</a:t>
            </a:r>
            <a:endParaRPr sz="2640">
              <a:latin typeface="Calibri"/>
              <a:cs typeface="Calibri"/>
            </a:endParaRPr>
          </a:p>
          <a:p>
            <a:pPr marL="426720" indent="-412242">
              <a:spcBef>
                <a:spcPts val="1902"/>
              </a:spcBef>
              <a:buClr>
                <a:srgbClr val="1F3863"/>
              </a:buClr>
              <a:buFont typeface="Arial MT"/>
              <a:buChar char="•"/>
              <a:tabLst>
                <a:tab pos="426720" algn="l"/>
                <a:tab pos="427482" algn="l"/>
              </a:tabLst>
            </a:pPr>
            <a:r>
              <a:rPr sz="2640" spc="-12">
                <a:solidFill>
                  <a:srgbClr val="243C7E"/>
                </a:solidFill>
                <a:latin typeface="Calibri"/>
                <a:cs typeface="Calibri"/>
              </a:rPr>
              <a:t>Designate</a:t>
            </a:r>
            <a:r>
              <a:rPr sz="2640" spc="-42">
                <a:solidFill>
                  <a:srgbClr val="243C7E"/>
                </a:solidFill>
                <a:latin typeface="Calibri"/>
                <a:cs typeface="Calibri"/>
              </a:rPr>
              <a:t> </a:t>
            </a:r>
            <a:r>
              <a:rPr sz="2640">
                <a:solidFill>
                  <a:srgbClr val="243C7E"/>
                </a:solidFill>
                <a:latin typeface="Calibri"/>
                <a:cs typeface="Calibri"/>
              </a:rPr>
              <a:t>a</a:t>
            </a:r>
            <a:r>
              <a:rPr sz="2640" spc="-18">
                <a:solidFill>
                  <a:srgbClr val="243C7E"/>
                </a:solidFill>
                <a:latin typeface="Calibri"/>
                <a:cs typeface="Calibri"/>
              </a:rPr>
              <a:t> </a:t>
            </a:r>
            <a:r>
              <a:rPr sz="2640" spc="-12">
                <a:solidFill>
                  <a:srgbClr val="243C7E"/>
                </a:solidFill>
                <a:latin typeface="Calibri"/>
                <a:cs typeface="Calibri"/>
              </a:rPr>
              <a:t>mentor</a:t>
            </a:r>
            <a:endParaRPr sz="2640">
              <a:latin typeface="Calibri"/>
              <a:cs typeface="Calibri"/>
            </a:endParaRPr>
          </a:p>
          <a:p>
            <a:pPr marL="426720" indent="-412242">
              <a:spcBef>
                <a:spcPts val="1896"/>
              </a:spcBef>
              <a:buClr>
                <a:srgbClr val="1F3863"/>
              </a:buClr>
              <a:buFont typeface="Arial MT"/>
              <a:buChar char="•"/>
              <a:tabLst>
                <a:tab pos="426720" algn="l"/>
                <a:tab pos="427482" algn="l"/>
              </a:tabLst>
            </a:pPr>
            <a:r>
              <a:rPr sz="2640" spc="-18">
                <a:solidFill>
                  <a:srgbClr val="243C7E"/>
                </a:solidFill>
                <a:latin typeface="Calibri"/>
                <a:cs typeface="Calibri"/>
              </a:rPr>
              <a:t>Encourage</a:t>
            </a:r>
            <a:r>
              <a:rPr sz="2640" spc="-42">
                <a:solidFill>
                  <a:srgbClr val="243C7E"/>
                </a:solidFill>
                <a:latin typeface="Calibri"/>
                <a:cs typeface="Calibri"/>
              </a:rPr>
              <a:t> </a:t>
            </a:r>
            <a:r>
              <a:rPr sz="2640" spc="-18">
                <a:solidFill>
                  <a:srgbClr val="243C7E"/>
                </a:solidFill>
                <a:latin typeface="Calibri"/>
                <a:cs typeface="Calibri"/>
              </a:rPr>
              <a:t>two-way </a:t>
            </a:r>
            <a:r>
              <a:rPr sz="2640" spc="-6">
                <a:solidFill>
                  <a:srgbClr val="243C7E"/>
                </a:solidFill>
                <a:latin typeface="Calibri"/>
                <a:cs typeface="Calibri"/>
              </a:rPr>
              <a:t>feedback</a:t>
            </a:r>
            <a:endParaRPr sz="2640">
              <a:latin typeface="Calibri"/>
              <a:cs typeface="Calibri"/>
            </a:endParaRPr>
          </a:p>
          <a:p>
            <a:pPr marL="426720" indent="-412242">
              <a:spcBef>
                <a:spcPts val="1902"/>
              </a:spcBef>
              <a:buClr>
                <a:srgbClr val="1F3863"/>
              </a:buClr>
              <a:buFont typeface="Arial MT"/>
              <a:buChar char="•"/>
              <a:tabLst>
                <a:tab pos="426720" algn="l"/>
                <a:tab pos="427482" algn="l"/>
              </a:tabLst>
            </a:pPr>
            <a:r>
              <a:rPr sz="2640" spc="-6">
                <a:solidFill>
                  <a:srgbClr val="243C7E"/>
                </a:solidFill>
                <a:latin typeface="Calibri"/>
                <a:cs typeface="Calibri"/>
              </a:rPr>
              <a:t>Include</a:t>
            </a:r>
            <a:r>
              <a:rPr sz="2640" spc="-18">
                <a:solidFill>
                  <a:srgbClr val="243C7E"/>
                </a:solidFill>
                <a:latin typeface="Calibri"/>
                <a:cs typeface="Calibri"/>
              </a:rPr>
              <a:t> </a:t>
            </a:r>
            <a:r>
              <a:rPr sz="2640" spc="-12">
                <a:solidFill>
                  <a:srgbClr val="243C7E"/>
                </a:solidFill>
                <a:latin typeface="Calibri"/>
                <a:cs typeface="Calibri"/>
              </a:rPr>
              <a:t>intern</a:t>
            </a:r>
            <a:r>
              <a:rPr sz="2640" spc="-30">
                <a:solidFill>
                  <a:srgbClr val="243C7E"/>
                </a:solidFill>
                <a:latin typeface="Calibri"/>
                <a:cs typeface="Calibri"/>
              </a:rPr>
              <a:t> </a:t>
            </a:r>
            <a:r>
              <a:rPr sz="2640">
                <a:solidFill>
                  <a:srgbClr val="243C7E"/>
                </a:solidFill>
                <a:latin typeface="Calibri"/>
                <a:cs typeface="Calibri"/>
              </a:rPr>
              <a:t>in</a:t>
            </a:r>
            <a:r>
              <a:rPr sz="2640" spc="-18">
                <a:solidFill>
                  <a:srgbClr val="243C7E"/>
                </a:solidFill>
                <a:latin typeface="Calibri"/>
                <a:cs typeface="Calibri"/>
              </a:rPr>
              <a:t> </a:t>
            </a:r>
            <a:r>
              <a:rPr sz="2640" spc="-12">
                <a:solidFill>
                  <a:srgbClr val="243C7E"/>
                </a:solidFill>
                <a:latin typeface="Calibri"/>
                <a:cs typeface="Calibri"/>
              </a:rPr>
              <a:t>team</a:t>
            </a:r>
            <a:r>
              <a:rPr sz="2640">
                <a:solidFill>
                  <a:srgbClr val="243C7E"/>
                </a:solidFill>
                <a:latin typeface="Calibri"/>
                <a:cs typeface="Calibri"/>
              </a:rPr>
              <a:t> </a:t>
            </a:r>
            <a:r>
              <a:rPr sz="2640" spc="-6">
                <a:solidFill>
                  <a:srgbClr val="243C7E"/>
                </a:solidFill>
                <a:latin typeface="Calibri"/>
                <a:cs typeface="Calibri"/>
              </a:rPr>
              <a:t>activities</a:t>
            </a:r>
            <a:endParaRPr sz="2640">
              <a:latin typeface="Calibri"/>
              <a:cs typeface="Calibri"/>
            </a:endParaRPr>
          </a:p>
          <a:p>
            <a:pPr marL="426720" indent="-412242">
              <a:spcBef>
                <a:spcPts val="1902"/>
              </a:spcBef>
              <a:buClr>
                <a:srgbClr val="1F3863"/>
              </a:buClr>
              <a:buFont typeface="Arial MT"/>
              <a:buChar char="•"/>
              <a:tabLst>
                <a:tab pos="426720" algn="l"/>
                <a:tab pos="427482" algn="l"/>
              </a:tabLst>
            </a:pPr>
            <a:r>
              <a:rPr sz="2640" spc="-12">
                <a:solidFill>
                  <a:srgbClr val="243C7E"/>
                </a:solidFill>
                <a:latin typeface="Calibri"/>
                <a:cs typeface="Calibri"/>
              </a:rPr>
              <a:t>Allocate</a:t>
            </a:r>
            <a:r>
              <a:rPr sz="2640" spc="-24">
                <a:solidFill>
                  <a:srgbClr val="243C7E"/>
                </a:solidFill>
                <a:latin typeface="Calibri"/>
                <a:cs typeface="Calibri"/>
              </a:rPr>
              <a:t> </a:t>
            </a:r>
            <a:r>
              <a:rPr sz="2640">
                <a:solidFill>
                  <a:srgbClr val="243C7E"/>
                </a:solidFill>
                <a:latin typeface="Calibri"/>
                <a:cs typeface="Calibri"/>
              </a:rPr>
              <a:t>time </a:t>
            </a:r>
            <a:r>
              <a:rPr sz="2640" spc="-12">
                <a:solidFill>
                  <a:srgbClr val="243C7E"/>
                </a:solidFill>
                <a:latin typeface="Calibri"/>
                <a:cs typeface="Calibri"/>
              </a:rPr>
              <a:t>to train</a:t>
            </a:r>
            <a:r>
              <a:rPr sz="2640" spc="-24">
                <a:solidFill>
                  <a:srgbClr val="243C7E"/>
                </a:solidFill>
                <a:latin typeface="Calibri"/>
                <a:cs typeface="Calibri"/>
              </a:rPr>
              <a:t> </a:t>
            </a:r>
            <a:r>
              <a:rPr sz="2640" spc="-12">
                <a:solidFill>
                  <a:srgbClr val="243C7E"/>
                </a:solidFill>
                <a:latin typeface="Calibri"/>
                <a:cs typeface="Calibri"/>
              </a:rPr>
              <a:t>intern</a:t>
            </a:r>
            <a:r>
              <a:rPr sz="2640" spc="-24">
                <a:solidFill>
                  <a:srgbClr val="243C7E"/>
                </a:solidFill>
                <a:latin typeface="Calibri"/>
                <a:cs typeface="Calibri"/>
              </a:rPr>
              <a:t> </a:t>
            </a:r>
            <a:r>
              <a:rPr sz="2640">
                <a:solidFill>
                  <a:srgbClr val="243C7E"/>
                </a:solidFill>
                <a:latin typeface="Calibri"/>
                <a:cs typeface="Calibri"/>
              </a:rPr>
              <a:t>and</a:t>
            </a:r>
            <a:r>
              <a:rPr sz="2640" spc="-24">
                <a:solidFill>
                  <a:srgbClr val="243C7E"/>
                </a:solidFill>
                <a:latin typeface="Calibri"/>
                <a:cs typeface="Calibri"/>
              </a:rPr>
              <a:t> </a:t>
            </a:r>
            <a:r>
              <a:rPr sz="2640">
                <a:solidFill>
                  <a:srgbClr val="243C7E"/>
                </a:solidFill>
                <a:latin typeface="Calibri"/>
                <a:cs typeface="Calibri"/>
              </a:rPr>
              <a:t>learn </a:t>
            </a:r>
            <a:r>
              <a:rPr sz="2640" spc="-18">
                <a:solidFill>
                  <a:srgbClr val="243C7E"/>
                </a:solidFill>
                <a:latin typeface="Calibri"/>
                <a:cs typeface="Calibri"/>
              </a:rPr>
              <a:t>from </a:t>
            </a:r>
            <a:r>
              <a:rPr sz="2640" spc="-12">
                <a:solidFill>
                  <a:srgbClr val="243C7E"/>
                </a:solidFill>
                <a:latin typeface="Calibri"/>
                <a:cs typeface="Calibri"/>
              </a:rPr>
              <a:t>intern</a:t>
            </a:r>
            <a:endParaRPr sz="2640">
              <a:latin typeface="Calibri"/>
              <a:cs typeface="Calibri"/>
            </a:endParaRPr>
          </a:p>
          <a:p>
            <a:pPr marL="426720" indent="-412242">
              <a:spcBef>
                <a:spcPts val="1902"/>
              </a:spcBef>
              <a:buClr>
                <a:srgbClr val="1F3863"/>
              </a:buClr>
              <a:buFont typeface="Arial MT"/>
              <a:buChar char="•"/>
              <a:tabLst>
                <a:tab pos="426720" algn="l"/>
                <a:tab pos="427482" algn="l"/>
              </a:tabLst>
            </a:pPr>
            <a:r>
              <a:rPr sz="2640" spc="-12">
                <a:solidFill>
                  <a:srgbClr val="243C7E"/>
                </a:solidFill>
                <a:latin typeface="Calibri"/>
                <a:cs typeface="Calibri"/>
              </a:rPr>
              <a:t>Communicate</a:t>
            </a:r>
            <a:r>
              <a:rPr sz="2640" spc="-24">
                <a:solidFill>
                  <a:srgbClr val="243C7E"/>
                </a:solidFill>
                <a:latin typeface="Calibri"/>
                <a:cs typeface="Calibri"/>
              </a:rPr>
              <a:t> </a:t>
            </a:r>
            <a:r>
              <a:rPr sz="2640" spc="-6">
                <a:solidFill>
                  <a:srgbClr val="243C7E"/>
                </a:solidFill>
                <a:latin typeface="Calibri"/>
                <a:cs typeface="Calibri"/>
              </a:rPr>
              <a:t>long-term</a:t>
            </a:r>
            <a:r>
              <a:rPr sz="2640" spc="-12">
                <a:solidFill>
                  <a:srgbClr val="243C7E"/>
                </a:solidFill>
                <a:latin typeface="Calibri"/>
                <a:cs typeface="Calibri"/>
              </a:rPr>
              <a:t> </a:t>
            </a:r>
            <a:r>
              <a:rPr sz="2640" spc="-6">
                <a:solidFill>
                  <a:srgbClr val="243C7E"/>
                </a:solidFill>
                <a:latin typeface="Calibri"/>
                <a:cs typeface="Calibri"/>
              </a:rPr>
              <a:t>employment plans</a:t>
            </a:r>
            <a:endParaRPr sz="2640">
              <a:latin typeface="Calibri"/>
              <a:cs typeface="Calibri"/>
            </a:endParaRPr>
          </a:p>
        </p:txBody>
      </p:sp>
      <p:pic>
        <p:nvPicPr>
          <p:cNvPr id="4" name="object 4"/>
          <p:cNvPicPr/>
          <p:nvPr/>
        </p:nvPicPr>
        <p:blipFill>
          <a:blip r:embed="rId2" cstate="print"/>
          <a:stretch>
            <a:fillRect/>
          </a:stretch>
        </p:blipFill>
        <p:spPr>
          <a:xfrm>
            <a:off x="10147097" y="1953158"/>
            <a:ext cx="2406700" cy="3610966"/>
          </a:xfrm>
          <a:prstGeom prst="rect">
            <a:avLst/>
          </a:prstGeom>
        </p:spPr>
      </p:pic>
    </p:spTree>
    <p:extLst>
      <p:ext uri="{BB962C8B-B14F-4D97-AF65-F5344CB8AC3E}">
        <p14:creationId xmlns:p14="http://schemas.microsoft.com/office/powerpoint/2010/main" val="403907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8921" y="291389"/>
            <a:ext cx="7472934" cy="605550"/>
          </a:xfrm>
          <a:prstGeom prst="rect">
            <a:avLst/>
          </a:prstGeom>
        </p:spPr>
        <p:txBody>
          <a:bodyPr vert="horz" wrap="square" lIns="0" tIns="14478" rIns="0" bIns="0" rtlCol="0">
            <a:spAutoFit/>
          </a:bodyPr>
          <a:lstStyle/>
          <a:p>
            <a:pPr marL="15240">
              <a:spcBef>
                <a:spcPts val="114"/>
              </a:spcBef>
            </a:pPr>
            <a:r>
              <a:rPr sz="3840" spc="-18"/>
              <a:t>Steps</a:t>
            </a:r>
            <a:r>
              <a:rPr sz="3840" spc="6"/>
              <a:t> </a:t>
            </a:r>
            <a:r>
              <a:rPr sz="3840" spc="-30"/>
              <a:t>for</a:t>
            </a:r>
            <a:r>
              <a:rPr sz="3840" spc="-12"/>
              <a:t> </a:t>
            </a:r>
            <a:r>
              <a:rPr sz="3840" spc="-6"/>
              <a:t>a</a:t>
            </a:r>
            <a:r>
              <a:rPr sz="3840" spc="-12"/>
              <a:t> </a:t>
            </a:r>
            <a:r>
              <a:rPr sz="3840" spc="-18"/>
              <a:t>Company</a:t>
            </a:r>
            <a:r>
              <a:rPr sz="3840" spc="30"/>
              <a:t> </a:t>
            </a:r>
            <a:r>
              <a:rPr sz="3840" spc="-24"/>
              <a:t>to</a:t>
            </a:r>
            <a:r>
              <a:rPr sz="3840" spc="-6"/>
              <a:t> </a:t>
            </a:r>
            <a:r>
              <a:rPr sz="3840" spc="-18"/>
              <a:t>Hire</a:t>
            </a:r>
            <a:r>
              <a:rPr sz="3840" spc="-6"/>
              <a:t> an</a:t>
            </a:r>
            <a:r>
              <a:rPr sz="3840" spc="12"/>
              <a:t> </a:t>
            </a:r>
            <a:r>
              <a:rPr sz="3840" spc="-18"/>
              <a:t>Intern</a:t>
            </a:r>
            <a:endParaRPr sz="3840"/>
          </a:p>
        </p:txBody>
      </p:sp>
      <p:sp>
        <p:nvSpPr>
          <p:cNvPr id="3" name="object 3"/>
          <p:cNvSpPr txBox="1"/>
          <p:nvPr/>
        </p:nvSpPr>
        <p:spPr>
          <a:xfrm>
            <a:off x="2788920" y="1611782"/>
            <a:ext cx="8464296" cy="4617674"/>
          </a:xfrm>
          <a:prstGeom prst="rect">
            <a:avLst/>
          </a:prstGeom>
        </p:spPr>
        <p:txBody>
          <a:bodyPr vert="horz" wrap="square" lIns="0" tIns="15240" rIns="0" bIns="0" rtlCol="0">
            <a:spAutoFit/>
          </a:bodyPr>
          <a:lstStyle/>
          <a:p>
            <a:pPr marL="426720" indent="-412242">
              <a:lnSpc>
                <a:spcPts val="3180"/>
              </a:lnSpc>
              <a:spcBef>
                <a:spcPts val="120"/>
              </a:spcBef>
              <a:buClr>
                <a:srgbClr val="1F3863"/>
              </a:buClr>
              <a:buFont typeface="Arial MT"/>
              <a:buChar char="•"/>
              <a:tabLst>
                <a:tab pos="426720" algn="l"/>
                <a:tab pos="427482" algn="l"/>
              </a:tabLst>
            </a:pPr>
            <a:r>
              <a:rPr sz="2880" spc="-24">
                <a:solidFill>
                  <a:srgbClr val="243C7E"/>
                </a:solidFill>
                <a:latin typeface="Calibri"/>
                <a:cs typeface="Calibri"/>
              </a:rPr>
              <a:t>Create</a:t>
            </a:r>
            <a:r>
              <a:rPr sz="2880" spc="-18">
                <a:solidFill>
                  <a:srgbClr val="243C7E"/>
                </a:solidFill>
                <a:latin typeface="Calibri"/>
                <a:cs typeface="Calibri"/>
              </a:rPr>
              <a:t> </a:t>
            </a:r>
            <a:r>
              <a:rPr sz="2880">
                <a:solidFill>
                  <a:srgbClr val="243C7E"/>
                </a:solidFill>
                <a:latin typeface="Calibri"/>
                <a:cs typeface="Calibri"/>
              </a:rPr>
              <a:t>a</a:t>
            </a:r>
            <a:r>
              <a:rPr sz="2880" spc="-24">
                <a:solidFill>
                  <a:srgbClr val="243C7E"/>
                </a:solidFill>
                <a:latin typeface="Calibri"/>
                <a:cs typeface="Calibri"/>
              </a:rPr>
              <a:t> </a:t>
            </a:r>
            <a:r>
              <a:rPr sz="2880" spc="-6">
                <a:solidFill>
                  <a:srgbClr val="243C7E"/>
                </a:solidFill>
                <a:latin typeface="Calibri"/>
                <a:cs typeface="Calibri"/>
              </a:rPr>
              <a:t>job</a:t>
            </a:r>
            <a:r>
              <a:rPr sz="2880" spc="-30">
                <a:solidFill>
                  <a:srgbClr val="243C7E"/>
                </a:solidFill>
                <a:latin typeface="Calibri"/>
                <a:cs typeface="Calibri"/>
              </a:rPr>
              <a:t> </a:t>
            </a:r>
            <a:r>
              <a:rPr sz="2880" spc="-6">
                <a:solidFill>
                  <a:srgbClr val="243C7E"/>
                </a:solidFill>
                <a:latin typeface="Calibri"/>
                <a:cs typeface="Calibri"/>
              </a:rPr>
              <a:t>description</a:t>
            </a:r>
            <a:endParaRPr sz="2880">
              <a:latin typeface="Calibri"/>
              <a:cs typeface="Calibri"/>
            </a:endParaRPr>
          </a:p>
          <a:p>
            <a:pPr marL="624840" marR="6096" lvl="1" indent="-412242">
              <a:lnSpc>
                <a:spcPct val="80000"/>
              </a:lnSpc>
              <a:spcBef>
                <a:spcPts val="294"/>
              </a:spcBef>
              <a:buClr>
                <a:srgbClr val="1F3863"/>
              </a:buClr>
              <a:buFont typeface="Arial MT"/>
              <a:buChar char="•"/>
              <a:tabLst>
                <a:tab pos="624840" algn="l"/>
                <a:tab pos="625601" algn="l"/>
              </a:tabLst>
            </a:pPr>
            <a:r>
              <a:rPr sz="2400" spc="-6">
                <a:solidFill>
                  <a:srgbClr val="243C7E"/>
                </a:solidFill>
                <a:latin typeface="Calibri"/>
                <a:cs typeface="Calibri"/>
              </a:rPr>
              <a:t>Include</a:t>
            </a:r>
            <a:r>
              <a:rPr sz="2400" spc="6">
                <a:solidFill>
                  <a:srgbClr val="243C7E"/>
                </a:solidFill>
                <a:latin typeface="Calibri"/>
                <a:cs typeface="Calibri"/>
              </a:rPr>
              <a:t> </a:t>
            </a:r>
            <a:r>
              <a:rPr sz="2400" spc="-6">
                <a:solidFill>
                  <a:srgbClr val="243C7E"/>
                </a:solidFill>
                <a:latin typeface="Calibri"/>
                <a:cs typeface="Calibri"/>
              </a:rPr>
              <a:t>job</a:t>
            </a:r>
            <a:r>
              <a:rPr sz="2400" spc="-12">
                <a:solidFill>
                  <a:srgbClr val="243C7E"/>
                </a:solidFill>
                <a:latin typeface="Calibri"/>
                <a:cs typeface="Calibri"/>
              </a:rPr>
              <a:t> </a:t>
            </a:r>
            <a:r>
              <a:rPr sz="2400" spc="-6">
                <a:solidFill>
                  <a:srgbClr val="243C7E"/>
                </a:solidFill>
                <a:latin typeface="Calibri"/>
                <a:cs typeface="Calibri"/>
              </a:rPr>
              <a:t>summary</a:t>
            </a:r>
            <a:r>
              <a:rPr sz="2400" spc="18">
                <a:solidFill>
                  <a:srgbClr val="243C7E"/>
                </a:solidFill>
                <a:latin typeface="Calibri"/>
                <a:cs typeface="Calibri"/>
              </a:rPr>
              <a:t> </a:t>
            </a:r>
            <a:r>
              <a:rPr sz="2400" spc="-6">
                <a:solidFill>
                  <a:srgbClr val="243C7E"/>
                </a:solidFill>
                <a:latin typeface="Calibri"/>
                <a:cs typeface="Calibri"/>
              </a:rPr>
              <a:t>and</a:t>
            </a:r>
            <a:r>
              <a:rPr sz="2400" spc="12">
                <a:solidFill>
                  <a:srgbClr val="243C7E"/>
                </a:solidFill>
                <a:latin typeface="Calibri"/>
                <a:cs typeface="Calibri"/>
              </a:rPr>
              <a:t> </a:t>
            </a:r>
            <a:r>
              <a:rPr sz="2400" spc="-24">
                <a:solidFill>
                  <a:srgbClr val="243C7E"/>
                </a:solidFill>
                <a:latin typeface="Calibri"/>
                <a:cs typeface="Calibri"/>
              </a:rPr>
              <a:t>preferred</a:t>
            </a:r>
            <a:r>
              <a:rPr sz="2400" spc="24">
                <a:solidFill>
                  <a:srgbClr val="243C7E"/>
                </a:solidFill>
                <a:latin typeface="Calibri"/>
                <a:cs typeface="Calibri"/>
              </a:rPr>
              <a:t> </a:t>
            </a:r>
            <a:r>
              <a:rPr sz="2400" spc="-6">
                <a:solidFill>
                  <a:srgbClr val="243C7E"/>
                </a:solidFill>
                <a:latin typeface="Calibri"/>
                <a:cs typeface="Calibri"/>
              </a:rPr>
              <a:t>skillset,</a:t>
            </a:r>
            <a:r>
              <a:rPr sz="2400" spc="36">
                <a:solidFill>
                  <a:srgbClr val="243C7E"/>
                </a:solidFill>
                <a:latin typeface="Calibri"/>
                <a:cs typeface="Calibri"/>
              </a:rPr>
              <a:t> </a:t>
            </a:r>
            <a:r>
              <a:rPr sz="2400">
                <a:solidFill>
                  <a:srgbClr val="243C7E"/>
                </a:solidFill>
                <a:latin typeface="Calibri"/>
                <a:cs typeface="Calibri"/>
              </a:rPr>
              <a:t>major</a:t>
            </a:r>
            <a:r>
              <a:rPr sz="2400" spc="6">
                <a:solidFill>
                  <a:srgbClr val="243C7E"/>
                </a:solidFill>
                <a:latin typeface="Calibri"/>
                <a:cs typeface="Calibri"/>
              </a:rPr>
              <a:t> </a:t>
            </a:r>
            <a:r>
              <a:rPr sz="2400" spc="-6">
                <a:solidFill>
                  <a:srgbClr val="243C7E"/>
                </a:solidFill>
                <a:latin typeface="Calibri"/>
                <a:cs typeface="Calibri"/>
              </a:rPr>
              <a:t>and</a:t>
            </a:r>
            <a:r>
              <a:rPr sz="2400" spc="6">
                <a:solidFill>
                  <a:srgbClr val="243C7E"/>
                </a:solidFill>
                <a:latin typeface="Calibri"/>
                <a:cs typeface="Calibri"/>
              </a:rPr>
              <a:t> </a:t>
            </a:r>
            <a:r>
              <a:rPr sz="2400" spc="-12">
                <a:solidFill>
                  <a:srgbClr val="243C7E"/>
                </a:solidFill>
                <a:latin typeface="Calibri"/>
                <a:cs typeface="Calibri"/>
              </a:rPr>
              <a:t>required </a:t>
            </a:r>
            <a:r>
              <a:rPr sz="2400" spc="-528">
                <a:solidFill>
                  <a:srgbClr val="243C7E"/>
                </a:solidFill>
                <a:latin typeface="Calibri"/>
                <a:cs typeface="Calibri"/>
              </a:rPr>
              <a:t> </a:t>
            </a:r>
            <a:r>
              <a:rPr sz="2400" spc="-18">
                <a:solidFill>
                  <a:srgbClr val="243C7E"/>
                </a:solidFill>
                <a:latin typeface="Calibri"/>
                <a:cs typeface="Calibri"/>
              </a:rPr>
              <a:t>hours</a:t>
            </a:r>
            <a:endParaRPr sz="2400">
              <a:latin typeface="Calibri"/>
              <a:cs typeface="Calibri"/>
            </a:endParaRPr>
          </a:p>
          <a:p>
            <a:pPr marL="426720" indent="-412242">
              <a:spcBef>
                <a:spcPts val="2058"/>
              </a:spcBef>
              <a:buClr>
                <a:srgbClr val="1F3863"/>
              </a:buClr>
              <a:buFont typeface="Arial MT"/>
              <a:buChar char="•"/>
              <a:tabLst>
                <a:tab pos="426720" algn="l"/>
                <a:tab pos="427482" algn="l"/>
              </a:tabLst>
            </a:pPr>
            <a:r>
              <a:rPr sz="2880" spc="-12">
                <a:solidFill>
                  <a:srgbClr val="243C7E"/>
                </a:solidFill>
                <a:latin typeface="Calibri"/>
                <a:cs typeface="Calibri"/>
              </a:rPr>
              <a:t>Set</a:t>
            </a:r>
            <a:r>
              <a:rPr sz="2880" spc="-48">
                <a:solidFill>
                  <a:srgbClr val="243C7E"/>
                </a:solidFill>
                <a:latin typeface="Calibri"/>
                <a:cs typeface="Calibri"/>
              </a:rPr>
              <a:t> </a:t>
            </a:r>
            <a:r>
              <a:rPr sz="2880" spc="-6">
                <a:solidFill>
                  <a:srgbClr val="243C7E"/>
                </a:solidFill>
                <a:latin typeface="Calibri"/>
                <a:cs typeface="Calibri"/>
              </a:rPr>
              <a:t>salary</a:t>
            </a:r>
            <a:endParaRPr sz="2880">
              <a:latin typeface="Calibri"/>
              <a:cs typeface="Calibri"/>
            </a:endParaRPr>
          </a:p>
          <a:p>
            <a:pPr marL="426720" indent="-412242">
              <a:spcBef>
                <a:spcPts val="2070"/>
              </a:spcBef>
              <a:buClr>
                <a:srgbClr val="1F3863"/>
              </a:buClr>
              <a:buFont typeface="Arial MT"/>
              <a:buChar char="•"/>
              <a:tabLst>
                <a:tab pos="426720" algn="l"/>
                <a:tab pos="427482" algn="l"/>
              </a:tabLst>
            </a:pPr>
            <a:r>
              <a:rPr sz="2880" spc="-6">
                <a:solidFill>
                  <a:srgbClr val="243C7E"/>
                </a:solidFill>
                <a:latin typeface="Calibri"/>
                <a:cs typeface="Calibri"/>
              </a:rPr>
              <a:t>Advertise</a:t>
            </a:r>
            <a:r>
              <a:rPr sz="2880" spc="-12">
                <a:solidFill>
                  <a:srgbClr val="243C7E"/>
                </a:solidFill>
                <a:latin typeface="Calibri"/>
                <a:cs typeface="Calibri"/>
              </a:rPr>
              <a:t> </a:t>
            </a:r>
            <a:r>
              <a:rPr sz="2880" spc="-6">
                <a:solidFill>
                  <a:srgbClr val="243C7E"/>
                </a:solidFill>
                <a:latin typeface="Calibri"/>
                <a:cs typeface="Calibri"/>
              </a:rPr>
              <a:t>position</a:t>
            </a:r>
            <a:r>
              <a:rPr sz="2880" spc="-24">
                <a:solidFill>
                  <a:srgbClr val="243C7E"/>
                </a:solidFill>
                <a:latin typeface="Calibri"/>
                <a:cs typeface="Calibri"/>
              </a:rPr>
              <a:t> </a:t>
            </a:r>
            <a:r>
              <a:rPr sz="2880">
                <a:solidFill>
                  <a:srgbClr val="243C7E"/>
                </a:solidFill>
                <a:latin typeface="Calibri"/>
                <a:cs typeface="Calibri"/>
              </a:rPr>
              <a:t>with</a:t>
            </a:r>
            <a:r>
              <a:rPr sz="2880" spc="-30">
                <a:solidFill>
                  <a:srgbClr val="243C7E"/>
                </a:solidFill>
                <a:latin typeface="Calibri"/>
                <a:cs typeface="Calibri"/>
              </a:rPr>
              <a:t> </a:t>
            </a:r>
            <a:r>
              <a:rPr sz="2880" spc="-12">
                <a:solidFill>
                  <a:srgbClr val="243C7E"/>
                </a:solidFill>
                <a:latin typeface="Calibri"/>
                <a:cs typeface="Calibri"/>
              </a:rPr>
              <a:t>appropriate schools</a:t>
            </a:r>
            <a:endParaRPr sz="2880">
              <a:latin typeface="Calibri"/>
              <a:cs typeface="Calibri"/>
            </a:endParaRPr>
          </a:p>
          <a:p>
            <a:pPr marL="426720" indent="-412242">
              <a:spcBef>
                <a:spcPts val="2076"/>
              </a:spcBef>
              <a:buClr>
                <a:srgbClr val="1F3863"/>
              </a:buClr>
              <a:buFont typeface="Arial MT"/>
              <a:buChar char="•"/>
              <a:tabLst>
                <a:tab pos="426720" algn="l"/>
                <a:tab pos="427482" algn="l"/>
              </a:tabLst>
            </a:pPr>
            <a:r>
              <a:rPr sz="2880" spc="-12">
                <a:solidFill>
                  <a:srgbClr val="243C7E"/>
                </a:solidFill>
                <a:latin typeface="Calibri"/>
                <a:cs typeface="Calibri"/>
              </a:rPr>
              <a:t>Interview</a:t>
            </a:r>
            <a:r>
              <a:rPr sz="2880" spc="-30">
                <a:solidFill>
                  <a:srgbClr val="243C7E"/>
                </a:solidFill>
                <a:latin typeface="Calibri"/>
                <a:cs typeface="Calibri"/>
              </a:rPr>
              <a:t> </a:t>
            </a:r>
            <a:r>
              <a:rPr sz="2880" spc="-6">
                <a:solidFill>
                  <a:srgbClr val="243C7E"/>
                </a:solidFill>
                <a:latin typeface="Calibri"/>
                <a:cs typeface="Calibri"/>
              </a:rPr>
              <a:t>applicants</a:t>
            </a:r>
            <a:endParaRPr sz="2880">
              <a:latin typeface="Calibri"/>
              <a:cs typeface="Calibri"/>
            </a:endParaRPr>
          </a:p>
          <a:p>
            <a:pPr marL="426720" indent="-412242">
              <a:spcBef>
                <a:spcPts val="2076"/>
              </a:spcBef>
              <a:buClr>
                <a:srgbClr val="1F3863"/>
              </a:buClr>
              <a:buFont typeface="Arial MT"/>
              <a:buChar char="•"/>
              <a:tabLst>
                <a:tab pos="426720" algn="l"/>
                <a:tab pos="427482" algn="l"/>
              </a:tabLst>
            </a:pPr>
            <a:r>
              <a:rPr sz="2880" spc="-18">
                <a:solidFill>
                  <a:srgbClr val="243C7E"/>
                </a:solidFill>
                <a:latin typeface="Calibri"/>
                <a:cs typeface="Calibri"/>
              </a:rPr>
              <a:t>Hire</a:t>
            </a:r>
            <a:r>
              <a:rPr sz="2880" spc="-36">
                <a:solidFill>
                  <a:srgbClr val="243C7E"/>
                </a:solidFill>
                <a:latin typeface="Calibri"/>
                <a:cs typeface="Calibri"/>
              </a:rPr>
              <a:t> </a:t>
            </a:r>
            <a:r>
              <a:rPr sz="2880" spc="-12">
                <a:solidFill>
                  <a:srgbClr val="243C7E"/>
                </a:solidFill>
                <a:latin typeface="Calibri"/>
                <a:cs typeface="Calibri"/>
              </a:rPr>
              <a:t>student</a:t>
            </a:r>
            <a:endParaRPr sz="2880">
              <a:latin typeface="Calibri"/>
              <a:cs typeface="Calibri"/>
            </a:endParaRPr>
          </a:p>
          <a:p>
            <a:pPr marL="426720" indent="-412242">
              <a:spcBef>
                <a:spcPts val="2076"/>
              </a:spcBef>
              <a:buClr>
                <a:srgbClr val="1F3863"/>
              </a:buClr>
              <a:buFont typeface="Arial MT"/>
              <a:buChar char="•"/>
              <a:tabLst>
                <a:tab pos="426720" algn="l"/>
                <a:tab pos="427482" algn="l"/>
              </a:tabLst>
            </a:pPr>
            <a:r>
              <a:rPr sz="2880" spc="-6">
                <a:solidFill>
                  <a:srgbClr val="243C7E"/>
                </a:solidFill>
                <a:latin typeface="Calibri"/>
                <a:cs typeface="Calibri"/>
              </a:rPr>
              <a:t>Assign</a:t>
            </a:r>
            <a:r>
              <a:rPr sz="2880" spc="-30">
                <a:solidFill>
                  <a:srgbClr val="243C7E"/>
                </a:solidFill>
                <a:latin typeface="Calibri"/>
                <a:cs typeface="Calibri"/>
              </a:rPr>
              <a:t> </a:t>
            </a:r>
            <a:r>
              <a:rPr sz="2880" spc="-18">
                <a:solidFill>
                  <a:srgbClr val="243C7E"/>
                </a:solidFill>
                <a:latin typeface="Calibri"/>
                <a:cs typeface="Calibri"/>
              </a:rPr>
              <a:t>mentor</a:t>
            </a:r>
            <a:endParaRPr sz="2880">
              <a:latin typeface="Calibri"/>
              <a:cs typeface="Calibri"/>
            </a:endParaRPr>
          </a:p>
        </p:txBody>
      </p:sp>
    </p:spTree>
    <p:extLst>
      <p:ext uri="{BB962C8B-B14F-4D97-AF65-F5344CB8AC3E}">
        <p14:creationId xmlns:p14="http://schemas.microsoft.com/office/powerpoint/2010/main" val="2360126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0011" y="860755"/>
            <a:ext cx="8932926" cy="569387"/>
          </a:xfrm>
          <a:prstGeom prst="rect">
            <a:avLst/>
          </a:prstGeom>
        </p:spPr>
        <p:txBody>
          <a:bodyPr vert="horz" wrap="square" lIns="0" tIns="15240" rIns="0" bIns="0" rtlCol="0">
            <a:spAutoFit/>
          </a:bodyPr>
          <a:lstStyle/>
          <a:p>
            <a:pPr marL="15240">
              <a:spcBef>
                <a:spcPts val="120"/>
              </a:spcBef>
            </a:pPr>
            <a:r>
              <a:rPr sz="3600" spc="-12"/>
              <a:t>Steps</a:t>
            </a:r>
            <a:r>
              <a:rPr sz="3600" spc="-36"/>
              <a:t> </a:t>
            </a:r>
            <a:r>
              <a:rPr sz="3600" spc="-30"/>
              <a:t>for</a:t>
            </a:r>
            <a:r>
              <a:rPr sz="3600" spc="-12"/>
              <a:t> </a:t>
            </a:r>
            <a:r>
              <a:rPr sz="3600" spc="-6"/>
              <a:t>Schools</a:t>
            </a:r>
            <a:r>
              <a:rPr sz="3600" spc="-12"/>
              <a:t> </a:t>
            </a:r>
            <a:r>
              <a:rPr sz="3600" spc="-24"/>
              <a:t>to</a:t>
            </a:r>
            <a:r>
              <a:rPr sz="3600" spc="-6"/>
              <a:t> build</a:t>
            </a:r>
            <a:r>
              <a:rPr sz="3600" spc="-24"/>
              <a:t> </a:t>
            </a:r>
            <a:r>
              <a:rPr sz="3600"/>
              <a:t>an</a:t>
            </a:r>
            <a:r>
              <a:rPr sz="3600" spc="-12"/>
              <a:t> internship</a:t>
            </a:r>
            <a:r>
              <a:rPr sz="3600" spc="-18"/>
              <a:t> </a:t>
            </a:r>
            <a:r>
              <a:rPr sz="3600" spc="-24"/>
              <a:t>program</a:t>
            </a:r>
            <a:endParaRPr sz="3600"/>
          </a:p>
        </p:txBody>
      </p:sp>
      <p:pic>
        <p:nvPicPr>
          <p:cNvPr id="3" name="object 3"/>
          <p:cNvPicPr/>
          <p:nvPr/>
        </p:nvPicPr>
        <p:blipFill>
          <a:blip r:embed="rId2" cstate="print"/>
          <a:stretch>
            <a:fillRect/>
          </a:stretch>
        </p:blipFill>
        <p:spPr>
          <a:xfrm>
            <a:off x="3058668" y="1632203"/>
            <a:ext cx="8852305" cy="5854902"/>
          </a:xfrm>
          <a:prstGeom prst="rect">
            <a:avLst/>
          </a:prstGeom>
        </p:spPr>
      </p:pic>
    </p:spTree>
    <p:extLst>
      <p:ext uri="{BB962C8B-B14F-4D97-AF65-F5344CB8AC3E}">
        <p14:creationId xmlns:p14="http://schemas.microsoft.com/office/powerpoint/2010/main" val="1455878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6234" y="39623"/>
            <a:ext cx="8267700" cy="1158779"/>
          </a:xfrm>
          <a:prstGeom prst="rect">
            <a:avLst/>
          </a:prstGeom>
        </p:spPr>
        <p:txBody>
          <a:bodyPr vert="horz" wrap="square" lIns="0" tIns="80772" rIns="0" bIns="0" rtlCol="0">
            <a:spAutoFit/>
          </a:bodyPr>
          <a:lstStyle/>
          <a:p>
            <a:pPr marL="15240" marR="6096">
              <a:lnSpc>
                <a:spcPts val="4152"/>
              </a:lnSpc>
              <a:spcBef>
                <a:spcPts val="636"/>
              </a:spcBef>
            </a:pPr>
            <a:r>
              <a:rPr sz="3840" spc="-6"/>
              <a:t>Need</a:t>
            </a:r>
            <a:r>
              <a:rPr sz="3840" spc="-12"/>
              <a:t> </a:t>
            </a:r>
            <a:r>
              <a:rPr sz="3840" spc="-6"/>
              <a:t>help building</a:t>
            </a:r>
            <a:r>
              <a:rPr sz="3840" spc="18"/>
              <a:t> </a:t>
            </a:r>
            <a:r>
              <a:rPr sz="3840" spc="-6"/>
              <a:t>a</a:t>
            </a:r>
            <a:r>
              <a:rPr sz="3840" spc="-12"/>
              <a:t> </a:t>
            </a:r>
            <a:r>
              <a:rPr sz="3840" spc="-6"/>
              <a:t>work-based</a:t>
            </a:r>
            <a:r>
              <a:rPr sz="3840" spc="-12"/>
              <a:t> </a:t>
            </a:r>
            <a:r>
              <a:rPr sz="3840" spc="-6"/>
              <a:t>learning </a:t>
            </a:r>
            <a:r>
              <a:rPr sz="3840" spc="-852"/>
              <a:t> </a:t>
            </a:r>
            <a:r>
              <a:rPr sz="3840" spc="-24"/>
              <a:t>program?</a:t>
            </a:r>
            <a:endParaRPr sz="3840"/>
          </a:p>
        </p:txBody>
      </p:sp>
      <p:sp>
        <p:nvSpPr>
          <p:cNvPr id="3" name="object 3"/>
          <p:cNvSpPr txBox="1">
            <a:spLocks noGrp="1"/>
          </p:cNvSpPr>
          <p:nvPr>
            <p:ph type="body" idx="1"/>
          </p:nvPr>
        </p:nvSpPr>
        <p:spPr>
          <a:xfrm>
            <a:off x="791983" y="1791571"/>
            <a:ext cx="16172930" cy="4647426"/>
          </a:xfrm>
          <a:prstGeom prst="rect">
            <a:avLst/>
          </a:prstGeom>
        </p:spPr>
        <p:txBody>
          <a:bodyPr vert="horz" wrap="square" lIns="0" tIns="15240" rIns="0" bIns="0" rtlCol="0">
            <a:spAutoFit/>
          </a:bodyPr>
          <a:lstStyle/>
          <a:p>
            <a:pPr marL="550164">
              <a:spcBef>
                <a:spcPts val="120"/>
              </a:spcBef>
            </a:pPr>
            <a:r>
              <a:rPr spc="-18"/>
              <a:t>Contact</a:t>
            </a:r>
            <a:r>
              <a:rPr spc="-42"/>
              <a:t> </a:t>
            </a:r>
            <a:r>
              <a:rPr spc="-12"/>
              <a:t>SOCHEIntern</a:t>
            </a:r>
            <a:r>
              <a:rPr spc="-42"/>
              <a:t> </a:t>
            </a:r>
            <a:r>
              <a:rPr spc="-66"/>
              <a:t>Team:</a:t>
            </a:r>
          </a:p>
          <a:p>
            <a:pPr marL="1647444" indent="-487680">
              <a:lnSpc>
                <a:spcPts val="3840"/>
              </a:lnSpc>
              <a:spcBef>
                <a:spcPts val="3210"/>
              </a:spcBef>
              <a:buFont typeface="Segoe UI Symbol"/>
              <a:buChar char="✓"/>
              <a:tabLst>
                <a:tab pos="1647444" algn="l"/>
              </a:tabLst>
            </a:pPr>
            <a:r>
              <a:rPr sz="3360" spc="-18"/>
              <a:t>Creates</a:t>
            </a:r>
            <a:r>
              <a:rPr sz="3360" spc="-30"/>
              <a:t> </a:t>
            </a:r>
            <a:r>
              <a:rPr sz="3360"/>
              <a:t>Job</a:t>
            </a:r>
            <a:r>
              <a:rPr sz="3360" spc="-6"/>
              <a:t> Description</a:t>
            </a:r>
            <a:r>
              <a:rPr sz="3360" spc="-12"/>
              <a:t> </a:t>
            </a:r>
            <a:r>
              <a:rPr sz="3360" spc="-6"/>
              <a:t>based</a:t>
            </a:r>
            <a:r>
              <a:rPr sz="3360" spc="-12"/>
              <a:t> </a:t>
            </a:r>
            <a:r>
              <a:rPr sz="3360" spc="-6"/>
              <a:t>on </a:t>
            </a:r>
            <a:r>
              <a:rPr sz="3360" spc="-30"/>
              <a:t>company’s</a:t>
            </a:r>
            <a:endParaRPr sz="3360"/>
          </a:p>
          <a:p>
            <a:pPr marL="1646682">
              <a:lnSpc>
                <a:spcPts val="3642"/>
              </a:lnSpc>
            </a:pPr>
            <a:r>
              <a:rPr sz="3360" spc="-6"/>
              <a:t>need</a:t>
            </a:r>
            <a:endParaRPr sz="3360"/>
          </a:p>
          <a:p>
            <a:pPr marL="1647444" indent="-487680">
              <a:lnSpc>
                <a:spcPts val="3618"/>
              </a:lnSpc>
              <a:buFont typeface="Segoe UI Symbol"/>
              <a:buChar char="✓"/>
              <a:tabLst>
                <a:tab pos="1647444" algn="l"/>
              </a:tabLst>
            </a:pPr>
            <a:r>
              <a:rPr sz="3360" spc="-6"/>
              <a:t>Advertises</a:t>
            </a:r>
            <a:r>
              <a:rPr sz="3360" spc="-24"/>
              <a:t> </a:t>
            </a:r>
            <a:r>
              <a:rPr sz="3360"/>
              <a:t>and</a:t>
            </a:r>
            <a:r>
              <a:rPr sz="3360" spc="-6"/>
              <a:t> </a:t>
            </a:r>
            <a:r>
              <a:rPr sz="3360" spc="-12"/>
              <a:t>Pre-screens</a:t>
            </a:r>
            <a:r>
              <a:rPr sz="3360" spc="-18"/>
              <a:t> </a:t>
            </a:r>
            <a:r>
              <a:rPr sz="3360" spc="-12"/>
              <a:t>candidates</a:t>
            </a:r>
            <a:endParaRPr sz="3360"/>
          </a:p>
          <a:p>
            <a:pPr marL="1646682" marR="6096" indent="-487680">
              <a:lnSpc>
                <a:spcPts val="3648"/>
              </a:lnSpc>
              <a:spcBef>
                <a:spcPts val="228"/>
              </a:spcBef>
              <a:buFont typeface="Segoe UI Symbol"/>
              <a:buChar char="✓"/>
              <a:tabLst>
                <a:tab pos="1647444" algn="l"/>
              </a:tabLst>
            </a:pPr>
            <a:r>
              <a:rPr sz="3360" spc="-6"/>
              <a:t>Sends </a:t>
            </a:r>
            <a:r>
              <a:rPr sz="3360" spc="-18"/>
              <a:t>best</a:t>
            </a:r>
            <a:r>
              <a:rPr sz="3360" spc="-6"/>
              <a:t> </a:t>
            </a:r>
            <a:r>
              <a:rPr sz="3360" spc="-12"/>
              <a:t>candidates</a:t>
            </a:r>
            <a:r>
              <a:rPr sz="3360" spc="-6"/>
              <a:t> </a:t>
            </a:r>
            <a:r>
              <a:rPr sz="3360" spc="-24"/>
              <a:t>to</a:t>
            </a:r>
            <a:r>
              <a:rPr sz="3360" spc="-12"/>
              <a:t> </a:t>
            </a:r>
            <a:r>
              <a:rPr sz="3360" spc="-18"/>
              <a:t>company</a:t>
            </a:r>
            <a:r>
              <a:rPr sz="3360" spc="-6"/>
              <a:t> </a:t>
            </a:r>
            <a:r>
              <a:rPr sz="3360" spc="-24"/>
              <a:t>for</a:t>
            </a:r>
            <a:r>
              <a:rPr sz="3360" spc="-12"/>
              <a:t> interviews </a:t>
            </a:r>
            <a:r>
              <a:rPr sz="3360" spc="-744"/>
              <a:t> </a:t>
            </a:r>
            <a:r>
              <a:rPr sz="3360"/>
              <a:t>and </a:t>
            </a:r>
            <a:r>
              <a:rPr sz="3360" spc="-6"/>
              <a:t>selection</a:t>
            </a:r>
            <a:endParaRPr sz="3360"/>
          </a:p>
          <a:p>
            <a:pPr marL="1647444" indent="-487680">
              <a:lnSpc>
                <a:spcPts val="3402"/>
              </a:lnSpc>
              <a:buFont typeface="Segoe UI Symbol"/>
              <a:buChar char="✓"/>
              <a:tabLst>
                <a:tab pos="1647444" algn="l"/>
              </a:tabLst>
            </a:pPr>
            <a:r>
              <a:rPr sz="3360" spc="-12"/>
              <a:t>Hires</a:t>
            </a:r>
            <a:r>
              <a:rPr sz="3360" spc="-48"/>
              <a:t> </a:t>
            </a:r>
            <a:r>
              <a:rPr sz="3360" spc="-12"/>
              <a:t>intern</a:t>
            </a:r>
            <a:endParaRPr sz="3360"/>
          </a:p>
          <a:p>
            <a:pPr marL="2744724" marR="1514094" lvl="1" indent="-457962">
              <a:lnSpc>
                <a:spcPts val="3144"/>
              </a:lnSpc>
              <a:spcBef>
                <a:spcPts val="198"/>
              </a:spcBef>
              <a:buFont typeface="Segoe UI Symbol"/>
              <a:buChar char="✓"/>
              <a:tabLst>
                <a:tab pos="2744724" algn="l"/>
                <a:tab pos="2745486" algn="l"/>
              </a:tabLst>
            </a:pPr>
            <a:r>
              <a:rPr sz="2880" spc="-18">
                <a:solidFill>
                  <a:srgbClr val="243C7E"/>
                </a:solidFill>
                <a:latin typeface="Calibri"/>
                <a:cs typeface="Calibri"/>
              </a:rPr>
              <a:t>payroll,</a:t>
            </a:r>
            <a:r>
              <a:rPr sz="2880" spc="-12">
                <a:solidFill>
                  <a:srgbClr val="243C7E"/>
                </a:solidFill>
                <a:latin typeface="Calibri"/>
                <a:cs typeface="Calibri"/>
              </a:rPr>
              <a:t> employee</a:t>
            </a:r>
            <a:r>
              <a:rPr sz="2880" spc="6">
                <a:solidFill>
                  <a:srgbClr val="243C7E"/>
                </a:solidFill>
                <a:latin typeface="Calibri"/>
                <a:cs typeface="Calibri"/>
              </a:rPr>
              <a:t> </a:t>
            </a:r>
            <a:r>
              <a:rPr sz="2880" spc="-30">
                <a:solidFill>
                  <a:srgbClr val="243C7E"/>
                </a:solidFill>
                <a:latin typeface="Calibri"/>
                <a:cs typeface="Calibri"/>
              </a:rPr>
              <a:t>taxes,</a:t>
            </a:r>
            <a:r>
              <a:rPr sz="2880" spc="6">
                <a:solidFill>
                  <a:srgbClr val="243C7E"/>
                </a:solidFill>
                <a:latin typeface="Calibri"/>
                <a:cs typeface="Calibri"/>
              </a:rPr>
              <a:t> </a:t>
            </a:r>
            <a:r>
              <a:rPr sz="2880" spc="-12">
                <a:solidFill>
                  <a:srgbClr val="243C7E"/>
                </a:solidFill>
                <a:latin typeface="Calibri"/>
                <a:cs typeface="Calibri"/>
              </a:rPr>
              <a:t>insurance,</a:t>
            </a:r>
            <a:r>
              <a:rPr sz="2880" spc="12">
                <a:solidFill>
                  <a:srgbClr val="243C7E"/>
                </a:solidFill>
                <a:latin typeface="Calibri"/>
                <a:cs typeface="Calibri"/>
              </a:rPr>
              <a:t> </a:t>
            </a:r>
            <a:r>
              <a:rPr sz="2880">
                <a:solidFill>
                  <a:srgbClr val="243C7E"/>
                </a:solidFill>
                <a:latin typeface="Calibri"/>
                <a:cs typeface="Calibri"/>
              </a:rPr>
              <a:t>and </a:t>
            </a:r>
            <a:r>
              <a:rPr sz="2880" spc="-630">
                <a:solidFill>
                  <a:srgbClr val="243C7E"/>
                </a:solidFill>
                <a:latin typeface="Calibri"/>
                <a:cs typeface="Calibri"/>
              </a:rPr>
              <a:t> </a:t>
            </a:r>
            <a:r>
              <a:rPr sz="2880" spc="-12">
                <a:solidFill>
                  <a:srgbClr val="243C7E"/>
                </a:solidFill>
                <a:latin typeface="Calibri"/>
                <a:cs typeface="Calibri"/>
              </a:rPr>
              <a:t>professional</a:t>
            </a:r>
            <a:r>
              <a:rPr sz="2880" spc="-6">
                <a:solidFill>
                  <a:srgbClr val="243C7E"/>
                </a:solidFill>
                <a:latin typeface="Calibri"/>
                <a:cs typeface="Calibri"/>
              </a:rPr>
              <a:t> </a:t>
            </a:r>
            <a:r>
              <a:rPr sz="2880" spc="-12">
                <a:solidFill>
                  <a:srgbClr val="243C7E"/>
                </a:solidFill>
                <a:latin typeface="Calibri"/>
                <a:cs typeface="Calibri"/>
              </a:rPr>
              <a:t>development</a:t>
            </a:r>
            <a:r>
              <a:rPr sz="2880">
                <a:solidFill>
                  <a:srgbClr val="243C7E"/>
                </a:solidFill>
                <a:latin typeface="Calibri"/>
                <a:cs typeface="Calibri"/>
              </a:rPr>
              <a:t> </a:t>
            </a:r>
            <a:r>
              <a:rPr sz="2880" spc="-12">
                <a:solidFill>
                  <a:srgbClr val="243C7E"/>
                </a:solidFill>
                <a:latin typeface="Calibri"/>
                <a:cs typeface="Calibri"/>
              </a:rPr>
              <a:t>training</a:t>
            </a:r>
            <a:endParaRPr sz="2880">
              <a:latin typeface="Calibri"/>
              <a:cs typeface="Calibri"/>
            </a:endParaRPr>
          </a:p>
          <a:p>
            <a:pPr marL="1647444" indent="-487680">
              <a:lnSpc>
                <a:spcPts val="3324"/>
              </a:lnSpc>
              <a:buFont typeface="Segoe UI Symbol"/>
              <a:buChar char="✓"/>
              <a:tabLst>
                <a:tab pos="1647444" algn="l"/>
              </a:tabLst>
            </a:pPr>
            <a:r>
              <a:rPr sz="3360" spc="-18"/>
              <a:t>Converts</a:t>
            </a:r>
            <a:r>
              <a:rPr sz="3360"/>
              <a:t> </a:t>
            </a:r>
            <a:r>
              <a:rPr sz="3360" spc="-18"/>
              <a:t>intern</a:t>
            </a:r>
            <a:r>
              <a:rPr sz="3360"/>
              <a:t> </a:t>
            </a:r>
            <a:r>
              <a:rPr sz="3360" spc="-24"/>
              <a:t>to</a:t>
            </a:r>
            <a:r>
              <a:rPr sz="3360" spc="-6"/>
              <a:t> </a:t>
            </a:r>
            <a:r>
              <a:rPr sz="3360" spc="-18"/>
              <a:t>company</a:t>
            </a:r>
            <a:r>
              <a:rPr sz="3360"/>
              <a:t> </a:t>
            </a:r>
            <a:r>
              <a:rPr sz="3360" spc="-24"/>
              <a:t>payroll </a:t>
            </a:r>
            <a:r>
              <a:rPr sz="3360" spc="-6"/>
              <a:t>upon</a:t>
            </a:r>
            <a:endParaRPr sz="3360"/>
          </a:p>
          <a:p>
            <a:pPr marL="1646682">
              <a:lnSpc>
                <a:spcPts val="3840"/>
              </a:lnSpc>
            </a:pPr>
            <a:r>
              <a:rPr sz="3360" spc="-12"/>
              <a:t>graduation</a:t>
            </a:r>
            <a:endParaRPr sz="3360"/>
          </a:p>
        </p:txBody>
      </p:sp>
      <p:sp>
        <p:nvSpPr>
          <p:cNvPr id="4" name="object 4"/>
          <p:cNvSpPr txBox="1"/>
          <p:nvPr/>
        </p:nvSpPr>
        <p:spPr>
          <a:xfrm>
            <a:off x="3319273" y="7361530"/>
            <a:ext cx="6861810" cy="347788"/>
          </a:xfrm>
          <a:prstGeom prst="rect">
            <a:avLst/>
          </a:prstGeom>
        </p:spPr>
        <p:txBody>
          <a:bodyPr vert="horz" wrap="square" lIns="0" tIns="15240" rIns="0" bIns="0" rtlCol="0">
            <a:spAutoFit/>
          </a:bodyPr>
          <a:lstStyle/>
          <a:p>
            <a:pPr marL="15240">
              <a:spcBef>
                <a:spcPts val="120"/>
              </a:spcBef>
            </a:pPr>
            <a:r>
              <a:rPr sz="2160" spc="-12">
                <a:solidFill>
                  <a:srgbClr val="1F437E"/>
                </a:solidFill>
                <a:latin typeface="Calibri"/>
                <a:cs typeface="Calibri"/>
              </a:rPr>
              <a:t>Contact</a:t>
            </a:r>
            <a:r>
              <a:rPr sz="2160" spc="-6">
                <a:solidFill>
                  <a:srgbClr val="1F437E"/>
                </a:solidFill>
                <a:latin typeface="Calibri"/>
                <a:cs typeface="Calibri"/>
              </a:rPr>
              <a:t> </a:t>
            </a:r>
            <a:r>
              <a:rPr sz="2160" spc="-24">
                <a:solidFill>
                  <a:srgbClr val="1F437E"/>
                </a:solidFill>
                <a:latin typeface="Calibri"/>
                <a:cs typeface="Calibri"/>
              </a:rPr>
              <a:t>Patty </a:t>
            </a:r>
            <a:r>
              <a:rPr sz="2160" spc="-6">
                <a:solidFill>
                  <a:srgbClr val="1F437E"/>
                </a:solidFill>
                <a:latin typeface="Calibri"/>
                <a:cs typeface="Calibri"/>
              </a:rPr>
              <a:t>Buddelmeyer</a:t>
            </a:r>
            <a:r>
              <a:rPr sz="2160">
                <a:solidFill>
                  <a:srgbClr val="1F437E"/>
                </a:solidFill>
                <a:latin typeface="Calibri"/>
                <a:cs typeface="Calibri"/>
              </a:rPr>
              <a:t> </a:t>
            </a:r>
            <a:r>
              <a:rPr sz="2160" spc="-12">
                <a:solidFill>
                  <a:srgbClr val="1F437E"/>
                </a:solidFill>
                <a:latin typeface="Calibri"/>
                <a:cs typeface="Calibri"/>
              </a:rPr>
              <a:t>at </a:t>
            </a:r>
            <a:r>
              <a:rPr sz="2160" u="heavy" spc="-12">
                <a:uFill>
                  <a:solidFill>
                    <a:srgbClr val="000000"/>
                  </a:solidFill>
                </a:uFill>
                <a:latin typeface="Calibri"/>
                <a:cs typeface="Calibri"/>
                <a:hlinkClick r:id="rId2"/>
              </a:rPr>
              <a:t>patty.buddelmeyer@soche.org</a:t>
            </a:r>
            <a:endParaRPr sz="2160">
              <a:latin typeface="Calibri"/>
              <a:cs typeface="Calibri"/>
            </a:endParaRPr>
          </a:p>
        </p:txBody>
      </p:sp>
    </p:spTree>
    <p:extLst>
      <p:ext uri="{BB962C8B-B14F-4D97-AF65-F5344CB8AC3E}">
        <p14:creationId xmlns:p14="http://schemas.microsoft.com/office/powerpoint/2010/main" val="316339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71FC-25D3-2D51-0524-654D118D7BAA}"/>
              </a:ext>
            </a:extLst>
          </p:cNvPr>
          <p:cNvSpPr>
            <a:spLocks noGrp="1"/>
          </p:cNvSpPr>
          <p:nvPr>
            <p:ph type="title"/>
          </p:nvPr>
        </p:nvSpPr>
        <p:spPr/>
        <p:txBody>
          <a:bodyPr/>
          <a:lstStyle/>
          <a:p>
            <a:r>
              <a:rPr lang="en-US"/>
              <a:t>High School Tech Internship Pilot Program</a:t>
            </a:r>
          </a:p>
        </p:txBody>
      </p:sp>
      <p:sp>
        <p:nvSpPr>
          <p:cNvPr id="3" name="Content Placeholder 2">
            <a:extLst>
              <a:ext uri="{FF2B5EF4-FFF2-40B4-BE49-F238E27FC236}">
                <a16:creationId xmlns:a16="http://schemas.microsoft.com/office/drawing/2014/main" id="{6BF57FF2-74D7-99B7-F6DE-BCBA7E3BEE73}"/>
              </a:ext>
            </a:extLst>
          </p:cNvPr>
          <p:cNvSpPr>
            <a:spLocks noGrp="1"/>
          </p:cNvSpPr>
          <p:nvPr>
            <p:ph idx="1"/>
          </p:nvPr>
        </p:nvSpPr>
        <p:spPr/>
        <p:txBody>
          <a:bodyPr/>
          <a:lstStyle/>
          <a:p>
            <a:pPr marL="271780" indent="-271780"/>
            <a:r>
              <a:rPr lang="en-US" sz="3200"/>
              <a:t>In collaboration with the Ohio Departments of Development, Education and Governor's Office of Workforce Transformation</a:t>
            </a:r>
          </a:p>
          <a:p>
            <a:pPr marL="271780" indent="-271780"/>
            <a:r>
              <a:rPr lang="en-US" sz="3200"/>
              <a:t>Opportunity for Ohio employers to receive wage reimbursement through establishing partnerships with schools and hosting high school interns in tech-related internship roles</a:t>
            </a:r>
          </a:p>
          <a:p>
            <a:pPr marL="271780" indent="-271780"/>
            <a:r>
              <a:rPr lang="en-US" sz="3200"/>
              <a:t>Technology pathways (software development, data, cloud &amp; IT infrastructure, broadband/5G, cybersecurity)</a:t>
            </a:r>
          </a:p>
          <a:p>
            <a:pPr marL="271780" indent="-271780"/>
            <a:r>
              <a:rPr lang="en-US" sz="3200"/>
              <a:t>Program open from January 3rd – October 1st 2023</a:t>
            </a:r>
          </a:p>
          <a:p>
            <a:pPr marL="271780" indent="-271780"/>
            <a:r>
              <a:rPr lang="en-US" sz="3200"/>
              <a:t>Statewide pilot (intermediary facilitation two JobsOhio regions)</a:t>
            </a:r>
          </a:p>
          <a:p>
            <a:pPr marL="271780" indent="-271780"/>
            <a:endParaRPr lang="en-US" sz="3200"/>
          </a:p>
          <a:p>
            <a:pPr marL="271780" indent="-271780"/>
            <a:endParaRPr lang="en-US"/>
          </a:p>
        </p:txBody>
      </p:sp>
      <p:sp>
        <p:nvSpPr>
          <p:cNvPr id="4" name="Slide Number Placeholder 3">
            <a:extLst>
              <a:ext uri="{FF2B5EF4-FFF2-40B4-BE49-F238E27FC236}">
                <a16:creationId xmlns:a16="http://schemas.microsoft.com/office/drawing/2014/main" id="{C90A870B-F0E6-8B42-9F15-9FB0407CEF7A}"/>
              </a:ext>
            </a:extLst>
          </p:cNvPr>
          <p:cNvSpPr>
            <a:spLocks noGrp="1"/>
          </p:cNvSpPr>
          <p:nvPr>
            <p:ph type="sldNum" sz="quarter" idx="12"/>
          </p:nvPr>
        </p:nvSpPr>
        <p:spPr/>
        <p:txBody>
          <a:bodyPr/>
          <a:lstStyle/>
          <a:p>
            <a:fld id="{6BA907D1-9C08-47F3-B047-6197268ACA7D}" type="slidenum">
              <a:rPr lang="en-US" smtClean="0"/>
              <a:pPr/>
              <a:t>2</a:t>
            </a:fld>
            <a:endParaRPr lang="en-US"/>
          </a:p>
        </p:txBody>
      </p:sp>
    </p:spTree>
    <p:extLst>
      <p:ext uri="{BB962C8B-B14F-4D97-AF65-F5344CB8AC3E}">
        <p14:creationId xmlns:p14="http://schemas.microsoft.com/office/powerpoint/2010/main" val="382052231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13278" y="1527047"/>
            <a:ext cx="9563861" cy="5017770"/>
            <a:chOff x="903732" y="1272539"/>
            <a:chExt cx="7969884" cy="4181475"/>
          </a:xfrm>
        </p:grpSpPr>
        <p:pic>
          <p:nvPicPr>
            <p:cNvPr id="3" name="object 3"/>
            <p:cNvPicPr/>
            <p:nvPr/>
          </p:nvPicPr>
          <p:blipFill>
            <a:blip r:embed="rId2" cstate="print"/>
            <a:stretch>
              <a:fillRect/>
            </a:stretch>
          </p:blipFill>
          <p:spPr>
            <a:xfrm>
              <a:off x="3706241" y="2586862"/>
              <a:ext cx="2591816" cy="2591816"/>
            </a:xfrm>
            <a:prstGeom prst="rect">
              <a:avLst/>
            </a:prstGeom>
          </p:spPr>
        </p:pic>
        <p:sp>
          <p:nvSpPr>
            <p:cNvPr id="4" name="object 4"/>
            <p:cNvSpPr/>
            <p:nvPr/>
          </p:nvSpPr>
          <p:spPr>
            <a:xfrm>
              <a:off x="3092958" y="2783586"/>
              <a:ext cx="1917700" cy="186690"/>
            </a:xfrm>
            <a:custGeom>
              <a:avLst/>
              <a:gdLst/>
              <a:ahLst/>
              <a:cxnLst/>
              <a:rect l="l" t="t" r="r" b="b"/>
              <a:pathLst>
                <a:path w="1917700" h="186689">
                  <a:moveTo>
                    <a:pt x="1917192" y="0"/>
                  </a:moveTo>
                  <a:lnTo>
                    <a:pt x="0" y="0"/>
                  </a:lnTo>
                  <a:lnTo>
                    <a:pt x="0" y="186689"/>
                  </a:lnTo>
                  <a:lnTo>
                    <a:pt x="1917192" y="186689"/>
                  </a:lnTo>
                  <a:lnTo>
                    <a:pt x="1917192" y="0"/>
                  </a:lnTo>
                  <a:close/>
                </a:path>
              </a:pathLst>
            </a:custGeom>
            <a:solidFill>
              <a:srgbClr val="5B9BD4"/>
            </a:solidFill>
          </p:spPr>
          <p:txBody>
            <a:bodyPr wrap="square" lIns="0" tIns="0" rIns="0" bIns="0" rtlCol="0"/>
            <a:lstStyle/>
            <a:p>
              <a:endParaRPr sz="3120"/>
            </a:p>
          </p:txBody>
        </p:sp>
        <p:sp>
          <p:nvSpPr>
            <p:cNvPr id="5" name="object 5"/>
            <p:cNvSpPr/>
            <p:nvPr/>
          </p:nvSpPr>
          <p:spPr>
            <a:xfrm>
              <a:off x="4950714" y="2993135"/>
              <a:ext cx="1917700" cy="186690"/>
            </a:xfrm>
            <a:custGeom>
              <a:avLst/>
              <a:gdLst/>
              <a:ahLst/>
              <a:cxnLst/>
              <a:rect l="l" t="t" r="r" b="b"/>
              <a:pathLst>
                <a:path w="1917700" h="186689">
                  <a:moveTo>
                    <a:pt x="1917191" y="0"/>
                  </a:moveTo>
                  <a:lnTo>
                    <a:pt x="0" y="0"/>
                  </a:lnTo>
                  <a:lnTo>
                    <a:pt x="0" y="186689"/>
                  </a:lnTo>
                  <a:lnTo>
                    <a:pt x="1917191" y="186689"/>
                  </a:lnTo>
                  <a:lnTo>
                    <a:pt x="1917191" y="0"/>
                  </a:lnTo>
                  <a:close/>
                </a:path>
              </a:pathLst>
            </a:custGeom>
            <a:solidFill>
              <a:srgbClr val="FFC000"/>
            </a:solidFill>
          </p:spPr>
          <p:txBody>
            <a:bodyPr wrap="square" lIns="0" tIns="0" rIns="0" bIns="0" rtlCol="0"/>
            <a:lstStyle/>
            <a:p>
              <a:endParaRPr sz="3120"/>
            </a:p>
          </p:txBody>
        </p:sp>
        <p:sp>
          <p:nvSpPr>
            <p:cNvPr id="6" name="object 6"/>
            <p:cNvSpPr/>
            <p:nvPr/>
          </p:nvSpPr>
          <p:spPr>
            <a:xfrm>
              <a:off x="5531358" y="3910583"/>
              <a:ext cx="179070" cy="1543050"/>
            </a:xfrm>
            <a:custGeom>
              <a:avLst/>
              <a:gdLst/>
              <a:ahLst/>
              <a:cxnLst/>
              <a:rect l="l" t="t" r="r" b="b"/>
              <a:pathLst>
                <a:path w="179070" h="1543050">
                  <a:moveTo>
                    <a:pt x="179070" y="0"/>
                  </a:moveTo>
                  <a:lnTo>
                    <a:pt x="0" y="0"/>
                  </a:lnTo>
                  <a:lnTo>
                    <a:pt x="0" y="1543049"/>
                  </a:lnTo>
                  <a:lnTo>
                    <a:pt x="179070" y="1543049"/>
                  </a:lnTo>
                  <a:lnTo>
                    <a:pt x="179070" y="0"/>
                  </a:lnTo>
                  <a:close/>
                </a:path>
              </a:pathLst>
            </a:custGeom>
            <a:solidFill>
              <a:srgbClr val="2E5395"/>
            </a:solidFill>
          </p:spPr>
          <p:txBody>
            <a:bodyPr wrap="square" lIns="0" tIns="0" rIns="0" bIns="0" rtlCol="0"/>
            <a:lstStyle/>
            <a:p>
              <a:endParaRPr sz="3120"/>
            </a:p>
          </p:txBody>
        </p:sp>
        <p:sp>
          <p:nvSpPr>
            <p:cNvPr id="7" name="object 7"/>
            <p:cNvSpPr/>
            <p:nvPr/>
          </p:nvSpPr>
          <p:spPr>
            <a:xfrm>
              <a:off x="903732" y="1272539"/>
              <a:ext cx="7969884" cy="1367155"/>
            </a:xfrm>
            <a:custGeom>
              <a:avLst/>
              <a:gdLst/>
              <a:ahLst/>
              <a:cxnLst/>
              <a:rect l="l" t="t" r="r" b="b"/>
              <a:pathLst>
                <a:path w="7969884" h="1367155">
                  <a:moveTo>
                    <a:pt x="7969758" y="149225"/>
                  </a:moveTo>
                  <a:lnTo>
                    <a:pt x="7962151" y="102057"/>
                  </a:lnTo>
                  <a:lnTo>
                    <a:pt x="7940967" y="61099"/>
                  </a:lnTo>
                  <a:lnTo>
                    <a:pt x="7908658" y="28790"/>
                  </a:lnTo>
                  <a:lnTo>
                    <a:pt x="7867701" y="7607"/>
                  </a:lnTo>
                  <a:lnTo>
                    <a:pt x="7820533" y="0"/>
                  </a:lnTo>
                  <a:lnTo>
                    <a:pt x="149225" y="0"/>
                  </a:lnTo>
                  <a:lnTo>
                    <a:pt x="102057" y="7607"/>
                  </a:lnTo>
                  <a:lnTo>
                    <a:pt x="61087" y="28790"/>
                  </a:lnTo>
                  <a:lnTo>
                    <a:pt x="28790" y="61099"/>
                  </a:lnTo>
                  <a:lnTo>
                    <a:pt x="7607" y="102057"/>
                  </a:lnTo>
                  <a:lnTo>
                    <a:pt x="0" y="149225"/>
                  </a:lnTo>
                  <a:lnTo>
                    <a:pt x="0" y="746125"/>
                  </a:lnTo>
                  <a:lnTo>
                    <a:pt x="7607" y="793305"/>
                  </a:lnTo>
                  <a:lnTo>
                    <a:pt x="28790" y="834263"/>
                  </a:lnTo>
                  <a:lnTo>
                    <a:pt x="61087" y="866571"/>
                  </a:lnTo>
                  <a:lnTo>
                    <a:pt x="102057" y="887755"/>
                  </a:lnTo>
                  <a:lnTo>
                    <a:pt x="149225" y="895350"/>
                  </a:lnTo>
                  <a:lnTo>
                    <a:pt x="3999738" y="895350"/>
                  </a:lnTo>
                  <a:lnTo>
                    <a:pt x="3999738" y="1367028"/>
                  </a:lnTo>
                  <a:lnTo>
                    <a:pt x="4206240" y="1367028"/>
                  </a:lnTo>
                  <a:lnTo>
                    <a:pt x="4206240" y="895350"/>
                  </a:lnTo>
                  <a:lnTo>
                    <a:pt x="7820533" y="895350"/>
                  </a:lnTo>
                  <a:lnTo>
                    <a:pt x="7867701" y="887755"/>
                  </a:lnTo>
                  <a:lnTo>
                    <a:pt x="7908658" y="866571"/>
                  </a:lnTo>
                  <a:lnTo>
                    <a:pt x="7940967" y="834263"/>
                  </a:lnTo>
                  <a:lnTo>
                    <a:pt x="7962151" y="793305"/>
                  </a:lnTo>
                  <a:lnTo>
                    <a:pt x="7969758" y="746125"/>
                  </a:lnTo>
                  <a:lnTo>
                    <a:pt x="7969758" y="149225"/>
                  </a:lnTo>
                  <a:close/>
                </a:path>
              </a:pathLst>
            </a:custGeom>
            <a:solidFill>
              <a:srgbClr val="C55A11"/>
            </a:solidFill>
          </p:spPr>
          <p:txBody>
            <a:bodyPr wrap="square" lIns="0" tIns="0" rIns="0" bIns="0" rtlCol="0"/>
            <a:lstStyle/>
            <a:p>
              <a:endParaRPr sz="3120"/>
            </a:p>
          </p:txBody>
        </p:sp>
      </p:grpSp>
      <p:sp>
        <p:nvSpPr>
          <p:cNvPr id="8" name="object 8"/>
          <p:cNvSpPr txBox="1"/>
          <p:nvPr/>
        </p:nvSpPr>
        <p:spPr>
          <a:xfrm>
            <a:off x="3060496" y="1728976"/>
            <a:ext cx="8818626" cy="600677"/>
          </a:xfrm>
          <a:prstGeom prst="rect">
            <a:avLst/>
          </a:prstGeom>
        </p:spPr>
        <p:txBody>
          <a:bodyPr vert="horz" wrap="square" lIns="0" tIns="33528" rIns="0" bIns="0" rtlCol="0">
            <a:spAutoFit/>
          </a:bodyPr>
          <a:lstStyle/>
          <a:p>
            <a:pPr marL="15240">
              <a:spcBef>
                <a:spcPts val="264"/>
              </a:spcBef>
            </a:pPr>
            <a:r>
              <a:rPr sz="1920" b="1" i="1" u="heavy">
                <a:uFill>
                  <a:solidFill>
                    <a:srgbClr val="000000"/>
                  </a:solidFill>
                </a:uFill>
                <a:latin typeface="Times New Roman"/>
                <a:cs typeface="Times New Roman"/>
              </a:rPr>
              <a:t>Step</a:t>
            </a:r>
            <a:r>
              <a:rPr sz="1920" b="1" i="1" u="heavy" spc="-12">
                <a:uFill>
                  <a:solidFill>
                    <a:srgbClr val="000000"/>
                  </a:solidFill>
                </a:uFill>
                <a:latin typeface="Times New Roman"/>
                <a:cs typeface="Times New Roman"/>
              </a:rPr>
              <a:t> </a:t>
            </a:r>
            <a:r>
              <a:rPr sz="1920" b="1" i="1" u="heavy">
                <a:uFill>
                  <a:solidFill>
                    <a:srgbClr val="000000"/>
                  </a:solidFill>
                </a:uFill>
                <a:latin typeface="Times New Roman"/>
                <a:cs typeface="Times New Roman"/>
              </a:rPr>
              <a:t>1</a:t>
            </a:r>
            <a:r>
              <a:rPr sz="1680" b="1" i="1" u="heavy">
                <a:uFill>
                  <a:solidFill>
                    <a:srgbClr val="000000"/>
                  </a:solidFill>
                </a:uFill>
                <a:latin typeface="Times New Roman"/>
                <a:cs typeface="Times New Roman"/>
              </a:rPr>
              <a:t>:</a:t>
            </a:r>
            <a:r>
              <a:rPr sz="1680" b="1" i="1" spc="402">
                <a:latin typeface="Times New Roman"/>
                <a:cs typeface="Times New Roman"/>
              </a:rPr>
              <a:t> </a:t>
            </a:r>
            <a:r>
              <a:rPr sz="1680" b="1" spc="-6">
                <a:latin typeface="Times New Roman"/>
                <a:cs typeface="Times New Roman"/>
              </a:rPr>
              <a:t>(Form</a:t>
            </a:r>
            <a:r>
              <a:rPr sz="1680" b="1" spc="-18">
                <a:latin typeface="Times New Roman"/>
                <a:cs typeface="Times New Roman"/>
              </a:rPr>
              <a:t> </a:t>
            </a:r>
            <a:r>
              <a:rPr sz="1680" b="1" spc="-6">
                <a:latin typeface="Times New Roman"/>
                <a:cs typeface="Times New Roman"/>
              </a:rPr>
              <a:t>Partnership)</a:t>
            </a:r>
            <a:endParaRPr sz="1680">
              <a:latin typeface="Times New Roman"/>
              <a:cs typeface="Times New Roman"/>
            </a:endParaRPr>
          </a:p>
          <a:p>
            <a:pPr marL="563880" indent="-381762">
              <a:spcBef>
                <a:spcPts val="126"/>
              </a:spcBef>
              <a:buChar char="●"/>
              <a:tabLst>
                <a:tab pos="563118" algn="l"/>
                <a:tab pos="563880" algn="l"/>
              </a:tabLst>
            </a:pPr>
            <a:r>
              <a:rPr sz="1680" spc="-6">
                <a:solidFill>
                  <a:srgbClr val="07080A"/>
                </a:solidFill>
                <a:latin typeface="Times New Roman"/>
                <a:cs typeface="Times New Roman"/>
              </a:rPr>
              <a:t>SOCHE</a:t>
            </a:r>
            <a:r>
              <a:rPr sz="1680" spc="24">
                <a:solidFill>
                  <a:srgbClr val="07080A"/>
                </a:solidFill>
                <a:latin typeface="Times New Roman"/>
                <a:cs typeface="Times New Roman"/>
              </a:rPr>
              <a:t> </a:t>
            </a:r>
            <a:r>
              <a:rPr sz="1680" spc="-6">
                <a:solidFill>
                  <a:srgbClr val="07080A"/>
                </a:solidFill>
                <a:latin typeface="Times New Roman"/>
                <a:cs typeface="Times New Roman"/>
              </a:rPr>
              <a:t>and</a:t>
            </a:r>
            <a:r>
              <a:rPr sz="1680" spc="24">
                <a:solidFill>
                  <a:srgbClr val="07080A"/>
                </a:solidFill>
                <a:latin typeface="Times New Roman"/>
                <a:cs typeface="Times New Roman"/>
              </a:rPr>
              <a:t> </a:t>
            </a:r>
            <a:r>
              <a:rPr sz="1680" spc="-6">
                <a:solidFill>
                  <a:srgbClr val="07080A"/>
                </a:solidFill>
                <a:latin typeface="Times New Roman"/>
                <a:cs typeface="Times New Roman"/>
              </a:rPr>
              <a:t>Business</a:t>
            </a:r>
            <a:r>
              <a:rPr sz="1680" spc="42">
                <a:solidFill>
                  <a:srgbClr val="07080A"/>
                </a:solidFill>
                <a:latin typeface="Times New Roman"/>
                <a:cs typeface="Times New Roman"/>
              </a:rPr>
              <a:t> </a:t>
            </a:r>
            <a:r>
              <a:rPr sz="1680" spc="-6">
                <a:solidFill>
                  <a:srgbClr val="07080A"/>
                </a:solidFill>
                <a:latin typeface="Times New Roman"/>
                <a:cs typeface="Times New Roman"/>
              </a:rPr>
              <a:t>agree</a:t>
            </a:r>
            <a:r>
              <a:rPr sz="1680" spc="30">
                <a:solidFill>
                  <a:srgbClr val="07080A"/>
                </a:solidFill>
                <a:latin typeface="Times New Roman"/>
                <a:cs typeface="Times New Roman"/>
              </a:rPr>
              <a:t> </a:t>
            </a:r>
            <a:r>
              <a:rPr sz="1680" spc="-6">
                <a:solidFill>
                  <a:srgbClr val="07080A"/>
                </a:solidFill>
                <a:latin typeface="Times New Roman"/>
                <a:cs typeface="Times New Roman"/>
              </a:rPr>
              <a:t>to</a:t>
            </a:r>
            <a:r>
              <a:rPr sz="1680" spc="24">
                <a:solidFill>
                  <a:srgbClr val="07080A"/>
                </a:solidFill>
                <a:latin typeface="Times New Roman"/>
                <a:cs typeface="Times New Roman"/>
              </a:rPr>
              <a:t> </a:t>
            </a:r>
            <a:r>
              <a:rPr sz="1680" spc="-6">
                <a:solidFill>
                  <a:srgbClr val="07080A"/>
                </a:solidFill>
                <a:latin typeface="Times New Roman"/>
                <a:cs typeface="Times New Roman"/>
              </a:rPr>
              <a:t>work</a:t>
            </a:r>
            <a:r>
              <a:rPr sz="1680" spc="12">
                <a:solidFill>
                  <a:srgbClr val="07080A"/>
                </a:solidFill>
                <a:latin typeface="Times New Roman"/>
                <a:cs typeface="Times New Roman"/>
              </a:rPr>
              <a:t> </a:t>
            </a:r>
            <a:r>
              <a:rPr sz="1680" spc="-6">
                <a:solidFill>
                  <a:srgbClr val="07080A"/>
                </a:solidFill>
                <a:latin typeface="Times New Roman"/>
                <a:cs typeface="Times New Roman"/>
              </a:rPr>
              <a:t>together</a:t>
            </a:r>
            <a:r>
              <a:rPr sz="1680" spc="12">
                <a:solidFill>
                  <a:srgbClr val="07080A"/>
                </a:solidFill>
                <a:latin typeface="Times New Roman"/>
                <a:cs typeface="Times New Roman"/>
              </a:rPr>
              <a:t> </a:t>
            </a:r>
            <a:r>
              <a:rPr sz="1680" spc="-6">
                <a:solidFill>
                  <a:srgbClr val="07080A"/>
                </a:solidFill>
                <a:latin typeface="Times New Roman"/>
                <a:cs typeface="Times New Roman"/>
              </a:rPr>
              <a:t>to</a:t>
            </a:r>
            <a:r>
              <a:rPr sz="1680" spc="12">
                <a:solidFill>
                  <a:srgbClr val="07080A"/>
                </a:solidFill>
                <a:latin typeface="Times New Roman"/>
                <a:cs typeface="Times New Roman"/>
              </a:rPr>
              <a:t> </a:t>
            </a:r>
            <a:r>
              <a:rPr sz="1680" spc="-6">
                <a:solidFill>
                  <a:srgbClr val="07080A"/>
                </a:solidFill>
                <a:latin typeface="Times New Roman"/>
                <a:cs typeface="Times New Roman"/>
              </a:rPr>
              <a:t>provide</a:t>
            </a:r>
            <a:r>
              <a:rPr sz="1680">
                <a:solidFill>
                  <a:srgbClr val="07080A"/>
                </a:solidFill>
                <a:latin typeface="Times New Roman"/>
                <a:cs typeface="Times New Roman"/>
              </a:rPr>
              <a:t> </a:t>
            </a:r>
            <a:r>
              <a:rPr sz="1680" spc="-6">
                <a:solidFill>
                  <a:srgbClr val="07080A"/>
                </a:solidFill>
                <a:latin typeface="Times New Roman"/>
                <a:cs typeface="Times New Roman"/>
              </a:rPr>
              <a:t>a</a:t>
            </a:r>
            <a:r>
              <a:rPr sz="1680" spc="24">
                <a:solidFill>
                  <a:srgbClr val="07080A"/>
                </a:solidFill>
                <a:latin typeface="Times New Roman"/>
                <a:cs typeface="Times New Roman"/>
              </a:rPr>
              <a:t> </a:t>
            </a:r>
            <a:r>
              <a:rPr sz="1680" spc="-6">
                <a:solidFill>
                  <a:srgbClr val="07080A"/>
                </a:solidFill>
                <a:latin typeface="Times New Roman"/>
                <a:cs typeface="Times New Roman"/>
              </a:rPr>
              <a:t>student</a:t>
            </a:r>
            <a:r>
              <a:rPr sz="1680" spc="18">
                <a:solidFill>
                  <a:srgbClr val="07080A"/>
                </a:solidFill>
                <a:latin typeface="Times New Roman"/>
                <a:cs typeface="Times New Roman"/>
              </a:rPr>
              <a:t> </a:t>
            </a:r>
            <a:r>
              <a:rPr sz="1680" spc="-6">
                <a:solidFill>
                  <a:srgbClr val="07080A"/>
                </a:solidFill>
                <a:latin typeface="Times New Roman"/>
                <a:cs typeface="Times New Roman"/>
              </a:rPr>
              <a:t>with</a:t>
            </a:r>
            <a:r>
              <a:rPr sz="1680" spc="18">
                <a:solidFill>
                  <a:srgbClr val="07080A"/>
                </a:solidFill>
                <a:latin typeface="Times New Roman"/>
                <a:cs typeface="Times New Roman"/>
              </a:rPr>
              <a:t> </a:t>
            </a:r>
            <a:r>
              <a:rPr sz="1680" spc="-6">
                <a:solidFill>
                  <a:srgbClr val="07080A"/>
                </a:solidFill>
                <a:latin typeface="Times New Roman"/>
                <a:cs typeface="Times New Roman"/>
              </a:rPr>
              <a:t>an</a:t>
            </a:r>
            <a:r>
              <a:rPr sz="1680" spc="18">
                <a:solidFill>
                  <a:srgbClr val="07080A"/>
                </a:solidFill>
                <a:latin typeface="Times New Roman"/>
                <a:cs typeface="Times New Roman"/>
              </a:rPr>
              <a:t> </a:t>
            </a:r>
            <a:r>
              <a:rPr sz="1680" spc="-6">
                <a:solidFill>
                  <a:srgbClr val="07080A"/>
                </a:solidFill>
                <a:latin typeface="Times New Roman"/>
                <a:cs typeface="Times New Roman"/>
              </a:rPr>
              <a:t>internship</a:t>
            </a:r>
            <a:r>
              <a:rPr sz="1680" spc="12">
                <a:solidFill>
                  <a:srgbClr val="07080A"/>
                </a:solidFill>
                <a:latin typeface="Times New Roman"/>
                <a:cs typeface="Times New Roman"/>
              </a:rPr>
              <a:t> </a:t>
            </a:r>
            <a:r>
              <a:rPr sz="1680" spc="-6">
                <a:solidFill>
                  <a:srgbClr val="07080A"/>
                </a:solidFill>
                <a:latin typeface="Times New Roman"/>
                <a:cs typeface="Times New Roman"/>
              </a:rPr>
              <a:t>opportunity</a:t>
            </a:r>
            <a:endParaRPr sz="1680">
              <a:latin typeface="Times New Roman"/>
              <a:cs typeface="Times New Roman"/>
            </a:endParaRPr>
          </a:p>
        </p:txBody>
      </p:sp>
      <p:sp>
        <p:nvSpPr>
          <p:cNvPr id="9" name="object 9"/>
          <p:cNvSpPr/>
          <p:nvPr/>
        </p:nvSpPr>
        <p:spPr>
          <a:xfrm>
            <a:off x="2889503" y="2711195"/>
            <a:ext cx="3236214" cy="3377946"/>
          </a:xfrm>
          <a:custGeom>
            <a:avLst/>
            <a:gdLst/>
            <a:ahLst/>
            <a:cxnLst/>
            <a:rect l="l" t="t" r="r" b="b"/>
            <a:pathLst>
              <a:path w="2696845" h="2814954">
                <a:moveTo>
                  <a:pt x="2247265" y="0"/>
                </a:moveTo>
                <a:lnTo>
                  <a:pt x="449453" y="0"/>
                </a:lnTo>
                <a:lnTo>
                  <a:pt x="400480" y="2636"/>
                </a:lnTo>
                <a:lnTo>
                  <a:pt x="353036" y="10363"/>
                </a:lnTo>
                <a:lnTo>
                  <a:pt x="307392" y="22907"/>
                </a:lnTo>
                <a:lnTo>
                  <a:pt x="263825" y="39994"/>
                </a:lnTo>
                <a:lnTo>
                  <a:pt x="222607" y="61350"/>
                </a:lnTo>
                <a:lnTo>
                  <a:pt x="184013" y="86701"/>
                </a:lnTo>
                <a:lnTo>
                  <a:pt x="148318" y="115773"/>
                </a:lnTo>
                <a:lnTo>
                  <a:pt x="115795" y="148293"/>
                </a:lnTo>
                <a:lnTo>
                  <a:pt x="86719" y="183986"/>
                </a:lnTo>
                <a:lnTo>
                  <a:pt x="61364" y="222579"/>
                </a:lnTo>
                <a:lnTo>
                  <a:pt x="40004" y="263797"/>
                </a:lnTo>
                <a:lnTo>
                  <a:pt x="22913" y="307368"/>
                </a:lnTo>
                <a:lnTo>
                  <a:pt x="10366" y="353017"/>
                </a:lnTo>
                <a:lnTo>
                  <a:pt x="2637" y="400469"/>
                </a:lnTo>
                <a:lnTo>
                  <a:pt x="0" y="449453"/>
                </a:lnTo>
                <a:lnTo>
                  <a:pt x="0" y="2365375"/>
                </a:lnTo>
                <a:lnTo>
                  <a:pt x="2637" y="2414358"/>
                </a:lnTo>
                <a:lnTo>
                  <a:pt x="10366" y="2461810"/>
                </a:lnTo>
                <a:lnTo>
                  <a:pt x="22913" y="2507459"/>
                </a:lnTo>
                <a:lnTo>
                  <a:pt x="40004" y="2551030"/>
                </a:lnTo>
                <a:lnTo>
                  <a:pt x="61364" y="2592248"/>
                </a:lnTo>
                <a:lnTo>
                  <a:pt x="86719" y="2630841"/>
                </a:lnTo>
                <a:lnTo>
                  <a:pt x="115795" y="2666534"/>
                </a:lnTo>
                <a:lnTo>
                  <a:pt x="148318" y="2699054"/>
                </a:lnTo>
                <a:lnTo>
                  <a:pt x="184013" y="2728126"/>
                </a:lnTo>
                <a:lnTo>
                  <a:pt x="222607" y="2753477"/>
                </a:lnTo>
                <a:lnTo>
                  <a:pt x="263825" y="2774833"/>
                </a:lnTo>
                <a:lnTo>
                  <a:pt x="307392" y="2791920"/>
                </a:lnTo>
                <a:lnTo>
                  <a:pt x="353036" y="2804464"/>
                </a:lnTo>
                <a:lnTo>
                  <a:pt x="400480" y="2812191"/>
                </a:lnTo>
                <a:lnTo>
                  <a:pt x="449453" y="2814828"/>
                </a:lnTo>
                <a:lnTo>
                  <a:pt x="2247265" y="2814828"/>
                </a:lnTo>
                <a:lnTo>
                  <a:pt x="2296248" y="2812191"/>
                </a:lnTo>
                <a:lnTo>
                  <a:pt x="2343700" y="2804464"/>
                </a:lnTo>
                <a:lnTo>
                  <a:pt x="2389349" y="2791920"/>
                </a:lnTo>
                <a:lnTo>
                  <a:pt x="2432920" y="2774833"/>
                </a:lnTo>
                <a:lnTo>
                  <a:pt x="2474138" y="2753477"/>
                </a:lnTo>
                <a:lnTo>
                  <a:pt x="2512731" y="2728126"/>
                </a:lnTo>
                <a:lnTo>
                  <a:pt x="2548424" y="2699054"/>
                </a:lnTo>
                <a:lnTo>
                  <a:pt x="2580944" y="2666534"/>
                </a:lnTo>
                <a:lnTo>
                  <a:pt x="2610016" y="2630841"/>
                </a:lnTo>
                <a:lnTo>
                  <a:pt x="2635367" y="2592248"/>
                </a:lnTo>
                <a:lnTo>
                  <a:pt x="2656723" y="2551030"/>
                </a:lnTo>
                <a:lnTo>
                  <a:pt x="2673810" y="2507459"/>
                </a:lnTo>
                <a:lnTo>
                  <a:pt x="2686354" y="2461810"/>
                </a:lnTo>
                <a:lnTo>
                  <a:pt x="2694081" y="2414358"/>
                </a:lnTo>
                <a:lnTo>
                  <a:pt x="2696718" y="2365375"/>
                </a:lnTo>
                <a:lnTo>
                  <a:pt x="2696718" y="449453"/>
                </a:lnTo>
                <a:lnTo>
                  <a:pt x="2694081" y="400469"/>
                </a:lnTo>
                <a:lnTo>
                  <a:pt x="2686354" y="353017"/>
                </a:lnTo>
                <a:lnTo>
                  <a:pt x="2673810" y="307368"/>
                </a:lnTo>
                <a:lnTo>
                  <a:pt x="2656723" y="263797"/>
                </a:lnTo>
                <a:lnTo>
                  <a:pt x="2635367" y="222579"/>
                </a:lnTo>
                <a:lnTo>
                  <a:pt x="2610016" y="183986"/>
                </a:lnTo>
                <a:lnTo>
                  <a:pt x="2580944" y="148293"/>
                </a:lnTo>
                <a:lnTo>
                  <a:pt x="2548424" y="115773"/>
                </a:lnTo>
                <a:lnTo>
                  <a:pt x="2512731" y="86701"/>
                </a:lnTo>
                <a:lnTo>
                  <a:pt x="2474138" y="61350"/>
                </a:lnTo>
                <a:lnTo>
                  <a:pt x="2432920" y="39994"/>
                </a:lnTo>
                <a:lnTo>
                  <a:pt x="2389349" y="22907"/>
                </a:lnTo>
                <a:lnTo>
                  <a:pt x="2343700" y="10363"/>
                </a:lnTo>
                <a:lnTo>
                  <a:pt x="2296248" y="2636"/>
                </a:lnTo>
                <a:lnTo>
                  <a:pt x="2247265" y="0"/>
                </a:lnTo>
                <a:close/>
              </a:path>
            </a:pathLst>
          </a:custGeom>
          <a:solidFill>
            <a:srgbClr val="5B9BD4"/>
          </a:solidFill>
        </p:spPr>
        <p:txBody>
          <a:bodyPr wrap="square" lIns="0" tIns="0" rIns="0" bIns="0" rtlCol="0"/>
          <a:lstStyle/>
          <a:p>
            <a:endParaRPr sz="3120"/>
          </a:p>
        </p:txBody>
      </p:sp>
      <p:sp>
        <p:nvSpPr>
          <p:cNvPr id="10" name="object 10"/>
          <p:cNvSpPr txBox="1"/>
          <p:nvPr/>
        </p:nvSpPr>
        <p:spPr>
          <a:xfrm>
            <a:off x="5540348" y="3340302"/>
            <a:ext cx="2301240" cy="258789"/>
          </a:xfrm>
          <a:prstGeom prst="rect">
            <a:avLst/>
          </a:prstGeom>
        </p:spPr>
        <p:txBody>
          <a:bodyPr vert="horz" wrap="square" lIns="0" tIns="40386" rIns="0" bIns="0" rtlCol="0">
            <a:spAutoFit/>
          </a:bodyPr>
          <a:lstStyle/>
          <a:p>
            <a:pPr>
              <a:lnSpc>
                <a:spcPts val="1662"/>
              </a:lnSpc>
              <a:spcBef>
                <a:spcPts val="318"/>
              </a:spcBef>
            </a:pPr>
            <a:r>
              <a:rPr sz="1680" b="1" spc="-6">
                <a:latin typeface="Times New Roman"/>
                <a:cs typeface="Times New Roman"/>
              </a:rPr>
              <a:t>p)</a:t>
            </a:r>
            <a:endParaRPr sz="1680">
              <a:latin typeface="Times New Roman"/>
              <a:cs typeface="Times New Roman"/>
            </a:endParaRPr>
          </a:p>
        </p:txBody>
      </p:sp>
      <p:sp>
        <p:nvSpPr>
          <p:cNvPr id="11" name="object 11"/>
          <p:cNvSpPr txBox="1"/>
          <p:nvPr/>
        </p:nvSpPr>
        <p:spPr>
          <a:xfrm>
            <a:off x="3141879" y="3334512"/>
            <a:ext cx="2329434" cy="310854"/>
          </a:xfrm>
          <a:prstGeom prst="rect">
            <a:avLst/>
          </a:prstGeom>
        </p:spPr>
        <p:txBody>
          <a:bodyPr vert="horz" wrap="square" lIns="0" tIns="15240" rIns="0" bIns="0" rtlCol="0">
            <a:spAutoFit/>
          </a:bodyPr>
          <a:lstStyle/>
          <a:p>
            <a:pPr marL="15240">
              <a:spcBef>
                <a:spcPts val="120"/>
              </a:spcBef>
            </a:pPr>
            <a:r>
              <a:rPr sz="1920" b="1" i="1" u="heavy">
                <a:uFill>
                  <a:solidFill>
                    <a:srgbClr val="000000"/>
                  </a:solidFill>
                </a:uFill>
                <a:latin typeface="Times New Roman"/>
                <a:cs typeface="Times New Roman"/>
              </a:rPr>
              <a:t>Step</a:t>
            </a:r>
            <a:r>
              <a:rPr sz="1920" b="1" i="1" u="heavy" spc="-12">
                <a:uFill>
                  <a:solidFill>
                    <a:srgbClr val="000000"/>
                  </a:solidFill>
                </a:uFill>
                <a:latin typeface="Times New Roman"/>
                <a:cs typeface="Times New Roman"/>
              </a:rPr>
              <a:t> </a:t>
            </a:r>
            <a:r>
              <a:rPr sz="1920" b="1" i="1" u="heavy">
                <a:uFill>
                  <a:solidFill>
                    <a:srgbClr val="000000"/>
                  </a:solidFill>
                </a:uFill>
                <a:latin typeface="Times New Roman"/>
                <a:cs typeface="Times New Roman"/>
              </a:rPr>
              <a:t>2</a:t>
            </a:r>
            <a:r>
              <a:rPr sz="1680" b="1">
                <a:latin typeface="Times New Roman"/>
                <a:cs typeface="Times New Roman"/>
              </a:rPr>
              <a:t>:</a:t>
            </a:r>
            <a:r>
              <a:rPr sz="1680" b="1" spc="-24">
                <a:latin typeface="Times New Roman"/>
                <a:cs typeface="Times New Roman"/>
              </a:rPr>
              <a:t> </a:t>
            </a:r>
            <a:r>
              <a:rPr sz="1680" b="1" spc="-6">
                <a:latin typeface="Times New Roman"/>
                <a:cs typeface="Times New Roman"/>
              </a:rPr>
              <a:t>(Define</a:t>
            </a:r>
            <a:r>
              <a:rPr sz="1680" b="1" spc="-12">
                <a:latin typeface="Times New Roman"/>
                <a:cs typeface="Times New Roman"/>
              </a:rPr>
              <a:t> </a:t>
            </a:r>
            <a:r>
              <a:rPr sz="1680" b="1" spc="-6">
                <a:latin typeface="Times New Roman"/>
                <a:cs typeface="Times New Roman"/>
              </a:rPr>
              <a:t>Internshi</a:t>
            </a:r>
            <a:endParaRPr sz="1680">
              <a:latin typeface="Times New Roman"/>
              <a:cs typeface="Times New Roman"/>
            </a:endParaRPr>
          </a:p>
        </p:txBody>
      </p:sp>
      <p:sp>
        <p:nvSpPr>
          <p:cNvPr id="12" name="object 12"/>
          <p:cNvSpPr txBox="1"/>
          <p:nvPr/>
        </p:nvSpPr>
        <p:spPr>
          <a:xfrm>
            <a:off x="3141879" y="3628034"/>
            <a:ext cx="2573274" cy="531684"/>
          </a:xfrm>
          <a:prstGeom prst="rect">
            <a:avLst/>
          </a:prstGeom>
        </p:spPr>
        <p:txBody>
          <a:bodyPr vert="horz" wrap="square" lIns="0" tIns="14478" rIns="0" bIns="0" rtlCol="0">
            <a:spAutoFit/>
          </a:bodyPr>
          <a:lstStyle/>
          <a:p>
            <a:pPr marL="15240">
              <a:spcBef>
                <a:spcPts val="114"/>
              </a:spcBef>
            </a:pPr>
            <a:r>
              <a:rPr sz="1680" spc="-6">
                <a:solidFill>
                  <a:srgbClr val="171616"/>
                </a:solidFill>
                <a:latin typeface="Times New Roman"/>
                <a:cs typeface="Times New Roman"/>
              </a:rPr>
              <a:t>SOCHE</a:t>
            </a:r>
            <a:r>
              <a:rPr sz="1680">
                <a:solidFill>
                  <a:srgbClr val="171616"/>
                </a:solidFill>
                <a:latin typeface="Times New Roman"/>
                <a:cs typeface="Times New Roman"/>
              </a:rPr>
              <a:t> </a:t>
            </a:r>
            <a:r>
              <a:rPr sz="1680" spc="-6">
                <a:solidFill>
                  <a:srgbClr val="171616"/>
                </a:solidFill>
                <a:latin typeface="Times New Roman"/>
                <a:cs typeface="Times New Roman"/>
              </a:rPr>
              <a:t>works with</a:t>
            </a:r>
            <a:r>
              <a:rPr sz="1680" spc="6">
                <a:solidFill>
                  <a:srgbClr val="171616"/>
                </a:solidFill>
                <a:latin typeface="Times New Roman"/>
                <a:cs typeface="Times New Roman"/>
              </a:rPr>
              <a:t> </a:t>
            </a:r>
            <a:r>
              <a:rPr sz="1680" b="1" spc="-6">
                <a:solidFill>
                  <a:srgbClr val="171616"/>
                </a:solidFill>
                <a:latin typeface="Times New Roman"/>
                <a:cs typeface="Times New Roman"/>
              </a:rPr>
              <a:t>Business</a:t>
            </a:r>
            <a:endParaRPr sz="1680">
              <a:latin typeface="Times New Roman"/>
              <a:cs typeface="Times New Roman"/>
            </a:endParaRPr>
          </a:p>
          <a:p>
            <a:pPr marL="15240">
              <a:spcBef>
                <a:spcPts val="6"/>
              </a:spcBef>
            </a:pPr>
            <a:r>
              <a:rPr sz="1680" spc="-6">
                <a:solidFill>
                  <a:srgbClr val="171616"/>
                </a:solidFill>
                <a:latin typeface="Times New Roman"/>
                <a:cs typeface="Times New Roman"/>
              </a:rPr>
              <a:t>to:</a:t>
            </a:r>
            <a:endParaRPr sz="1680">
              <a:latin typeface="Times New Roman"/>
              <a:cs typeface="Times New Roman"/>
            </a:endParaRPr>
          </a:p>
        </p:txBody>
      </p:sp>
      <p:sp>
        <p:nvSpPr>
          <p:cNvPr id="13" name="object 13"/>
          <p:cNvSpPr txBox="1"/>
          <p:nvPr/>
        </p:nvSpPr>
        <p:spPr>
          <a:xfrm>
            <a:off x="3141879" y="4140098"/>
            <a:ext cx="2425446" cy="1303177"/>
          </a:xfrm>
          <a:prstGeom prst="rect">
            <a:avLst/>
          </a:prstGeom>
        </p:spPr>
        <p:txBody>
          <a:bodyPr vert="horz" wrap="square" lIns="0" tIns="14478" rIns="0" bIns="0" rtlCol="0">
            <a:spAutoFit/>
          </a:bodyPr>
          <a:lstStyle/>
          <a:p>
            <a:pPr marL="358140" marR="6096" indent="-342900">
              <a:spcBef>
                <a:spcPts val="114"/>
              </a:spcBef>
              <a:buFont typeface="Arial MT"/>
              <a:buChar char="•"/>
              <a:tabLst>
                <a:tab pos="357378" algn="l"/>
                <a:tab pos="358140" algn="l"/>
              </a:tabLst>
            </a:pPr>
            <a:r>
              <a:rPr sz="1680" spc="-6">
                <a:solidFill>
                  <a:srgbClr val="171616"/>
                </a:solidFill>
                <a:latin typeface="Times New Roman"/>
                <a:cs typeface="Times New Roman"/>
              </a:rPr>
              <a:t>Prepare</a:t>
            </a:r>
            <a:r>
              <a:rPr sz="1680" spc="-12">
                <a:solidFill>
                  <a:srgbClr val="171616"/>
                </a:solidFill>
                <a:latin typeface="Times New Roman"/>
                <a:cs typeface="Times New Roman"/>
              </a:rPr>
              <a:t> </a:t>
            </a:r>
            <a:r>
              <a:rPr sz="1680" spc="-6">
                <a:solidFill>
                  <a:srgbClr val="171616"/>
                </a:solidFill>
                <a:latin typeface="Times New Roman"/>
                <a:cs typeface="Times New Roman"/>
              </a:rPr>
              <a:t>Business</a:t>
            </a:r>
            <a:r>
              <a:rPr sz="1680" spc="18">
                <a:solidFill>
                  <a:srgbClr val="171616"/>
                </a:solidFill>
                <a:latin typeface="Times New Roman"/>
                <a:cs typeface="Times New Roman"/>
              </a:rPr>
              <a:t> </a:t>
            </a:r>
            <a:r>
              <a:rPr sz="1680" spc="-6">
                <a:solidFill>
                  <a:srgbClr val="171616"/>
                </a:solidFill>
                <a:latin typeface="Times New Roman"/>
                <a:cs typeface="Times New Roman"/>
              </a:rPr>
              <a:t>for </a:t>
            </a:r>
            <a:r>
              <a:rPr sz="1680">
                <a:solidFill>
                  <a:srgbClr val="171616"/>
                </a:solidFill>
                <a:latin typeface="Times New Roman"/>
                <a:cs typeface="Times New Roman"/>
              </a:rPr>
              <a:t> hosting</a:t>
            </a:r>
            <a:r>
              <a:rPr sz="1680" spc="-36">
                <a:solidFill>
                  <a:srgbClr val="171616"/>
                </a:solidFill>
                <a:latin typeface="Times New Roman"/>
                <a:cs typeface="Times New Roman"/>
              </a:rPr>
              <a:t> </a:t>
            </a:r>
            <a:r>
              <a:rPr sz="1680">
                <a:solidFill>
                  <a:srgbClr val="171616"/>
                </a:solidFill>
                <a:latin typeface="Times New Roman"/>
                <a:cs typeface="Times New Roman"/>
              </a:rPr>
              <a:t>a</a:t>
            </a:r>
            <a:r>
              <a:rPr sz="1680" spc="-30">
                <a:solidFill>
                  <a:srgbClr val="171616"/>
                </a:solidFill>
                <a:latin typeface="Times New Roman"/>
                <a:cs typeface="Times New Roman"/>
              </a:rPr>
              <a:t> </a:t>
            </a:r>
            <a:r>
              <a:rPr sz="1680">
                <a:solidFill>
                  <a:srgbClr val="171616"/>
                </a:solidFill>
                <a:latin typeface="Times New Roman"/>
                <a:cs typeface="Times New Roman"/>
              </a:rPr>
              <a:t>high</a:t>
            </a:r>
            <a:r>
              <a:rPr sz="1680" spc="-42">
                <a:solidFill>
                  <a:srgbClr val="171616"/>
                </a:solidFill>
                <a:latin typeface="Times New Roman"/>
                <a:cs typeface="Times New Roman"/>
              </a:rPr>
              <a:t> </a:t>
            </a:r>
            <a:r>
              <a:rPr sz="1680">
                <a:solidFill>
                  <a:srgbClr val="171616"/>
                </a:solidFill>
                <a:latin typeface="Times New Roman"/>
                <a:cs typeface="Times New Roman"/>
              </a:rPr>
              <a:t>school</a:t>
            </a:r>
            <a:r>
              <a:rPr sz="1680" spc="-30">
                <a:solidFill>
                  <a:srgbClr val="171616"/>
                </a:solidFill>
                <a:latin typeface="Times New Roman"/>
                <a:cs typeface="Times New Roman"/>
              </a:rPr>
              <a:t> </a:t>
            </a:r>
            <a:r>
              <a:rPr sz="1680">
                <a:solidFill>
                  <a:srgbClr val="171616"/>
                </a:solidFill>
                <a:latin typeface="Times New Roman"/>
                <a:cs typeface="Times New Roman"/>
              </a:rPr>
              <a:t>or </a:t>
            </a:r>
            <a:r>
              <a:rPr sz="1680" spc="-402">
                <a:solidFill>
                  <a:srgbClr val="171616"/>
                </a:solidFill>
                <a:latin typeface="Times New Roman"/>
                <a:cs typeface="Times New Roman"/>
              </a:rPr>
              <a:t> </a:t>
            </a:r>
            <a:r>
              <a:rPr sz="1680" spc="-6">
                <a:solidFill>
                  <a:srgbClr val="171616"/>
                </a:solidFill>
                <a:latin typeface="Times New Roman"/>
                <a:cs typeface="Times New Roman"/>
              </a:rPr>
              <a:t>college</a:t>
            </a:r>
            <a:r>
              <a:rPr sz="1680">
                <a:solidFill>
                  <a:srgbClr val="171616"/>
                </a:solidFill>
                <a:latin typeface="Times New Roman"/>
                <a:cs typeface="Times New Roman"/>
              </a:rPr>
              <a:t> </a:t>
            </a:r>
            <a:r>
              <a:rPr sz="1680" spc="-6">
                <a:solidFill>
                  <a:srgbClr val="171616"/>
                </a:solidFill>
                <a:latin typeface="Times New Roman"/>
                <a:cs typeface="Times New Roman"/>
              </a:rPr>
              <a:t>student</a:t>
            </a:r>
            <a:endParaRPr sz="1680">
              <a:latin typeface="Times New Roman"/>
              <a:cs typeface="Times New Roman"/>
            </a:endParaRPr>
          </a:p>
          <a:p>
            <a:pPr marL="358140" indent="-342900">
              <a:lnSpc>
                <a:spcPts val="2010"/>
              </a:lnSpc>
              <a:spcBef>
                <a:spcPts val="12"/>
              </a:spcBef>
              <a:buFont typeface="Arial MT"/>
              <a:buChar char="•"/>
              <a:tabLst>
                <a:tab pos="357378" algn="l"/>
                <a:tab pos="358140" algn="l"/>
              </a:tabLst>
            </a:pPr>
            <a:r>
              <a:rPr sz="1680" spc="-6">
                <a:solidFill>
                  <a:srgbClr val="171616"/>
                </a:solidFill>
                <a:latin typeface="Times New Roman"/>
                <a:cs typeface="Times New Roman"/>
              </a:rPr>
              <a:t>Develop</a:t>
            </a:r>
            <a:r>
              <a:rPr sz="1680" spc="6">
                <a:solidFill>
                  <a:srgbClr val="171616"/>
                </a:solidFill>
                <a:latin typeface="Times New Roman"/>
                <a:cs typeface="Times New Roman"/>
              </a:rPr>
              <a:t> </a:t>
            </a:r>
            <a:r>
              <a:rPr sz="1680" spc="-6">
                <a:solidFill>
                  <a:srgbClr val="171616"/>
                </a:solidFill>
                <a:latin typeface="Times New Roman"/>
                <a:cs typeface="Times New Roman"/>
              </a:rPr>
              <a:t>job</a:t>
            </a:r>
            <a:r>
              <a:rPr sz="1680" spc="-12">
                <a:solidFill>
                  <a:srgbClr val="171616"/>
                </a:solidFill>
                <a:latin typeface="Times New Roman"/>
                <a:cs typeface="Times New Roman"/>
              </a:rPr>
              <a:t> </a:t>
            </a:r>
            <a:r>
              <a:rPr sz="1680" spc="-6">
                <a:solidFill>
                  <a:srgbClr val="171616"/>
                </a:solidFill>
                <a:latin typeface="Times New Roman"/>
                <a:cs typeface="Times New Roman"/>
              </a:rPr>
              <a:t>description</a:t>
            </a:r>
            <a:endParaRPr sz="1680">
              <a:latin typeface="Times New Roman"/>
              <a:cs typeface="Times New Roman"/>
            </a:endParaRPr>
          </a:p>
          <a:p>
            <a:pPr marL="358140" indent="-342900">
              <a:lnSpc>
                <a:spcPts val="2010"/>
              </a:lnSpc>
              <a:buFont typeface="Arial MT"/>
              <a:buChar char="•"/>
              <a:tabLst>
                <a:tab pos="357378" algn="l"/>
                <a:tab pos="358140" algn="l"/>
              </a:tabLst>
            </a:pPr>
            <a:r>
              <a:rPr sz="1680" spc="-6">
                <a:solidFill>
                  <a:srgbClr val="171616"/>
                </a:solidFill>
                <a:latin typeface="Times New Roman"/>
                <a:cs typeface="Times New Roman"/>
              </a:rPr>
              <a:t>Define</a:t>
            </a:r>
            <a:r>
              <a:rPr sz="1680">
                <a:solidFill>
                  <a:srgbClr val="171616"/>
                </a:solidFill>
                <a:latin typeface="Times New Roman"/>
                <a:cs typeface="Times New Roman"/>
              </a:rPr>
              <a:t> </a:t>
            </a:r>
            <a:r>
              <a:rPr sz="1680" spc="-6">
                <a:solidFill>
                  <a:srgbClr val="171616"/>
                </a:solidFill>
                <a:latin typeface="Times New Roman"/>
                <a:cs typeface="Times New Roman"/>
              </a:rPr>
              <a:t>work</a:t>
            </a:r>
            <a:r>
              <a:rPr sz="1680" spc="-12">
                <a:solidFill>
                  <a:srgbClr val="171616"/>
                </a:solidFill>
                <a:latin typeface="Times New Roman"/>
                <a:cs typeface="Times New Roman"/>
              </a:rPr>
              <a:t> </a:t>
            </a:r>
            <a:r>
              <a:rPr sz="1680" spc="-6">
                <a:solidFill>
                  <a:srgbClr val="171616"/>
                </a:solidFill>
                <a:latin typeface="Times New Roman"/>
                <a:cs typeface="Times New Roman"/>
              </a:rPr>
              <a:t>conditions</a:t>
            </a:r>
            <a:endParaRPr sz="1680">
              <a:latin typeface="Times New Roman"/>
              <a:cs typeface="Times New Roman"/>
            </a:endParaRPr>
          </a:p>
        </p:txBody>
      </p:sp>
      <p:sp>
        <p:nvSpPr>
          <p:cNvPr id="14" name="object 14"/>
          <p:cNvSpPr/>
          <p:nvPr/>
        </p:nvSpPr>
        <p:spPr>
          <a:xfrm>
            <a:off x="9536276" y="2711195"/>
            <a:ext cx="2941320" cy="3377946"/>
          </a:xfrm>
          <a:custGeom>
            <a:avLst/>
            <a:gdLst/>
            <a:ahLst/>
            <a:cxnLst/>
            <a:rect l="l" t="t" r="r" b="b"/>
            <a:pathLst>
              <a:path w="2451100" h="2814954">
                <a:moveTo>
                  <a:pt x="2042159" y="0"/>
                </a:moveTo>
                <a:lnTo>
                  <a:pt x="408431" y="0"/>
                </a:lnTo>
                <a:lnTo>
                  <a:pt x="360803" y="2748"/>
                </a:lnTo>
                <a:lnTo>
                  <a:pt x="314788" y="10787"/>
                </a:lnTo>
                <a:lnTo>
                  <a:pt x="270692" y="23813"/>
                </a:lnTo>
                <a:lnTo>
                  <a:pt x="228822" y="41516"/>
                </a:lnTo>
                <a:lnTo>
                  <a:pt x="189484" y="63592"/>
                </a:lnTo>
                <a:lnTo>
                  <a:pt x="152986" y="89733"/>
                </a:lnTo>
                <a:lnTo>
                  <a:pt x="119633" y="119634"/>
                </a:lnTo>
                <a:lnTo>
                  <a:pt x="89733" y="152986"/>
                </a:lnTo>
                <a:lnTo>
                  <a:pt x="63592" y="189484"/>
                </a:lnTo>
                <a:lnTo>
                  <a:pt x="41516" y="228822"/>
                </a:lnTo>
                <a:lnTo>
                  <a:pt x="23813" y="270692"/>
                </a:lnTo>
                <a:lnTo>
                  <a:pt x="10787" y="314788"/>
                </a:lnTo>
                <a:lnTo>
                  <a:pt x="2748" y="360803"/>
                </a:lnTo>
                <a:lnTo>
                  <a:pt x="0" y="408432"/>
                </a:lnTo>
                <a:lnTo>
                  <a:pt x="0" y="2406396"/>
                </a:lnTo>
                <a:lnTo>
                  <a:pt x="2748" y="2454024"/>
                </a:lnTo>
                <a:lnTo>
                  <a:pt x="10787" y="2500039"/>
                </a:lnTo>
                <a:lnTo>
                  <a:pt x="23813" y="2544135"/>
                </a:lnTo>
                <a:lnTo>
                  <a:pt x="41516" y="2586005"/>
                </a:lnTo>
                <a:lnTo>
                  <a:pt x="63592" y="2625343"/>
                </a:lnTo>
                <a:lnTo>
                  <a:pt x="89733" y="2661841"/>
                </a:lnTo>
                <a:lnTo>
                  <a:pt x="119633" y="2695194"/>
                </a:lnTo>
                <a:lnTo>
                  <a:pt x="152986" y="2725094"/>
                </a:lnTo>
                <a:lnTo>
                  <a:pt x="189484" y="2751235"/>
                </a:lnTo>
                <a:lnTo>
                  <a:pt x="228822" y="2773311"/>
                </a:lnTo>
                <a:lnTo>
                  <a:pt x="270692" y="2791014"/>
                </a:lnTo>
                <a:lnTo>
                  <a:pt x="314788" y="2804040"/>
                </a:lnTo>
                <a:lnTo>
                  <a:pt x="360803" y="2812079"/>
                </a:lnTo>
                <a:lnTo>
                  <a:pt x="408431" y="2814828"/>
                </a:lnTo>
                <a:lnTo>
                  <a:pt x="2042159" y="2814828"/>
                </a:lnTo>
                <a:lnTo>
                  <a:pt x="2089788" y="2812079"/>
                </a:lnTo>
                <a:lnTo>
                  <a:pt x="2135803" y="2804040"/>
                </a:lnTo>
                <a:lnTo>
                  <a:pt x="2179899" y="2791014"/>
                </a:lnTo>
                <a:lnTo>
                  <a:pt x="2221769" y="2773311"/>
                </a:lnTo>
                <a:lnTo>
                  <a:pt x="2261107" y="2751235"/>
                </a:lnTo>
                <a:lnTo>
                  <a:pt x="2297605" y="2725094"/>
                </a:lnTo>
                <a:lnTo>
                  <a:pt x="2330957" y="2695194"/>
                </a:lnTo>
                <a:lnTo>
                  <a:pt x="2360858" y="2661841"/>
                </a:lnTo>
                <a:lnTo>
                  <a:pt x="2386999" y="2625343"/>
                </a:lnTo>
                <a:lnTo>
                  <a:pt x="2409075" y="2586005"/>
                </a:lnTo>
                <a:lnTo>
                  <a:pt x="2426778" y="2544135"/>
                </a:lnTo>
                <a:lnTo>
                  <a:pt x="2439804" y="2500039"/>
                </a:lnTo>
                <a:lnTo>
                  <a:pt x="2447843" y="2454024"/>
                </a:lnTo>
                <a:lnTo>
                  <a:pt x="2450592" y="2406396"/>
                </a:lnTo>
                <a:lnTo>
                  <a:pt x="2450592" y="408432"/>
                </a:lnTo>
                <a:lnTo>
                  <a:pt x="2447843" y="360803"/>
                </a:lnTo>
                <a:lnTo>
                  <a:pt x="2439804" y="314788"/>
                </a:lnTo>
                <a:lnTo>
                  <a:pt x="2426778" y="270692"/>
                </a:lnTo>
                <a:lnTo>
                  <a:pt x="2409075" y="228822"/>
                </a:lnTo>
                <a:lnTo>
                  <a:pt x="2386999" y="189484"/>
                </a:lnTo>
                <a:lnTo>
                  <a:pt x="2360858" y="152986"/>
                </a:lnTo>
                <a:lnTo>
                  <a:pt x="2330957" y="119633"/>
                </a:lnTo>
                <a:lnTo>
                  <a:pt x="2297605" y="89733"/>
                </a:lnTo>
                <a:lnTo>
                  <a:pt x="2261107" y="63592"/>
                </a:lnTo>
                <a:lnTo>
                  <a:pt x="2221769" y="41516"/>
                </a:lnTo>
                <a:lnTo>
                  <a:pt x="2179899" y="23813"/>
                </a:lnTo>
                <a:lnTo>
                  <a:pt x="2135803" y="10787"/>
                </a:lnTo>
                <a:lnTo>
                  <a:pt x="2089788" y="2748"/>
                </a:lnTo>
                <a:lnTo>
                  <a:pt x="2042159" y="0"/>
                </a:lnTo>
                <a:close/>
              </a:path>
            </a:pathLst>
          </a:custGeom>
          <a:solidFill>
            <a:srgbClr val="FFC000"/>
          </a:solidFill>
        </p:spPr>
        <p:txBody>
          <a:bodyPr wrap="square" lIns="0" tIns="0" rIns="0" bIns="0" rtlCol="0"/>
          <a:lstStyle/>
          <a:p>
            <a:endParaRPr sz="3120"/>
          </a:p>
        </p:txBody>
      </p:sp>
      <p:sp>
        <p:nvSpPr>
          <p:cNvPr id="15" name="object 15"/>
          <p:cNvSpPr txBox="1"/>
          <p:nvPr/>
        </p:nvSpPr>
        <p:spPr>
          <a:xfrm>
            <a:off x="9775240" y="2950463"/>
            <a:ext cx="2395727" cy="569387"/>
          </a:xfrm>
          <a:prstGeom prst="rect">
            <a:avLst/>
          </a:prstGeom>
        </p:spPr>
        <p:txBody>
          <a:bodyPr vert="horz" wrap="square" lIns="0" tIns="15240" rIns="0" bIns="0" rtlCol="0">
            <a:spAutoFit/>
          </a:bodyPr>
          <a:lstStyle/>
          <a:p>
            <a:pPr marL="15240">
              <a:spcBef>
                <a:spcPts val="120"/>
              </a:spcBef>
            </a:pPr>
            <a:r>
              <a:rPr sz="1920" b="1" i="1" u="heavy">
                <a:uFill>
                  <a:solidFill>
                    <a:srgbClr val="000000"/>
                  </a:solidFill>
                </a:uFill>
                <a:latin typeface="Times New Roman"/>
                <a:cs typeface="Times New Roman"/>
              </a:rPr>
              <a:t>Step</a:t>
            </a:r>
            <a:r>
              <a:rPr sz="1920" b="1" i="1" u="heavy" spc="-24">
                <a:uFill>
                  <a:solidFill>
                    <a:srgbClr val="000000"/>
                  </a:solidFill>
                </a:uFill>
                <a:latin typeface="Times New Roman"/>
                <a:cs typeface="Times New Roman"/>
              </a:rPr>
              <a:t> </a:t>
            </a:r>
            <a:r>
              <a:rPr sz="1920" b="1" i="1" u="heavy">
                <a:uFill>
                  <a:solidFill>
                    <a:srgbClr val="000000"/>
                  </a:solidFill>
                </a:uFill>
                <a:latin typeface="Times New Roman"/>
                <a:cs typeface="Times New Roman"/>
              </a:rPr>
              <a:t>3</a:t>
            </a:r>
            <a:r>
              <a:rPr sz="1680" b="1">
                <a:latin typeface="Times New Roman"/>
                <a:cs typeface="Times New Roman"/>
              </a:rPr>
              <a:t>:</a:t>
            </a:r>
            <a:r>
              <a:rPr sz="1680" b="1" spc="-36">
                <a:latin typeface="Times New Roman"/>
                <a:cs typeface="Times New Roman"/>
              </a:rPr>
              <a:t> </a:t>
            </a:r>
            <a:r>
              <a:rPr sz="1680" b="1" spc="-6">
                <a:latin typeface="Times New Roman"/>
                <a:cs typeface="Times New Roman"/>
              </a:rPr>
              <a:t>(Find</a:t>
            </a:r>
            <a:r>
              <a:rPr sz="1680" b="1" spc="-66">
                <a:latin typeface="Times New Roman"/>
                <a:cs typeface="Times New Roman"/>
              </a:rPr>
              <a:t> </a:t>
            </a:r>
            <a:r>
              <a:rPr sz="1680" b="1" spc="-24">
                <a:latin typeface="Times New Roman"/>
                <a:cs typeface="Times New Roman"/>
              </a:rPr>
              <a:t>Talent)</a:t>
            </a:r>
            <a:endParaRPr sz="1680">
              <a:latin typeface="Times New Roman"/>
              <a:cs typeface="Times New Roman"/>
            </a:endParaRPr>
          </a:p>
          <a:p>
            <a:pPr marL="15240">
              <a:spcBef>
                <a:spcPts val="6"/>
              </a:spcBef>
            </a:pPr>
            <a:r>
              <a:rPr sz="1680" spc="-6">
                <a:latin typeface="Times New Roman"/>
                <a:cs typeface="Times New Roman"/>
              </a:rPr>
              <a:t>SOCHE works</a:t>
            </a:r>
            <a:r>
              <a:rPr sz="1680" spc="-12">
                <a:latin typeface="Times New Roman"/>
                <a:cs typeface="Times New Roman"/>
              </a:rPr>
              <a:t> </a:t>
            </a:r>
            <a:r>
              <a:rPr sz="1680" spc="-6">
                <a:latin typeface="Times New Roman"/>
                <a:cs typeface="Times New Roman"/>
              </a:rPr>
              <a:t>with</a:t>
            </a:r>
            <a:r>
              <a:rPr sz="1680">
                <a:latin typeface="Times New Roman"/>
                <a:cs typeface="Times New Roman"/>
              </a:rPr>
              <a:t> </a:t>
            </a:r>
            <a:r>
              <a:rPr sz="1680" b="1" spc="-6">
                <a:latin typeface="Times New Roman"/>
                <a:cs typeface="Times New Roman"/>
              </a:rPr>
              <a:t>School</a:t>
            </a:r>
            <a:endParaRPr sz="1680">
              <a:latin typeface="Times New Roman"/>
              <a:cs typeface="Times New Roman"/>
            </a:endParaRPr>
          </a:p>
        </p:txBody>
      </p:sp>
      <p:sp>
        <p:nvSpPr>
          <p:cNvPr id="16" name="object 16"/>
          <p:cNvSpPr txBox="1"/>
          <p:nvPr/>
        </p:nvSpPr>
        <p:spPr>
          <a:xfrm>
            <a:off x="7769657" y="3591762"/>
            <a:ext cx="2301240" cy="185179"/>
          </a:xfrm>
          <a:prstGeom prst="rect">
            <a:avLst/>
          </a:prstGeom>
        </p:spPr>
        <p:txBody>
          <a:bodyPr vert="horz" wrap="square" lIns="0" tIns="0" rIns="0" bIns="0" rtlCol="0">
            <a:spAutoFit/>
          </a:bodyPr>
          <a:lstStyle/>
          <a:p>
            <a:pPr marR="44958" algn="r">
              <a:lnSpc>
                <a:spcPts val="1416"/>
              </a:lnSpc>
            </a:pPr>
            <a:r>
              <a:rPr sz="1680" spc="-6">
                <a:latin typeface="Times New Roman"/>
                <a:cs typeface="Times New Roman"/>
              </a:rPr>
              <a:t>to:</a:t>
            </a:r>
            <a:endParaRPr sz="1680">
              <a:latin typeface="Times New Roman"/>
              <a:cs typeface="Times New Roman"/>
            </a:endParaRPr>
          </a:p>
        </p:txBody>
      </p:sp>
      <p:sp>
        <p:nvSpPr>
          <p:cNvPr id="17" name="object 17"/>
          <p:cNvSpPr txBox="1"/>
          <p:nvPr/>
        </p:nvSpPr>
        <p:spPr>
          <a:xfrm>
            <a:off x="9775240" y="3756050"/>
            <a:ext cx="1755648" cy="790216"/>
          </a:xfrm>
          <a:prstGeom prst="rect">
            <a:avLst/>
          </a:prstGeom>
        </p:spPr>
        <p:txBody>
          <a:bodyPr vert="horz" wrap="square" lIns="0" tIns="14478" rIns="0" bIns="0" rtlCol="0">
            <a:spAutoFit/>
          </a:bodyPr>
          <a:lstStyle/>
          <a:p>
            <a:pPr marL="358140" marR="6096" indent="-342900">
              <a:spcBef>
                <a:spcPts val="114"/>
              </a:spcBef>
              <a:buFont typeface="Arial MT"/>
              <a:buChar char="•"/>
              <a:tabLst>
                <a:tab pos="357378" algn="l"/>
                <a:tab pos="358140" algn="l"/>
              </a:tabLst>
            </a:pPr>
            <a:r>
              <a:rPr sz="1680" spc="-6">
                <a:solidFill>
                  <a:srgbClr val="00002C"/>
                </a:solidFill>
                <a:latin typeface="Times New Roman"/>
                <a:cs typeface="Times New Roman"/>
              </a:rPr>
              <a:t>Ensure skill </a:t>
            </a:r>
            <a:r>
              <a:rPr sz="1680">
                <a:solidFill>
                  <a:srgbClr val="00002C"/>
                </a:solidFill>
                <a:latin typeface="Times New Roman"/>
                <a:cs typeface="Times New Roman"/>
              </a:rPr>
              <a:t> </a:t>
            </a:r>
            <a:r>
              <a:rPr sz="1680" spc="-6">
                <a:solidFill>
                  <a:srgbClr val="00002C"/>
                </a:solidFill>
                <a:latin typeface="Times New Roman"/>
                <a:cs typeface="Times New Roman"/>
              </a:rPr>
              <a:t>expectations</a:t>
            </a:r>
            <a:r>
              <a:rPr sz="1680" spc="-30">
                <a:solidFill>
                  <a:srgbClr val="00002C"/>
                </a:solidFill>
                <a:latin typeface="Times New Roman"/>
                <a:cs typeface="Times New Roman"/>
              </a:rPr>
              <a:t> </a:t>
            </a:r>
            <a:r>
              <a:rPr sz="1680" spc="-6">
                <a:solidFill>
                  <a:srgbClr val="00002C"/>
                </a:solidFill>
                <a:latin typeface="Times New Roman"/>
                <a:cs typeface="Times New Roman"/>
              </a:rPr>
              <a:t>are </a:t>
            </a:r>
            <a:r>
              <a:rPr sz="1680" spc="-402">
                <a:solidFill>
                  <a:srgbClr val="00002C"/>
                </a:solidFill>
                <a:latin typeface="Times New Roman"/>
                <a:cs typeface="Times New Roman"/>
              </a:rPr>
              <a:t> </a:t>
            </a:r>
            <a:r>
              <a:rPr sz="1680" spc="-6">
                <a:solidFill>
                  <a:srgbClr val="00002C"/>
                </a:solidFill>
                <a:latin typeface="Times New Roman"/>
                <a:cs typeface="Times New Roman"/>
              </a:rPr>
              <a:t>realistic</a:t>
            </a:r>
            <a:endParaRPr sz="1680">
              <a:latin typeface="Times New Roman"/>
              <a:cs typeface="Times New Roman"/>
            </a:endParaRPr>
          </a:p>
        </p:txBody>
      </p:sp>
      <p:sp>
        <p:nvSpPr>
          <p:cNvPr id="18" name="object 18"/>
          <p:cNvSpPr txBox="1"/>
          <p:nvPr/>
        </p:nvSpPr>
        <p:spPr>
          <a:xfrm>
            <a:off x="9775240" y="4524452"/>
            <a:ext cx="2402586" cy="1307281"/>
          </a:xfrm>
          <a:prstGeom prst="rect">
            <a:avLst/>
          </a:prstGeom>
        </p:spPr>
        <p:txBody>
          <a:bodyPr vert="horz" wrap="square" lIns="0" tIns="14478" rIns="0" bIns="0" rtlCol="0">
            <a:spAutoFit/>
          </a:bodyPr>
          <a:lstStyle/>
          <a:p>
            <a:pPr marL="358140" marR="19812" indent="-342900">
              <a:spcBef>
                <a:spcPts val="114"/>
              </a:spcBef>
              <a:buFont typeface="Arial MT"/>
              <a:buChar char="•"/>
              <a:tabLst>
                <a:tab pos="357378" algn="l"/>
                <a:tab pos="358140" algn="l"/>
              </a:tabLst>
            </a:pPr>
            <a:r>
              <a:rPr sz="1680">
                <a:solidFill>
                  <a:srgbClr val="00002C"/>
                </a:solidFill>
                <a:latin typeface="Times New Roman"/>
                <a:cs typeface="Times New Roman"/>
              </a:rPr>
              <a:t>Find </a:t>
            </a:r>
            <a:r>
              <a:rPr sz="1680" spc="-6">
                <a:solidFill>
                  <a:srgbClr val="00002C"/>
                </a:solidFill>
                <a:latin typeface="Times New Roman"/>
                <a:cs typeface="Times New Roman"/>
              </a:rPr>
              <a:t>qualified </a:t>
            </a:r>
            <a:r>
              <a:rPr sz="1680">
                <a:solidFill>
                  <a:srgbClr val="00002C"/>
                </a:solidFill>
                <a:latin typeface="Times New Roman"/>
                <a:cs typeface="Times New Roman"/>
              </a:rPr>
              <a:t> </a:t>
            </a:r>
            <a:r>
              <a:rPr sz="1680" spc="-6">
                <a:solidFill>
                  <a:srgbClr val="00002C"/>
                </a:solidFill>
                <a:latin typeface="Times New Roman"/>
                <a:cs typeface="Times New Roman"/>
              </a:rPr>
              <a:t>candidates for Business </a:t>
            </a:r>
            <a:r>
              <a:rPr sz="1680" spc="-402">
                <a:solidFill>
                  <a:srgbClr val="00002C"/>
                </a:solidFill>
                <a:latin typeface="Times New Roman"/>
                <a:cs typeface="Times New Roman"/>
              </a:rPr>
              <a:t> </a:t>
            </a:r>
            <a:r>
              <a:rPr sz="1680" spc="-6">
                <a:solidFill>
                  <a:srgbClr val="00002C"/>
                </a:solidFill>
                <a:latin typeface="Times New Roman"/>
                <a:cs typeface="Times New Roman"/>
              </a:rPr>
              <a:t>to interview</a:t>
            </a:r>
            <a:endParaRPr sz="1680">
              <a:latin typeface="Times New Roman"/>
              <a:cs typeface="Times New Roman"/>
            </a:endParaRPr>
          </a:p>
          <a:p>
            <a:pPr marL="358140" marR="6096" indent="-342900">
              <a:buFont typeface="Arial MT"/>
              <a:buChar char="•"/>
              <a:tabLst>
                <a:tab pos="357378" algn="l"/>
                <a:tab pos="358140" algn="l"/>
              </a:tabLst>
            </a:pPr>
            <a:r>
              <a:rPr sz="1680" spc="-6">
                <a:solidFill>
                  <a:srgbClr val="00002C"/>
                </a:solidFill>
                <a:latin typeface="Times New Roman"/>
                <a:cs typeface="Times New Roman"/>
              </a:rPr>
              <a:t>Coordinate </a:t>
            </a:r>
            <a:r>
              <a:rPr sz="1680">
                <a:solidFill>
                  <a:srgbClr val="00002C"/>
                </a:solidFill>
                <a:latin typeface="Times New Roman"/>
                <a:cs typeface="Times New Roman"/>
              </a:rPr>
              <a:t>hired </a:t>
            </a:r>
            <a:r>
              <a:rPr sz="1680" spc="6">
                <a:solidFill>
                  <a:srgbClr val="00002C"/>
                </a:solidFill>
                <a:latin typeface="Times New Roman"/>
                <a:cs typeface="Times New Roman"/>
              </a:rPr>
              <a:t> </a:t>
            </a:r>
            <a:r>
              <a:rPr sz="1680" spc="-18">
                <a:solidFill>
                  <a:srgbClr val="00002C"/>
                </a:solidFill>
                <a:latin typeface="Times New Roman"/>
                <a:cs typeface="Times New Roman"/>
              </a:rPr>
              <a:t>student’s</a:t>
            </a:r>
            <a:r>
              <a:rPr sz="1680" spc="-24">
                <a:solidFill>
                  <a:srgbClr val="00002C"/>
                </a:solidFill>
                <a:latin typeface="Times New Roman"/>
                <a:cs typeface="Times New Roman"/>
              </a:rPr>
              <a:t> </a:t>
            </a:r>
            <a:r>
              <a:rPr sz="1680" spc="-6">
                <a:solidFill>
                  <a:srgbClr val="00002C"/>
                </a:solidFill>
                <a:latin typeface="Times New Roman"/>
                <a:cs typeface="Times New Roman"/>
              </a:rPr>
              <a:t>class</a:t>
            </a:r>
            <a:r>
              <a:rPr sz="1680" spc="6">
                <a:solidFill>
                  <a:srgbClr val="00002C"/>
                </a:solidFill>
                <a:latin typeface="Times New Roman"/>
                <a:cs typeface="Times New Roman"/>
              </a:rPr>
              <a:t> </a:t>
            </a:r>
            <a:r>
              <a:rPr sz="1680" spc="-6">
                <a:solidFill>
                  <a:srgbClr val="00002C"/>
                </a:solidFill>
                <a:latin typeface="Times New Roman"/>
                <a:cs typeface="Times New Roman"/>
              </a:rPr>
              <a:t>schedule</a:t>
            </a:r>
            <a:endParaRPr sz="1680">
              <a:latin typeface="Times New Roman"/>
              <a:cs typeface="Times New Roman"/>
            </a:endParaRPr>
          </a:p>
        </p:txBody>
      </p:sp>
      <p:sp>
        <p:nvSpPr>
          <p:cNvPr id="19" name="object 19"/>
          <p:cNvSpPr/>
          <p:nvPr/>
        </p:nvSpPr>
        <p:spPr>
          <a:xfrm>
            <a:off x="2913278" y="6262726"/>
            <a:ext cx="8293608" cy="1850898"/>
          </a:xfrm>
          <a:custGeom>
            <a:avLst/>
            <a:gdLst/>
            <a:ahLst/>
            <a:cxnLst/>
            <a:rect l="l" t="t" r="r" b="b"/>
            <a:pathLst>
              <a:path w="6911340" h="1542415">
                <a:moveTo>
                  <a:pt x="6654292" y="0"/>
                </a:moveTo>
                <a:lnTo>
                  <a:pt x="257048" y="0"/>
                </a:lnTo>
                <a:lnTo>
                  <a:pt x="210844" y="4140"/>
                </a:lnTo>
                <a:lnTo>
                  <a:pt x="167356" y="16079"/>
                </a:lnTo>
                <a:lnTo>
                  <a:pt x="127312" y="35089"/>
                </a:lnTo>
                <a:lnTo>
                  <a:pt x="91436" y="60447"/>
                </a:lnTo>
                <a:lnTo>
                  <a:pt x="60455" y="91426"/>
                </a:lnTo>
                <a:lnTo>
                  <a:pt x="35095" y="127301"/>
                </a:lnTo>
                <a:lnTo>
                  <a:pt x="16081" y="167346"/>
                </a:lnTo>
                <a:lnTo>
                  <a:pt x="4141" y="210837"/>
                </a:lnTo>
                <a:lnTo>
                  <a:pt x="0" y="257048"/>
                </a:lnTo>
                <a:lnTo>
                  <a:pt x="0" y="1285240"/>
                </a:lnTo>
                <a:lnTo>
                  <a:pt x="4141" y="1331443"/>
                </a:lnTo>
                <a:lnTo>
                  <a:pt x="16081" y="1374930"/>
                </a:lnTo>
                <a:lnTo>
                  <a:pt x="35095" y="1414975"/>
                </a:lnTo>
                <a:lnTo>
                  <a:pt x="60455" y="1450850"/>
                </a:lnTo>
                <a:lnTo>
                  <a:pt x="91436" y="1481831"/>
                </a:lnTo>
                <a:lnTo>
                  <a:pt x="127312" y="1507191"/>
                </a:lnTo>
                <a:lnTo>
                  <a:pt x="167356" y="1526204"/>
                </a:lnTo>
                <a:lnTo>
                  <a:pt x="210844" y="1538145"/>
                </a:lnTo>
                <a:lnTo>
                  <a:pt x="257048" y="1542286"/>
                </a:lnTo>
                <a:lnTo>
                  <a:pt x="6654292" y="1542286"/>
                </a:lnTo>
                <a:lnTo>
                  <a:pt x="6700502" y="1538145"/>
                </a:lnTo>
                <a:lnTo>
                  <a:pt x="6743993" y="1526204"/>
                </a:lnTo>
                <a:lnTo>
                  <a:pt x="6784038" y="1507191"/>
                </a:lnTo>
                <a:lnTo>
                  <a:pt x="6819913" y="1481831"/>
                </a:lnTo>
                <a:lnTo>
                  <a:pt x="6850892" y="1450850"/>
                </a:lnTo>
                <a:lnTo>
                  <a:pt x="6876250" y="1414975"/>
                </a:lnTo>
                <a:lnTo>
                  <a:pt x="6895260" y="1374930"/>
                </a:lnTo>
                <a:lnTo>
                  <a:pt x="6907199" y="1331443"/>
                </a:lnTo>
                <a:lnTo>
                  <a:pt x="6911340" y="1285240"/>
                </a:lnTo>
                <a:lnTo>
                  <a:pt x="6911340" y="257048"/>
                </a:lnTo>
                <a:lnTo>
                  <a:pt x="6907199" y="210837"/>
                </a:lnTo>
                <a:lnTo>
                  <a:pt x="6895260" y="167346"/>
                </a:lnTo>
                <a:lnTo>
                  <a:pt x="6876250" y="127301"/>
                </a:lnTo>
                <a:lnTo>
                  <a:pt x="6850892" y="91426"/>
                </a:lnTo>
                <a:lnTo>
                  <a:pt x="6819913" y="60447"/>
                </a:lnTo>
                <a:lnTo>
                  <a:pt x="6784038" y="35089"/>
                </a:lnTo>
                <a:lnTo>
                  <a:pt x="6743993" y="16079"/>
                </a:lnTo>
                <a:lnTo>
                  <a:pt x="6700502" y="4140"/>
                </a:lnTo>
                <a:lnTo>
                  <a:pt x="6654292" y="0"/>
                </a:lnTo>
                <a:close/>
              </a:path>
            </a:pathLst>
          </a:custGeom>
          <a:solidFill>
            <a:srgbClr val="2E5395"/>
          </a:solidFill>
        </p:spPr>
        <p:txBody>
          <a:bodyPr wrap="square" lIns="0" tIns="0" rIns="0" bIns="0" rtlCol="0"/>
          <a:lstStyle/>
          <a:p>
            <a:endParaRPr sz="3120"/>
          </a:p>
        </p:txBody>
      </p:sp>
      <p:sp>
        <p:nvSpPr>
          <p:cNvPr id="20" name="object 20"/>
          <p:cNvSpPr txBox="1"/>
          <p:nvPr/>
        </p:nvSpPr>
        <p:spPr>
          <a:xfrm>
            <a:off x="3098292" y="6250839"/>
            <a:ext cx="7856981" cy="1868717"/>
          </a:xfrm>
          <a:prstGeom prst="rect">
            <a:avLst/>
          </a:prstGeom>
        </p:spPr>
        <p:txBody>
          <a:bodyPr vert="horz" wrap="square" lIns="0" tIns="15240" rIns="0" bIns="0" rtlCol="0">
            <a:spAutoFit/>
          </a:bodyPr>
          <a:lstStyle/>
          <a:p>
            <a:pPr marL="15240">
              <a:spcBef>
                <a:spcPts val="120"/>
              </a:spcBef>
            </a:pPr>
            <a:r>
              <a:rPr sz="1920" b="1" i="1" u="heavy">
                <a:solidFill>
                  <a:srgbClr val="ECECEC"/>
                </a:solidFill>
                <a:uFill>
                  <a:solidFill>
                    <a:srgbClr val="ECECEC"/>
                  </a:solidFill>
                </a:uFill>
                <a:latin typeface="Times New Roman"/>
                <a:cs typeface="Times New Roman"/>
              </a:rPr>
              <a:t>Step 4:</a:t>
            </a:r>
            <a:r>
              <a:rPr sz="1920" b="1" i="1" spc="6">
                <a:solidFill>
                  <a:srgbClr val="ECECEC"/>
                </a:solidFill>
                <a:latin typeface="Times New Roman"/>
                <a:cs typeface="Times New Roman"/>
              </a:rPr>
              <a:t> </a:t>
            </a:r>
            <a:r>
              <a:rPr sz="1680" b="1" i="1" spc="-6">
                <a:solidFill>
                  <a:srgbClr val="ECECEC"/>
                </a:solidFill>
                <a:latin typeface="Times New Roman"/>
                <a:cs typeface="Times New Roman"/>
              </a:rPr>
              <a:t>(</a:t>
            </a:r>
            <a:r>
              <a:rPr sz="1680" b="1" spc="-6">
                <a:solidFill>
                  <a:srgbClr val="ECECEC"/>
                </a:solidFill>
                <a:latin typeface="Times New Roman"/>
                <a:cs typeface="Times New Roman"/>
              </a:rPr>
              <a:t>Manage Employment</a:t>
            </a:r>
            <a:r>
              <a:rPr sz="1680" b="1" spc="-18">
                <a:solidFill>
                  <a:srgbClr val="ECECEC"/>
                </a:solidFill>
                <a:latin typeface="Times New Roman"/>
                <a:cs typeface="Times New Roman"/>
              </a:rPr>
              <a:t> </a:t>
            </a:r>
            <a:r>
              <a:rPr sz="1680" b="1" spc="-6">
                <a:solidFill>
                  <a:srgbClr val="ECECEC"/>
                </a:solidFill>
                <a:latin typeface="Times New Roman"/>
                <a:cs typeface="Times New Roman"/>
              </a:rPr>
              <a:t>Cycle</a:t>
            </a:r>
            <a:r>
              <a:rPr sz="1680" b="1" i="1" spc="-6">
                <a:solidFill>
                  <a:srgbClr val="ECECEC"/>
                </a:solidFill>
                <a:latin typeface="Times New Roman"/>
                <a:cs typeface="Times New Roman"/>
              </a:rPr>
              <a:t>)</a:t>
            </a:r>
            <a:endParaRPr sz="1680">
              <a:latin typeface="Times New Roman"/>
              <a:cs typeface="Times New Roman"/>
            </a:endParaRPr>
          </a:p>
          <a:p>
            <a:pPr marL="358140" indent="-342900">
              <a:spcBef>
                <a:spcPts val="6"/>
              </a:spcBef>
              <a:buFont typeface="Arial MT"/>
              <a:buChar char="•"/>
              <a:tabLst>
                <a:tab pos="357378" algn="l"/>
                <a:tab pos="358140" algn="l"/>
              </a:tabLst>
            </a:pPr>
            <a:r>
              <a:rPr sz="1680" b="1" spc="-6">
                <a:solidFill>
                  <a:srgbClr val="ECECEC"/>
                </a:solidFill>
                <a:latin typeface="Times New Roman"/>
                <a:cs typeface="Times New Roman"/>
              </a:rPr>
              <a:t>SOCHE</a:t>
            </a:r>
            <a:r>
              <a:rPr sz="1680" b="1" spc="24">
                <a:solidFill>
                  <a:srgbClr val="ECECEC"/>
                </a:solidFill>
                <a:latin typeface="Times New Roman"/>
                <a:cs typeface="Times New Roman"/>
              </a:rPr>
              <a:t> </a:t>
            </a:r>
            <a:r>
              <a:rPr sz="1680" spc="-6">
                <a:solidFill>
                  <a:srgbClr val="E7E6E6"/>
                </a:solidFill>
                <a:latin typeface="Times New Roman"/>
                <a:cs typeface="Times New Roman"/>
              </a:rPr>
              <a:t>manages</a:t>
            </a:r>
            <a:r>
              <a:rPr sz="1680" spc="48">
                <a:solidFill>
                  <a:srgbClr val="E7E6E6"/>
                </a:solidFill>
                <a:latin typeface="Times New Roman"/>
                <a:cs typeface="Times New Roman"/>
              </a:rPr>
              <a:t> </a:t>
            </a:r>
            <a:r>
              <a:rPr sz="1680" spc="-6">
                <a:solidFill>
                  <a:srgbClr val="E7E6E6"/>
                </a:solidFill>
                <a:latin typeface="Times New Roman"/>
                <a:cs typeface="Times New Roman"/>
              </a:rPr>
              <a:t>onboarding,</a:t>
            </a:r>
            <a:r>
              <a:rPr sz="1680">
                <a:solidFill>
                  <a:srgbClr val="E7E6E6"/>
                </a:solidFill>
                <a:latin typeface="Times New Roman"/>
                <a:cs typeface="Times New Roman"/>
              </a:rPr>
              <a:t> </a:t>
            </a:r>
            <a:r>
              <a:rPr sz="1680" spc="-6">
                <a:solidFill>
                  <a:srgbClr val="E7E6E6"/>
                </a:solidFill>
                <a:latin typeface="Times New Roman"/>
                <a:cs typeface="Times New Roman"/>
              </a:rPr>
              <a:t>orientation,</a:t>
            </a:r>
            <a:r>
              <a:rPr sz="1680" spc="6">
                <a:solidFill>
                  <a:srgbClr val="E7E6E6"/>
                </a:solidFill>
                <a:latin typeface="Times New Roman"/>
                <a:cs typeface="Times New Roman"/>
              </a:rPr>
              <a:t> </a:t>
            </a:r>
            <a:r>
              <a:rPr sz="1680">
                <a:solidFill>
                  <a:srgbClr val="E7E6E6"/>
                </a:solidFill>
                <a:latin typeface="Times New Roman"/>
                <a:cs typeface="Times New Roman"/>
              </a:rPr>
              <a:t>hiring, </a:t>
            </a:r>
            <a:r>
              <a:rPr sz="1680" spc="-6">
                <a:solidFill>
                  <a:srgbClr val="E7E6E6"/>
                </a:solidFill>
                <a:latin typeface="Times New Roman"/>
                <a:cs typeface="Times New Roman"/>
              </a:rPr>
              <a:t>payroll</a:t>
            </a:r>
            <a:r>
              <a:rPr sz="1680" spc="6">
                <a:solidFill>
                  <a:srgbClr val="E7E6E6"/>
                </a:solidFill>
                <a:latin typeface="Times New Roman"/>
                <a:cs typeface="Times New Roman"/>
              </a:rPr>
              <a:t> </a:t>
            </a:r>
            <a:r>
              <a:rPr sz="1680" spc="-6">
                <a:solidFill>
                  <a:srgbClr val="E7E6E6"/>
                </a:solidFill>
                <a:latin typeface="Times New Roman"/>
                <a:cs typeface="Times New Roman"/>
              </a:rPr>
              <a:t>actions,</a:t>
            </a:r>
            <a:r>
              <a:rPr sz="1680" spc="30">
                <a:solidFill>
                  <a:srgbClr val="E7E6E6"/>
                </a:solidFill>
                <a:latin typeface="Times New Roman"/>
                <a:cs typeface="Times New Roman"/>
              </a:rPr>
              <a:t> </a:t>
            </a:r>
            <a:r>
              <a:rPr sz="1680" spc="-6">
                <a:solidFill>
                  <a:srgbClr val="E7E6E6"/>
                </a:solidFill>
                <a:latin typeface="Times New Roman"/>
                <a:cs typeface="Times New Roman"/>
              </a:rPr>
              <a:t>taxes,</a:t>
            </a:r>
            <a:r>
              <a:rPr sz="1680" spc="36">
                <a:solidFill>
                  <a:srgbClr val="E7E6E6"/>
                </a:solidFill>
                <a:latin typeface="Times New Roman"/>
                <a:cs typeface="Times New Roman"/>
              </a:rPr>
              <a:t> </a:t>
            </a:r>
            <a:r>
              <a:rPr sz="1680" spc="-6">
                <a:solidFill>
                  <a:srgbClr val="E7E6E6"/>
                </a:solidFill>
                <a:latin typeface="Times New Roman"/>
                <a:cs typeface="Times New Roman"/>
              </a:rPr>
              <a:t>and</a:t>
            </a:r>
            <a:r>
              <a:rPr sz="1680" spc="24">
                <a:solidFill>
                  <a:srgbClr val="E7E6E6"/>
                </a:solidFill>
                <a:latin typeface="Times New Roman"/>
                <a:cs typeface="Times New Roman"/>
              </a:rPr>
              <a:t> </a:t>
            </a:r>
            <a:r>
              <a:rPr sz="1680" spc="-6">
                <a:solidFill>
                  <a:srgbClr val="E7E6E6"/>
                </a:solidFill>
                <a:latin typeface="Times New Roman"/>
                <a:cs typeface="Times New Roman"/>
              </a:rPr>
              <a:t>insurance</a:t>
            </a:r>
            <a:endParaRPr sz="1680">
              <a:latin typeface="Times New Roman"/>
              <a:cs typeface="Times New Roman"/>
            </a:endParaRPr>
          </a:p>
          <a:p>
            <a:pPr marL="358140" indent="-342900">
              <a:buFont typeface="Times New Roman"/>
              <a:buChar char="•"/>
              <a:tabLst>
                <a:tab pos="357378" algn="l"/>
                <a:tab pos="358140" algn="l"/>
              </a:tabLst>
            </a:pPr>
            <a:r>
              <a:rPr sz="1680" b="1" spc="-6">
                <a:solidFill>
                  <a:srgbClr val="E7E6E6"/>
                </a:solidFill>
                <a:latin typeface="Times New Roman"/>
                <a:cs typeface="Times New Roman"/>
              </a:rPr>
              <a:t>SOCHE</a:t>
            </a:r>
            <a:r>
              <a:rPr sz="1680" b="1" spc="18">
                <a:solidFill>
                  <a:srgbClr val="E7E6E6"/>
                </a:solidFill>
                <a:latin typeface="Times New Roman"/>
                <a:cs typeface="Times New Roman"/>
              </a:rPr>
              <a:t> </a:t>
            </a:r>
            <a:r>
              <a:rPr sz="1680" spc="-6">
                <a:solidFill>
                  <a:srgbClr val="E7E6E6"/>
                </a:solidFill>
                <a:latin typeface="Times New Roman"/>
                <a:cs typeface="Times New Roman"/>
              </a:rPr>
              <a:t>invoices</a:t>
            </a:r>
            <a:r>
              <a:rPr sz="1680" spc="18">
                <a:solidFill>
                  <a:srgbClr val="E7E6E6"/>
                </a:solidFill>
                <a:latin typeface="Times New Roman"/>
                <a:cs typeface="Times New Roman"/>
              </a:rPr>
              <a:t> </a:t>
            </a:r>
            <a:r>
              <a:rPr sz="1680" spc="-6">
                <a:solidFill>
                  <a:srgbClr val="E7E6E6"/>
                </a:solidFill>
                <a:latin typeface="Times New Roman"/>
                <a:cs typeface="Times New Roman"/>
              </a:rPr>
              <a:t>business</a:t>
            </a:r>
            <a:r>
              <a:rPr sz="1680" spc="24">
                <a:solidFill>
                  <a:srgbClr val="E7E6E6"/>
                </a:solidFill>
                <a:latin typeface="Times New Roman"/>
                <a:cs typeface="Times New Roman"/>
              </a:rPr>
              <a:t> </a:t>
            </a:r>
            <a:r>
              <a:rPr sz="1680" spc="-6">
                <a:solidFill>
                  <a:srgbClr val="E7E6E6"/>
                </a:solidFill>
                <a:latin typeface="Times New Roman"/>
                <a:cs typeface="Times New Roman"/>
              </a:rPr>
              <a:t>monthly</a:t>
            </a:r>
            <a:r>
              <a:rPr sz="1680" spc="6">
                <a:solidFill>
                  <a:srgbClr val="E7E6E6"/>
                </a:solidFill>
                <a:latin typeface="Times New Roman"/>
                <a:cs typeface="Times New Roman"/>
              </a:rPr>
              <a:t> </a:t>
            </a:r>
            <a:r>
              <a:rPr sz="1680" spc="-6">
                <a:solidFill>
                  <a:srgbClr val="E7E6E6"/>
                </a:solidFill>
                <a:latin typeface="Times New Roman"/>
                <a:cs typeface="Times New Roman"/>
              </a:rPr>
              <a:t>for the</a:t>
            </a:r>
            <a:r>
              <a:rPr sz="1680" spc="6">
                <a:solidFill>
                  <a:srgbClr val="E7E6E6"/>
                </a:solidFill>
                <a:latin typeface="Times New Roman"/>
                <a:cs typeface="Times New Roman"/>
              </a:rPr>
              <a:t> </a:t>
            </a:r>
            <a:r>
              <a:rPr sz="1680" spc="-6">
                <a:solidFill>
                  <a:srgbClr val="E7E6E6"/>
                </a:solidFill>
                <a:latin typeface="Times New Roman"/>
                <a:cs typeface="Times New Roman"/>
              </a:rPr>
              <a:t>hours</a:t>
            </a:r>
            <a:r>
              <a:rPr sz="1680" spc="6">
                <a:solidFill>
                  <a:srgbClr val="E7E6E6"/>
                </a:solidFill>
                <a:latin typeface="Times New Roman"/>
                <a:cs typeface="Times New Roman"/>
              </a:rPr>
              <a:t> </a:t>
            </a:r>
            <a:r>
              <a:rPr sz="1680" spc="-6">
                <a:solidFill>
                  <a:srgbClr val="E7E6E6"/>
                </a:solidFill>
                <a:latin typeface="Times New Roman"/>
                <a:cs typeface="Times New Roman"/>
              </a:rPr>
              <a:t>the</a:t>
            </a:r>
            <a:r>
              <a:rPr sz="1680" spc="6">
                <a:solidFill>
                  <a:srgbClr val="E7E6E6"/>
                </a:solidFill>
                <a:latin typeface="Times New Roman"/>
                <a:cs typeface="Times New Roman"/>
              </a:rPr>
              <a:t> </a:t>
            </a:r>
            <a:r>
              <a:rPr sz="1680" spc="-6">
                <a:solidFill>
                  <a:srgbClr val="E7E6E6"/>
                </a:solidFill>
                <a:latin typeface="Times New Roman"/>
                <a:cs typeface="Times New Roman"/>
              </a:rPr>
              <a:t>intern</a:t>
            </a:r>
            <a:r>
              <a:rPr sz="1680" spc="6">
                <a:solidFill>
                  <a:srgbClr val="E7E6E6"/>
                </a:solidFill>
                <a:latin typeface="Times New Roman"/>
                <a:cs typeface="Times New Roman"/>
              </a:rPr>
              <a:t> </a:t>
            </a:r>
            <a:r>
              <a:rPr sz="1680" spc="-6">
                <a:solidFill>
                  <a:srgbClr val="E7E6E6"/>
                </a:solidFill>
                <a:latin typeface="Times New Roman"/>
                <a:cs typeface="Times New Roman"/>
              </a:rPr>
              <a:t>works</a:t>
            </a:r>
            <a:endParaRPr sz="1680">
              <a:latin typeface="Times New Roman"/>
              <a:cs typeface="Times New Roman"/>
            </a:endParaRPr>
          </a:p>
          <a:p>
            <a:pPr marL="358140" indent="-342900">
              <a:spcBef>
                <a:spcPts val="6"/>
              </a:spcBef>
              <a:buFont typeface="Arial MT"/>
              <a:buChar char="•"/>
              <a:tabLst>
                <a:tab pos="357378" algn="l"/>
                <a:tab pos="358140" algn="l"/>
              </a:tabLst>
            </a:pPr>
            <a:r>
              <a:rPr sz="1680" b="1" spc="-6">
                <a:solidFill>
                  <a:srgbClr val="ECECEC"/>
                </a:solidFill>
                <a:latin typeface="Times New Roman"/>
                <a:cs typeface="Times New Roman"/>
              </a:rPr>
              <a:t>Business</a:t>
            </a:r>
            <a:r>
              <a:rPr sz="1680" b="1" spc="18">
                <a:solidFill>
                  <a:srgbClr val="ECECEC"/>
                </a:solidFill>
                <a:latin typeface="Times New Roman"/>
                <a:cs typeface="Times New Roman"/>
              </a:rPr>
              <a:t> </a:t>
            </a:r>
            <a:r>
              <a:rPr sz="1680" spc="-6">
                <a:solidFill>
                  <a:srgbClr val="ECECEC"/>
                </a:solidFill>
                <a:latin typeface="Times New Roman"/>
                <a:cs typeface="Times New Roman"/>
              </a:rPr>
              <a:t>focuses</a:t>
            </a:r>
            <a:r>
              <a:rPr sz="1680" spc="6">
                <a:solidFill>
                  <a:srgbClr val="ECECEC"/>
                </a:solidFill>
                <a:latin typeface="Times New Roman"/>
                <a:cs typeface="Times New Roman"/>
              </a:rPr>
              <a:t> </a:t>
            </a:r>
            <a:r>
              <a:rPr sz="1680">
                <a:solidFill>
                  <a:srgbClr val="ECECEC"/>
                </a:solidFill>
                <a:latin typeface="Times New Roman"/>
                <a:cs typeface="Times New Roman"/>
              </a:rPr>
              <a:t>on providing</a:t>
            </a:r>
            <a:r>
              <a:rPr sz="1680" spc="-24">
                <a:solidFill>
                  <a:srgbClr val="ECECEC"/>
                </a:solidFill>
                <a:latin typeface="Times New Roman"/>
                <a:cs typeface="Times New Roman"/>
              </a:rPr>
              <a:t> </a:t>
            </a:r>
            <a:r>
              <a:rPr sz="1680">
                <a:solidFill>
                  <a:srgbClr val="ECECEC"/>
                </a:solidFill>
                <a:latin typeface="Times New Roman"/>
                <a:cs typeface="Times New Roman"/>
              </a:rPr>
              <a:t>intern</a:t>
            </a:r>
            <a:r>
              <a:rPr sz="1680" spc="-6">
                <a:solidFill>
                  <a:srgbClr val="ECECEC"/>
                </a:solidFill>
                <a:latin typeface="Times New Roman"/>
                <a:cs typeface="Times New Roman"/>
              </a:rPr>
              <a:t> meaningful</a:t>
            </a:r>
            <a:r>
              <a:rPr sz="1680">
                <a:solidFill>
                  <a:srgbClr val="ECECEC"/>
                </a:solidFill>
                <a:latin typeface="Times New Roman"/>
                <a:cs typeface="Times New Roman"/>
              </a:rPr>
              <a:t> work and guidance</a:t>
            </a:r>
            <a:endParaRPr sz="1680">
              <a:latin typeface="Times New Roman"/>
              <a:cs typeface="Times New Roman"/>
            </a:endParaRPr>
          </a:p>
          <a:p>
            <a:pPr marL="358140" indent="-342900">
              <a:lnSpc>
                <a:spcPts val="2010"/>
              </a:lnSpc>
              <a:buFont typeface="Arial MT"/>
              <a:buChar char="•"/>
              <a:tabLst>
                <a:tab pos="357378" algn="l"/>
                <a:tab pos="358140" algn="l"/>
              </a:tabLst>
            </a:pPr>
            <a:r>
              <a:rPr sz="1680" b="1" spc="-6">
                <a:solidFill>
                  <a:srgbClr val="ECECEC"/>
                </a:solidFill>
                <a:latin typeface="Times New Roman"/>
                <a:cs typeface="Times New Roman"/>
              </a:rPr>
              <a:t>School</a:t>
            </a:r>
            <a:r>
              <a:rPr sz="1680" b="1" spc="6">
                <a:solidFill>
                  <a:srgbClr val="ECECEC"/>
                </a:solidFill>
                <a:latin typeface="Times New Roman"/>
                <a:cs typeface="Times New Roman"/>
              </a:rPr>
              <a:t> </a:t>
            </a:r>
            <a:r>
              <a:rPr sz="1680" spc="-6">
                <a:solidFill>
                  <a:srgbClr val="ECECEC"/>
                </a:solidFill>
                <a:latin typeface="Times New Roman"/>
                <a:cs typeface="Times New Roman"/>
              </a:rPr>
              <a:t>focuses</a:t>
            </a:r>
            <a:r>
              <a:rPr sz="1680" spc="30">
                <a:solidFill>
                  <a:srgbClr val="ECECEC"/>
                </a:solidFill>
                <a:latin typeface="Times New Roman"/>
                <a:cs typeface="Times New Roman"/>
              </a:rPr>
              <a:t> </a:t>
            </a:r>
            <a:r>
              <a:rPr sz="1680" spc="-6">
                <a:solidFill>
                  <a:srgbClr val="ECECEC"/>
                </a:solidFill>
                <a:latin typeface="Times New Roman"/>
                <a:cs typeface="Times New Roman"/>
              </a:rPr>
              <a:t>on</a:t>
            </a:r>
            <a:r>
              <a:rPr sz="1680" spc="18">
                <a:solidFill>
                  <a:srgbClr val="ECECEC"/>
                </a:solidFill>
                <a:latin typeface="Times New Roman"/>
                <a:cs typeface="Times New Roman"/>
              </a:rPr>
              <a:t> </a:t>
            </a:r>
            <a:r>
              <a:rPr sz="1680" spc="-6">
                <a:solidFill>
                  <a:srgbClr val="ECECEC"/>
                </a:solidFill>
                <a:latin typeface="Times New Roman"/>
                <a:cs typeface="Times New Roman"/>
              </a:rPr>
              <a:t>developing</a:t>
            </a:r>
            <a:r>
              <a:rPr sz="1680" spc="12">
                <a:solidFill>
                  <a:srgbClr val="ECECEC"/>
                </a:solidFill>
                <a:latin typeface="Times New Roman"/>
                <a:cs typeface="Times New Roman"/>
              </a:rPr>
              <a:t> </a:t>
            </a:r>
            <a:r>
              <a:rPr sz="1680" spc="-6">
                <a:solidFill>
                  <a:srgbClr val="ECECEC"/>
                </a:solidFill>
                <a:latin typeface="Times New Roman"/>
                <a:cs typeface="Times New Roman"/>
              </a:rPr>
              <a:t>student</a:t>
            </a:r>
            <a:r>
              <a:rPr sz="1680" spc="12">
                <a:solidFill>
                  <a:srgbClr val="ECECEC"/>
                </a:solidFill>
                <a:latin typeface="Times New Roman"/>
                <a:cs typeface="Times New Roman"/>
              </a:rPr>
              <a:t> </a:t>
            </a:r>
            <a:r>
              <a:rPr sz="1680" spc="-6">
                <a:solidFill>
                  <a:srgbClr val="ECECEC"/>
                </a:solidFill>
                <a:latin typeface="Times New Roman"/>
                <a:cs typeface="Times New Roman"/>
              </a:rPr>
              <a:t>through coursework</a:t>
            </a:r>
            <a:endParaRPr sz="1680">
              <a:latin typeface="Times New Roman"/>
              <a:cs typeface="Times New Roman"/>
            </a:endParaRPr>
          </a:p>
          <a:p>
            <a:pPr marL="358140" marR="6096" indent="-342900">
              <a:lnSpc>
                <a:spcPts val="2027"/>
              </a:lnSpc>
              <a:spcBef>
                <a:spcPts val="54"/>
              </a:spcBef>
              <a:buFont typeface="Arial MT"/>
              <a:buChar char="•"/>
              <a:tabLst>
                <a:tab pos="357378" algn="l"/>
                <a:tab pos="358140" algn="l"/>
              </a:tabLst>
            </a:pPr>
            <a:r>
              <a:rPr sz="1680" b="1" spc="-6">
                <a:solidFill>
                  <a:srgbClr val="ECECEC"/>
                </a:solidFill>
                <a:latin typeface="Times New Roman"/>
                <a:cs typeface="Times New Roman"/>
              </a:rPr>
              <a:t>Student</a:t>
            </a:r>
            <a:r>
              <a:rPr sz="1680" b="1" spc="-12">
                <a:solidFill>
                  <a:srgbClr val="ECECEC"/>
                </a:solidFill>
                <a:latin typeface="Times New Roman"/>
                <a:cs typeface="Times New Roman"/>
              </a:rPr>
              <a:t> </a:t>
            </a:r>
            <a:r>
              <a:rPr sz="1680" spc="-6">
                <a:solidFill>
                  <a:srgbClr val="ECECEC"/>
                </a:solidFill>
                <a:latin typeface="Times New Roman"/>
                <a:cs typeface="Times New Roman"/>
              </a:rPr>
              <a:t>continues</a:t>
            </a:r>
            <a:r>
              <a:rPr sz="1680" spc="36">
                <a:solidFill>
                  <a:srgbClr val="ECECEC"/>
                </a:solidFill>
                <a:latin typeface="Times New Roman"/>
                <a:cs typeface="Times New Roman"/>
              </a:rPr>
              <a:t> </a:t>
            </a:r>
            <a:r>
              <a:rPr sz="1680" spc="-6">
                <a:solidFill>
                  <a:srgbClr val="ECECEC"/>
                </a:solidFill>
                <a:latin typeface="Times New Roman"/>
                <a:cs typeface="Times New Roman"/>
              </a:rPr>
              <a:t>internship</a:t>
            </a:r>
            <a:r>
              <a:rPr sz="1680" spc="6">
                <a:solidFill>
                  <a:srgbClr val="ECECEC"/>
                </a:solidFill>
                <a:latin typeface="Times New Roman"/>
                <a:cs typeface="Times New Roman"/>
              </a:rPr>
              <a:t> </a:t>
            </a:r>
            <a:r>
              <a:rPr sz="1680" spc="-6">
                <a:solidFill>
                  <a:srgbClr val="ECECEC"/>
                </a:solidFill>
                <a:latin typeface="Times New Roman"/>
                <a:cs typeface="Times New Roman"/>
              </a:rPr>
              <a:t>and</a:t>
            </a:r>
            <a:r>
              <a:rPr sz="1680" spc="36">
                <a:solidFill>
                  <a:srgbClr val="ECECEC"/>
                </a:solidFill>
                <a:latin typeface="Times New Roman"/>
                <a:cs typeface="Times New Roman"/>
              </a:rPr>
              <a:t> </a:t>
            </a:r>
            <a:r>
              <a:rPr sz="1680" spc="-6">
                <a:solidFill>
                  <a:srgbClr val="ECECEC"/>
                </a:solidFill>
                <a:latin typeface="Times New Roman"/>
                <a:cs typeface="Times New Roman"/>
              </a:rPr>
              <a:t>employment</a:t>
            </a:r>
            <a:r>
              <a:rPr sz="1680" spc="42">
                <a:solidFill>
                  <a:srgbClr val="ECECEC"/>
                </a:solidFill>
                <a:latin typeface="Times New Roman"/>
                <a:cs typeface="Times New Roman"/>
              </a:rPr>
              <a:t> </a:t>
            </a:r>
            <a:r>
              <a:rPr sz="1680" spc="-6">
                <a:solidFill>
                  <a:srgbClr val="ECECEC"/>
                </a:solidFill>
                <a:latin typeface="Times New Roman"/>
                <a:cs typeface="Times New Roman"/>
              </a:rPr>
              <a:t>opportunities</a:t>
            </a:r>
            <a:r>
              <a:rPr sz="1680" spc="18">
                <a:solidFill>
                  <a:srgbClr val="ECECEC"/>
                </a:solidFill>
                <a:latin typeface="Times New Roman"/>
                <a:cs typeface="Times New Roman"/>
              </a:rPr>
              <a:t> </a:t>
            </a:r>
            <a:r>
              <a:rPr sz="1680" spc="-6">
                <a:solidFill>
                  <a:srgbClr val="ECECEC"/>
                </a:solidFill>
                <a:latin typeface="Times New Roman"/>
                <a:cs typeface="Times New Roman"/>
              </a:rPr>
              <a:t>through</a:t>
            </a:r>
            <a:r>
              <a:rPr sz="1680">
                <a:solidFill>
                  <a:srgbClr val="ECECEC"/>
                </a:solidFill>
                <a:latin typeface="Times New Roman"/>
                <a:cs typeface="Times New Roman"/>
              </a:rPr>
              <a:t> </a:t>
            </a:r>
            <a:r>
              <a:rPr sz="1680" spc="-6">
                <a:solidFill>
                  <a:srgbClr val="ECECEC"/>
                </a:solidFill>
                <a:latin typeface="Times New Roman"/>
                <a:cs typeface="Times New Roman"/>
              </a:rPr>
              <a:t>SOCHEIntern</a:t>
            </a:r>
            <a:r>
              <a:rPr sz="1680" spc="18">
                <a:solidFill>
                  <a:srgbClr val="ECECEC"/>
                </a:solidFill>
                <a:latin typeface="Times New Roman"/>
                <a:cs typeface="Times New Roman"/>
              </a:rPr>
              <a:t> </a:t>
            </a:r>
            <a:r>
              <a:rPr sz="1680" spc="-6">
                <a:solidFill>
                  <a:srgbClr val="ECECEC"/>
                </a:solidFill>
                <a:latin typeface="Times New Roman"/>
                <a:cs typeface="Times New Roman"/>
              </a:rPr>
              <a:t>and </a:t>
            </a:r>
            <a:r>
              <a:rPr sz="1680" spc="-402">
                <a:solidFill>
                  <a:srgbClr val="ECECEC"/>
                </a:solidFill>
                <a:latin typeface="Times New Roman"/>
                <a:cs typeface="Times New Roman"/>
              </a:rPr>
              <a:t> </a:t>
            </a:r>
            <a:r>
              <a:rPr sz="1680" spc="-6">
                <a:solidFill>
                  <a:srgbClr val="ECECEC"/>
                </a:solidFill>
                <a:latin typeface="Times New Roman"/>
                <a:cs typeface="Times New Roman"/>
              </a:rPr>
              <a:t>DAGSI</a:t>
            </a:r>
            <a:r>
              <a:rPr sz="1680" spc="6">
                <a:solidFill>
                  <a:srgbClr val="ECECEC"/>
                </a:solidFill>
                <a:latin typeface="Times New Roman"/>
                <a:cs typeface="Times New Roman"/>
              </a:rPr>
              <a:t> </a:t>
            </a:r>
            <a:r>
              <a:rPr sz="1680" spc="-6">
                <a:solidFill>
                  <a:srgbClr val="ECECEC"/>
                </a:solidFill>
                <a:latin typeface="Times New Roman"/>
                <a:cs typeface="Times New Roman"/>
              </a:rPr>
              <a:t>programming</a:t>
            </a:r>
            <a:r>
              <a:rPr sz="1680">
                <a:solidFill>
                  <a:srgbClr val="ECECEC"/>
                </a:solidFill>
                <a:latin typeface="Times New Roman"/>
                <a:cs typeface="Times New Roman"/>
              </a:rPr>
              <a:t> </a:t>
            </a:r>
            <a:r>
              <a:rPr sz="1680" spc="-6">
                <a:solidFill>
                  <a:srgbClr val="ECECEC"/>
                </a:solidFill>
                <a:latin typeface="Times New Roman"/>
                <a:cs typeface="Times New Roman"/>
              </a:rPr>
              <a:t>and</a:t>
            </a:r>
            <a:r>
              <a:rPr sz="1680" spc="12">
                <a:solidFill>
                  <a:srgbClr val="ECECEC"/>
                </a:solidFill>
                <a:latin typeface="Times New Roman"/>
                <a:cs typeface="Times New Roman"/>
              </a:rPr>
              <a:t> </a:t>
            </a:r>
            <a:r>
              <a:rPr sz="1680" spc="-6">
                <a:solidFill>
                  <a:srgbClr val="ECECEC"/>
                </a:solidFill>
                <a:latin typeface="Times New Roman"/>
                <a:cs typeface="Times New Roman"/>
              </a:rPr>
              <a:t>no transfer</a:t>
            </a:r>
            <a:r>
              <a:rPr sz="1680">
                <a:solidFill>
                  <a:srgbClr val="ECECEC"/>
                </a:solidFill>
                <a:latin typeface="Times New Roman"/>
                <a:cs typeface="Times New Roman"/>
              </a:rPr>
              <a:t> </a:t>
            </a:r>
            <a:r>
              <a:rPr sz="1680" spc="-6">
                <a:solidFill>
                  <a:srgbClr val="ECECEC"/>
                </a:solidFill>
                <a:latin typeface="Times New Roman"/>
                <a:cs typeface="Times New Roman"/>
              </a:rPr>
              <a:t>fees</a:t>
            </a:r>
            <a:r>
              <a:rPr sz="1680" spc="18">
                <a:solidFill>
                  <a:srgbClr val="ECECEC"/>
                </a:solidFill>
                <a:latin typeface="Times New Roman"/>
                <a:cs typeface="Times New Roman"/>
              </a:rPr>
              <a:t> </a:t>
            </a:r>
            <a:r>
              <a:rPr sz="1680" spc="-6">
                <a:solidFill>
                  <a:srgbClr val="ECECEC"/>
                </a:solidFill>
                <a:latin typeface="Times New Roman"/>
                <a:cs typeface="Times New Roman"/>
              </a:rPr>
              <a:t>to</a:t>
            </a:r>
            <a:r>
              <a:rPr sz="1680">
                <a:solidFill>
                  <a:srgbClr val="ECECEC"/>
                </a:solidFill>
                <a:latin typeface="Times New Roman"/>
                <a:cs typeface="Times New Roman"/>
              </a:rPr>
              <a:t> </a:t>
            </a:r>
            <a:r>
              <a:rPr sz="1680" spc="-6">
                <a:solidFill>
                  <a:srgbClr val="ECECEC"/>
                </a:solidFill>
                <a:latin typeface="Times New Roman"/>
                <a:cs typeface="Times New Roman"/>
              </a:rPr>
              <a:t>convert</a:t>
            </a:r>
            <a:r>
              <a:rPr sz="1680">
                <a:solidFill>
                  <a:srgbClr val="ECECEC"/>
                </a:solidFill>
                <a:latin typeface="Times New Roman"/>
                <a:cs typeface="Times New Roman"/>
              </a:rPr>
              <a:t> </a:t>
            </a:r>
            <a:r>
              <a:rPr sz="1680" spc="-6">
                <a:solidFill>
                  <a:srgbClr val="ECECEC"/>
                </a:solidFill>
                <a:latin typeface="Times New Roman"/>
                <a:cs typeface="Times New Roman"/>
              </a:rPr>
              <a:t>to</a:t>
            </a:r>
            <a:r>
              <a:rPr sz="1680">
                <a:solidFill>
                  <a:srgbClr val="ECECEC"/>
                </a:solidFill>
                <a:latin typeface="Times New Roman"/>
                <a:cs typeface="Times New Roman"/>
              </a:rPr>
              <a:t> </a:t>
            </a:r>
            <a:r>
              <a:rPr sz="1680" spc="-6">
                <a:solidFill>
                  <a:srgbClr val="ECECEC"/>
                </a:solidFill>
                <a:latin typeface="Times New Roman"/>
                <a:cs typeface="Times New Roman"/>
              </a:rPr>
              <a:t>business</a:t>
            </a:r>
            <a:r>
              <a:rPr sz="1680" spc="18">
                <a:solidFill>
                  <a:srgbClr val="ECECEC"/>
                </a:solidFill>
                <a:latin typeface="Times New Roman"/>
                <a:cs typeface="Times New Roman"/>
              </a:rPr>
              <a:t> </a:t>
            </a:r>
            <a:r>
              <a:rPr sz="1680" spc="-6">
                <a:solidFill>
                  <a:srgbClr val="ECECEC"/>
                </a:solidFill>
                <a:latin typeface="Times New Roman"/>
                <a:cs typeface="Times New Roman"/>
              </a:rPr>
              <a:t>payroll</a:t>
            </a:r>
            <a:endParaRPr sz="1680">
              <a:latin typeface="Times New Roman"/>
              <a:cs typeface="Times New Roman"/>
            </a:endParaRPr>
          </a:p>
        </p:txBody>
      </p:sp>
      <p:sp>
        <p:nvSpPr>
          <p:cNvPr id="21" name="object 21"/>
          <p:cNvSpPr txBox="1">
            <a:spLocks noGrp="1"/>
          </p:cNvSpPr>
          <p:nvPr>
            <p:ph type="title"/>
          </p:nvPr>
        </p:nvSpPr>
        <p:spPr>
          <a:xfrm>
            <a:off x="3205580" y="389534"/>
            <a:ext cx="6143244" cy="624786"/>
          </a:xfrm>
          <a:prstGeom prst="rect">
            <a:avLst/>
          </a:prstGeom>
        </p:spPr>
        <p:txBody>
          <a:bodyPr vert="horz" wrap="square" lIns="0" tIns="15240" rIns="0" bIns="0" rtlCol="0">
            <a:spAutoFit/>
          </a:bodyPr>
          <a:lstStyle/>
          <a:p>
            <a:pPr marL="15240">
              <a:spcBef>
                <a:spcPts val="120"/>
              </a:spcBef>
            </a:pPr>
            <a:r>
              <a:rPr spc="-12"/>
              <a:t>Partnering</a:t>
            </a:r>
            <a:r>
              <a:rPr spc="-42"/>
              <a:t> </a:t>
            </a:r>
            <a:r>
              <a:t>with</a:t>
            </a:r>
            <a:r>
              <a:rPr spc="-6"/>
              <a:t> SOCHE</a:t>
            </a:r>
            <a:r>
              <a:rPr spc="-24"/>
              <a:t> </a:t>
            </a:r>
            <a:r>
              <a:t>is</a:t>
            </a:r>
            <a:r>
              <a:rPr spc="-18"/>
              <a:t> easy</a:t>
            </a:r>
          </a:p>
        </p:txBody>
      </p:sp>
      <p:pic>
        <p:nvPicPr>
          <p:cNvPr id="22" name="object 22"/>
          <p:cNvPicPr/>
          <p:nvPr/>
        </p:nvPicPr>
        <p:blipFill>
          <a:blip r:embed="rId3" cstate="print"/>
          <a:stretch>
            <a:fillRect/>
          </a:stretch>
        </p:blipFill>
        <p:spPr>
          <a:xfrm>
            <a:off x="7410296" y="4241901"/>
            <a:ext cx="845820" cy="845819"/>
          </a:xfrm>
          <a:prstGeom prst="rect">
            <a:avLst/>
          </a:prstGeom>
        </p:spPr>
      </p:pic>
    </p:spTree>
    <p:extLst>
      <p:ext uri="{BB962C8B-B14F-4D97-AF65-F5344CB8AC3E}">
        <p14:creationId xmlns:p14="http://schemas.microsoft.com/office/powerpoint/2010/main" val="2852414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5904" y="260968"/>
            <a:ext cx="14662586" cy="635302"/>
          </a:xfrm>
          <a:prstGeom prst="rect">
            <a:avLst/>
          </a:prstGeom>
        </p:spPr>
        <p:txBody>
          <a:bodyPr vert="horz" wrap="square" lIns="0" tIns="83058" rIns="0" bIns="0" rtlCol="0">
            <a:spAutoFit/>
          </a:bodyPr>
          <a:lstStyle/>
          <a:p>
            <a:pPr marL="560831" marR="6096">
              <a:lnSpc>
                <a:spcPts val="4284"/>
              </a:lnSpc>
              <a:spcBef>
                <a:spcPts val="654"/>
              </a:spcBef>
            </a:pPr>
            <a:r>
              <a:rPr spc="-6"/>
              <a:t>Financial Support</a:t>
            </a:r>
            <a:r>
              <a:rPr spc="-18"/>
              <a:t> </a:t>
            </a:r>
            <a:r>
              <a:rPr spc="-36"/>
              <a:t>for</a:t>
            </a:r>
            <a:r>
              <a:rPr spc="-12"/>
              <a:t> </a:t>
            </a:r>
            <a:r>
              <a:rPr spc="-6"/>
              <a:t>Companies</a:t>
            </a:r>
            <a:r>
              <a:rPr spc="-18"/>
              <a:t> </a:t>
            </a:r>
            <a:r>
              <a:t>who </a:t>
            </a:r>
            <a:r>
              <a:rPr spc="-18"/>
              <a:t>Hire </a:t>
            </a:r>
            <a:r>
              <a:rPr spc="-876"/>
              <a:t> </a:t>
            </a:r>
            <a:r>
              <a:rPr spc="-6"/>
              <a:t>High</a:t>
            </a:r>
            <a:r>
              <a:rPr spc="-12"/>
              <a:t> </a:t>
            </a:r>
            <a:r>
              <a:rPr spc="-6"/>
              <a:t>School </a:t>
            </a:r>
            <a:r>
              <a:rPr spc="-12"/>
              <a:t>Interns</a:t>
            </a:r>
          </a:p>
        </p:txBody>
      </p:sp>
      <p:grpSp>
        <p:nvGrpSpPr>
          <p:cNvPr id="3" name="object 3"/>
          <p:cNvGrpSpPr/>
          <p:nvPr/>
        </p:nvGrpSpPr>
        <p:grpSpPr>
          <a:xfrm>
            <a:off x="9378467" y="1499997"/>
            <a:ext cx="3297936" cy="2875026"/>
            <a:chOff x="6291389" y="1249997"/>
            <a:chExt cx="2748280" cy="2395855"/>
          </a:xfrm>
        </p:grpSpPr>
        <p:pic>
          <p:nvPicPr>
            <p:cNvPr id="4" name="object 4"/>
            <p:cNvPicPr/>
            <p:nvPr/>
          </p:nvPicPr>
          <p:blipFill>
            <a:blip r:embed="rId2" cstate="print"/>
            <a:stretch>
              <a:fillRect/>
            </a:stretch>
          </p:blipFill>
          <p:spPr>
            <a:xfrm>
              <a:off x="6320028" y="1278636"/>
              <a:ext cx="2690622" cy="2338578"/>
            </a:xfrm>
            <a:prstGeom prst="rect">
              <a:avLst/>
            </a:prstGeom>
          </p:spPr>
        </p:pic>
        <p:sp>
          <p:nvSpPr>
            <p:cNvPr id="5" name="object 5"/>
            <p:cNvSpPr/>
            <p:nvPr/>
          </p:nvSpPr>
          <p:spPr>
            <a:xfrm>
              <a:off x="6305677" y="1264285"/>
              <a:ext cx="2719705" cy="2367280"/>
            </a:xfrm>
            <a:custGeom>
              <a:avLst/>
              <a:gdLst/>
              <a:ahLst/>
              <a:cxnLst/>
              <a:rect l="l" t="t" r="r" b="b"/>
              <a:pathLst>
                <a:path w="2719704" h="2367279">
                  <a:moveTo>
                    <a:pt x="0" y="2367153"/>
                  </a:moveTo>
                  <a:lnTo>
                    <a:pt x="2719197" y="2367153"/>
                  </a:lnTo>
                  <a:lnTo>
                    <a:pt x="2719197" y="0"/>
                  </a:lnTo>
                  <a:lnTo>
                    <a:pt x="0" y="0"/>
                  </a:lnTo>
                  <a:lnTo>
                    <a:pt x="0" y="2367153"/>
                  </a:lnTo>
                  <a:close/>
                </a:path>
              </a:pathLst>
            </a:custGeom>
            <a:ln w="28575">
              <a:solidFill>
                <a:srgbClr val="2E5395"/>
              </a:solidFill>
            </a:ln>
          </p:spPr>
          <p:txBody>
            <a:bodyPr wrap="square" lIns="0" tIns="0" rIns="0" bIns="0" rtlCol="0"/>
            <a:lstStyle/>
            <a:p>
              <a:endParaRPr sz="3120"/>
            </a:p>
          </p:txBody>
        </p:sp>
      </p:grpSp>
      <p:sp>
        <p:nvSpPr>
          <p:cNvPr id="6" name="object 6"/>
          <p:cNvSpPr txBox="1"/>
          <p:nvPr/>
        </p:nvSpPr>
        <p:spPr>
          <a:xfrm>
            <a:off x="9231173" y="4416551"/>
            <a:ext cx="3249168" cy="2230611"/>
          </a:xfrm>
          <a:prstGeom prst="rect">
            <a:avLst/>
          </a:prstGeom>
        </p:spPr>
        <p:txBody>
          <a:bodyPr vert="horz" wrap="square" lIns="0" tIns="14478" rIns="0" bIns="0" rtlCol="0">
            <a:spAutoFit/>
          </a:bodyPr>
          <a:lstStyle/>
          <a:p>
            <a:pPr marL="289560">
              <a:spcBef>
                <a:spcPts val="114"/>
              </a:spcBef>
            </a:pPr>
            <a:r>
              <a:rPr sz="2400" i="1" spc="-12">
                <a:solidFill>
                  <a:srgbClr val="243C7E"/>
                </a:solidFill>
                <a:latin typeface="Calibri"/>
                <a:cs typeface="Calibri"/>
              </a:rPr>
              <a:t>Grants</a:t>
            </a:r>
            <a:r>
              <a:rPr sz="2400" i="1" spc="-24">
                <a:solidFill>
                  <a:srgbClr val="243C7E"/>
                </a:solidFill>
                <a:latin typeface="Calibri"/>
                <a:cs typeface="Calibri"/>
              </a:rPr>
              <a:t> </a:t>
            </a:r>
            <a:r>
              <a:rPr sz="2400" i="1" spc="-6">
                <a:solidFill>
                  <a:srgbClr val="243C7E"/>
                </a:solidFill>
                <a:latin typeface="Calibri"/>
                <a:cs typeface="Calibri"/>
              </a:rPr>
              <a:t>made</a:t>
            </a:r>
            <a:r>
              <a:rPr sz="2400" i="1" spc="-24">
                <a:solidFill>
                  <a:srgbClr val="243C7E"/>
                </a:solidFill>
                <a:latin typeface="Calibri"/>
                <a:cs typeface="Calibri"/>
              </a:rPr>
              <a:t> </a:t>
            </a:r>
            <a:r>
              <a:rPr sz="2400" i="1" spc="-6">
                <a:solidFill>
                  <a:srgbClr val="243C7E"/>
                </a:solidFill>
                <a:latin typeface="Calibri"/>
                <a:cs typeface="Calibri"/>
              </a:rPr>
              <a:t>possible:</a:t>
            </a:r>
            <a:endParaRPr sz="2400">
              <a:latin typeface="Calibri"/>
              <a:cs typeface="Calibri"/>
            </a:endParaRPr>
          </a:p>
          <a:p>
            <a:pPr marL="426720" marR="99060" indent="-411480">
              <a:buClr>
                <a:srgbClr val="000000"/>
              </a:buClr>
              <a:buFont typeface="Calibri"/>
              <a:buChar char="-"/>
              <a:tabLst>
                <a:tab pos="425958" algn="l"/>
                <a:tab pos="426720" algn="l"/>
              </a:tabLst>
            </a:pPr>
            <a:r>
              <a:rPr sz="2400" i="1" spc="-12">
                <a:solidFill>
                  <a:srgbClr val="243C7E"/>
                </a:solidFill>
                <a:latin typeface="Calibri"/>
                <a:cs typeface="Calibri"/>
              </a:rPr>
              <a:t>Engineering </a:t>
            </a:r>
            <a:r>
              <a:rPr sz="2400" i="1" spc="-6">
                <a:solidFill>
                  <a:srgbClr val="243C7E"/>
                </a:solidFill>
                <a:latin typeface="Calibri"/>
                <a:cs typeface="Calibri"/>
              </a:rPr>
              <a:t>&amp; </a:t>
            </a:r>
            <a:r>
              <a:rPr sz="2400" i="1" spc="-12">
                <a:solidFill>
                  <a:srgbClr val="243C7E"/>
                </a:solidFill>
                <a:latin typeface="Calibri"/>
                <a:cs typeface="Calibri"/>
              </a:rPr>
              <a:t>Science </a:t>
            </a:r>
            <a:r>
              <a:rPr sz="2400" i="1" spc="-528">
                <a:solidFill>
                  <a:srgbClr val="243C7E"/>
                </a:solidFill>
                <a:latin typeface="Calibri"/>
                <a:cs typeface="Calibri"/>
              </a:rPr>
              <a:t> </a:t>
            </a:r>
            <a:r>
              <a:rPr sz="2400" i="1" spc="-12">
                <a:solidFill>
                  <a:srgbClr val="243C7E"/>
                </a:solidFill>
                <a:latin typeface="Calibri"/>
                <a:cs typeface="Calibri"/>
              </a:rPr>
              <a:t>Foundation</a:t>
            </a:r>
            <a:r>
              <a:rPr sz="2400" i="1" spc="-36">
                <a:solidFill>
                  <a:srgbClr val="243C7E"/>
                </a:solidFill>
                <a:latin typeface="Calibri"/>
                <a:cs typeface="Calibri"/>
              </a:rPr>
              <a:t> </a:t>
            </a:r>
            <a:r>
              <a:rPr sz="2400" i="1" spc="-6">
                <a:solidFill>
                  <a:srgbClr val="243C7E"/>
                </a:solidFill>
                <a:latin typeface="Calibri"/>
                <a:cs typeface="Calibri"/>
              </a:rPr>
              <a:t>of</a:t>
            </a:r>
            <a:r>
              <a:rPr sz="2400" i="1" spc="-30">
                <a:solidFill>
                  <a:srgbClr val="243C7E"/>
                </a:solidFill>
                <a:latin typeface="Calibri"/>
                <a:cs typeface="Calibri"/>
              </a:rPr>
              <a:t> </a:t>
            </a:r>
            <a:r>
              <a:rPr sz="2400" i="1" spc="-12">
                <a:solidFill>
                  <a:srgbClr val="243C7E"/>
                </a:solidFill>
                <a:latin typeface="Calibri"/>
                <a:cs typeface="Calibri"/>
              </a:rPr>
              <a:t>Dayton</a:t>
            </a:r>
            <a:endParaRPr sz="2400">
              <a:latin typeface="Calibri"/>
              <a:cs typeface="Calibri"/>
            </a:endParaRPr>
          </a:p>
          <a:p>
            <a:pPr marL="426720" indent="-411480">
              <a:buClr>
                <a:srgbClr val="000000"/>
              </a:buClr>
              <a:buFont typeface="Calibri"/>
              <a:buChar char="-"/>
              <a:tabLst>
                <a:tab pos="425958" algn="l"/>
                <a:tab pos="426720" algn="l"/>
              </a:tabLst>
            </a:pPr>
            <a:r>
              <a:rPr sz="2400" i="1" spc="-6">
                <a:solidFill>
                  <a:srgbClr val="243C7E"/>
                </a:solidFill>
                <a:latin typeface="Calibri"/>
                <a:cs typeface="Calibri"/>
              </a:rPr>
              <a:t>Ohio</a:t>
            </a:r>
            <a:r>
              <a:rPr sz="2400" i="1" spc="-18">
                <a:solidFill>
                  <a:srgbClr val="243C7E"/>
                </a:solidFill>
                <a:latin typeface="Calibri"/>
                <a:cs typeface="Calibri"/>
              </a:rPr>
              <a:t> </a:t>
            </a:r>
            <a:r>
              <a:rPr sz="2400" i="1" spc="-12">
                <a:solidFill>
                  <a:srgbClr val="243C7E"/>
                </a:solidFill>
                <a:latin typeface="Calibri"/>
                <a:cs typeface="Calibri"/>
              </a:rPr>
              <a:t>College</a:t>
            </a:r>
            <a:r>
              <a:rPr sz="2400" i="1" spc="-24">
                <a:solidFill>
                  <a:srgbClr val="243C7E"/>
                </a:solidFill>
                <a:latin typeface="Calibri"/>
                <a:cs typeface="Calibri"/>
              </a:rPr>
              <a:t> </a:t>
            </a:r>
            <a:r>
              <a:rPr sz="2400" i="1" spc="-54">
                <a:solidFill>
                  <a:srgbClr val="243C7E"/>
                </a:solidFill>
                <a:latin typeface="Calibri"/>
                <a:cs typeface="Calibri"/>
              </a:rPr>
              <a:t>Tech</a:t>
            </a:r>
            <a:r>
              <a:rPr sz="2400" i="1" spc="-6">
                <a:solidFill>
                  <a:srgbClr val="243C7E"/>
                </a:solidFill>
                <a:latin typeface="Calibri"/>
                <a:cs typeface="Calibri"/>
              </a:rPr>
              <a:t> </a:t>
            </a:r>
            <a:r>
              <a:rPr sz="2400" i="1" spc="-12">
                <a:solidFill>
                  <a:srgbClr val="243C7E"/>
                </a:solidFill>
                <a:latin typeface="Calibri"/>
                <a:cs typeface="Calibri"/>
              </a:rPr>
              <a:t>Prep</a:t>
            </a:r>
            <a:endParaRPr sz="2400">
              <a:latin typeface="Calibri"/>
              <a:cs typeface="Calibri"/>
            </a:endParaRPr>
          </a:p>
          <a:p>
            <a:pPr marL="426720" indent="-411480">
              <a:buClr>
                <a:srgbClr val="000000"/>
              </a:buClr>
              <a:buFont typeface="Calibri"/>
              <a:buChar char="-"/>
              <a:tabLst>
                <a:tab pos="425958" algn="l"/>
                <a:tab pos="426720" algn="l"/>
              </a:tabLst>
            </a:pPr>
            <a:r>
              <a:rPr sz="2400" i="1" spc="-6">
                <a:solidFill>
                  <a:srgbClr val="243C7E"/>
                </a:solidFill>
                <a:latin typeface="Calibri"/>
                <a:cs typeface="Calibri"/>
              </a:rPr>
              <a:t>ODE</a:t>
            </a:r>
            <a:endParaRPr sz="2400">
              <a:latin typeface="Calibri"/>
              <a:cs typeface="Calibri"/>
            </a:endParaRPr>
          </a:p>
          <a:p>
            <a:pPr marL="426720" indent="-411480">
              <a:buClr>
                <a:srgbClr val="000000"/>
              </a:buClr>
              <a:buFont typeface="Calibri"/>
              <a:buChar char="-"/>
              <a:tabLst>
                <a:tab pos="425958" algn="l"/>
                <a:tab pos="426720" algn="l"/>
              </a:tabLst>
            </a:pPr>
            <a:r>
              <a:rPr sz="2400" i="1" spc="-6">
                <a:solidFill>
                  <a:srgbClr val="243C7E"/>
                </a:solidFill>
                <a:latin typeface="Calibri"/>
                <a:cs typeface="Calibri"/>
              </a:rPr>
              <a:t>DOE</a:t>
            </a:r>
            <a:endParaRPr sz="2400">
              <a:latin typeface="Calibri"/>
              <a:cs typeface="Calibri"/>
            </a:endParaRPr>
          </a:p>
        </p:txBody>
      </p:sp>
      <p:grpSp>
        <p:nvGrpSpPr>
          <p:cNvPr id="7" name="object 7"/>
          <p:cNvGrpSpPr/>
          <p:nvPr/>
        </p:nvGrpSpPr>
        <p:grpSpPr>
          <a:xfrm>
            <a:off x="2980030" y="2456230"/>
            <a:ext cx="5977128" cy="4745735"/>
            <a:chOff x="959358" y="2046858"/>
            <a:chExt cx="4980940" cy="3954779"/>
          </a:xfrm>
        </p:grpSpPr>
        <p:pic>
          <p:nvPicPr>
            <p:cNvPr id="8" name="object 8"/>
            <p:cNvPicPr/>
            <p:nvPr/>
          </p:nvPicPr>
          <p:blipFill>
            <a:blip r:embed="rId3" cstate="print"/>
            <a:stretch>
              <a:fillRect/>
            </a:stretch>
          </p:blipFill>
          <p:spPr>
            <a:xfrm>
              <a:off x="959358" y="2675381"/>
              <a:ext cx="4980432" cy="3326129"/>
            </a:xfrm>
            <a:prstGeom prst="rect">
              <a:avLst/>
            </a:prstGeom>
          </p:spPr>
        </p:pic>
        <p:sp>
          <p:nvSpPr>
            <p:cNvPr id="9" name="object 9"/>
            <p:cNvSpPr/>
            <p:nvPr/>
          </p:nvSpPr>
          <p:spPr>
            <a:xfrm>
              <a:off x="1012317" y="2053208"/>
              <a:ext cx="4815205" cy="622935"/>
            </a:xfrm>
            <a:custGeom>
              <a:avLst/>
              <a:gdLst/>
              <a:ahLst/>
              <a:cxnLst/>
              <a:rect l="l" t="t" r="r" b="b"/>
              <a:pathLst>
                <a:path w="4815205" h="622935">
                  <a:moveTo>
                    <a:pt x="4711319" y="0"/>
                  </a:moveTo>
                  <a:lnTo>
                    <a:pt x="103759" y="0"/>
                  </a:lnTo>
                  <a:lnTo>
                    <a:pt x="63372" y="8157"/>
                  </a:lnTo>
                  <a:lnTo>
                    <a:pt x="30391" y="30400"/>
                  </a:lnTo>
                  <a:lnTo>
                    <a:pt x="8154" y="63382"/>
                  </a:lnTo>
                  <a:lnTo>
                    <a:pt x="0" y="103758"/>
                  </a:lnTo>
                  <a:lnTo>
                    <a:pt x="0" y="518794"/>
                  </a:lnTo>
                  <a:lnTo>
                    <a:pt x="8154" y="559171"/>
                  </a:lnTo>
                  <a:lnTo>
                    <a:pt x="30391" y="592153"/>
                  </a:lnTo>
                  <a:lnTo>
                    <a:pt x="63372" y="614396"/>
                  </a:lnTo>
                  <a:lnTo>
                    <a:pt x="103759" y="622553"/>
                  </a:lnTo>
                  <a:lnTo>
                    <a:pt x="4711319" y="622553"/>
                  </a:lnTo>
                  <a:lnTo>
                    <a:pt x="4751695" y="614396"/>
                  </a:lnTo>
                  <a:lnTo>
                    <a:pt x="4784677" y="592153"/>
                  </a:lnTo>
                  <a:lnTo>
                    <a:pt x="4806920" y="559171"/>
                  </a:lnTo>
                  <a:lnTo>
                    <a:pt x="4815078" y="518794"/>
                  </a:lnTo>
                  <a:lnTo>
                    <a:pt x="4815078" y="103758"/>
                  </a:lnTo>
                  <a:lnTo>
                    <a:pt x="4806920" y="63382"/>
                  </a:lnTo>
                  <a:lnTo>
                    <a:pt x="4784677" y="30400"/>
                  </a:lnTo>
                  <a:lnTo>
                    <a:pt x="4751695" y="8157"/>
                  </a:lnTo>
                  <a:lnTo>
                    <a:pt x="4711319" y="0"/>
                  </a:lnTo>
                  <a:close/>
                </a:path>
              </a:pathLst>
            </a:custGeom>
            <a:solidFill>
              <a:srgbClr val="4471C4"/>
            </a:solidFill>
          </p:spPr>
          <p:txBody>
            <a:bodyPr wrap="square" lIns="0" tIns="0" rIns="0" bIns="0" rtlCol="0"/>
            <a:lstStyle/>
            <a:p>
              <a:endParaRPr sz="3120"/>
            </a:p>
          </p:txBody>
        </p:sp>
        <p:sp>
          <p:nvSpPr>
            <p:cNvPr id="10" name="object 10"/>
            <p:cNvSpPr/>
            <p:nvPr/>
          </p:nvSpPr>
          <p:spPr>
            <a:xfrm>
              <a:off x="1012317" y="2053208"/>
              <a:ext cx="4815205" cy="622935"/>
            </a:xfrm>
            <a:custGeom>
              <a:avLst/>
              <a:gdLst/>
              <a:ahLst/>
              <a:cxnLst/>
              <a:rect l="l" t="t" r="r" b="b"/>
              <a:pathLst>
                <a:path w="4815205" h="622935">
                  <a:moveTo>
                    <a:pt x="0" y="103758"/>
                  </a:moveTo>
                  <a:lnTo>
                    <a:pt x="8154" y="63382"/>
                  </a:lnTo>
                  <a:lnTo>
                    <a:pt x="30391" y="30400"/>
                  </a:lnTo>
                  <a:lnTo>
                    <a:pt x="63372" y="8157"/>
                  </a:lnTo>
                  <a:lnTo>
                    <a:pt x="103759" y="0"/>
                  </a:lnTo>
                  <a:lnTo>
                    <a:pt x="4711319" y="0"/>
                  </a:lnTo>
                  <a:lnTo>
                    <a:pt x="4751695" y="8157"/>
                  </a:lnTo>
                  <a:lnTo>
                    <a:pt x="4784677" y="30400"/>
                  </a:lnTo>
                  <a:lnTo>
                    <a:pt x="4806920" y="63382"/>
                  </a:lnTo>
                  <a:lnTo>
                    <a:pt x="4815078" y="103758"/>
                  </a:lnTo>
                  <a:lnTo>
                    <a:pt x="4815078" y="518794"/>
                  </a:lnTo>
                  <a:lnTo>
                    <a:pt x="4806920" y="559171"/>
                  </a:lnTo>
                  <a:lnTo>
                    <a:pt x="4784677" y="592153"/>
                  </a:lnTo>
                  <a:lnTo>
                    <a:pt x="4751695" y="614396"/>
                  </a:lnTo>
                  <a:lnTo>
                    <a:pt x="4711319" y="622553"/>
                  </a:lnTo>
                  <a:lnTo>
                    <a:pt x="103759" y="622553"/>
                  </a:lnTo>
                  <a:lnTo>
                    <a:pt x="63372" y="614396"/>
                  </a:lnTo>
                  <a:lnTo>
                    <a:pt x="30391" y="592153"/>
                  </a:lnTo>
                  <a:lnTo>
                    <a:pt x="8154" y="559171"/>
                  </a:lnTo>
                  <a:lnTo>
                    <a:pt x="0" y="518794"/>
                  </a:lnTo>
                  <a:lnTo>
                    <a:pt x="0" y="103758"/>
                  </a:lnTo>
                  <a:close/>
                </a:path>
              </a:pathLst>
            </a:custGeom>
            <a:ln w="12699">
              <a:solidFill>
                <a:srgbClr val="2E528F"/>
              </a:solidFill>
            </a:ln>
          </p:spPr>
          <p:txBody>
            <a:bodyPr wrap="square" lIns="0" tIns="0" rIns="0" bIns="0" rtlCol="0"/>
            <a:lstStyle/>
            <a:p>
              <a:endParaRPr sz="3120"/>
            </a:p>
          </p:txBody>
        </p:sp>
      </p:grpSp>
      <p:sp>
        <p:nvSpPr>
          <p:cNvPr id="11" name="object 11"/>
          <p:cNvSpPr txBox="1"/>
          <p:nvPr/>
        </p:nvSpPr>
        <p:spPr>
          <a:xfrm>
            <a:off x="3173882" y="2474975"/>
            <a:ext cx="5088636" cy="680186"/>
          </a:xfrm>
          <a:prstGeom prst="rect">
            <a:avLst/>
          </a:prstGeom>
        </p:spPr>
        <p:txBody>
          <a:bodyPr vert="horz" wrap="square" lIns="0" tIns="15240" rIns="0" bIns="0" rtlCol="0">
            <a:spAutoFit/>
          </a:bodyPr>
          <a:lstStyle/>
          <a:p>
            <a:pPr marL="15240">
              <a:spcBef>
                <a:spcPts val="120"/>
              </a:spcBef>
            </a:pPr>
            <a:r>
              <a:rPr sz="2160" spc="-12">
                <a:solidFill>
                  <a:srgbClr val="FFFFFF"/>
                </a:solidFill>
                <a:latin typeface="Calibri"/>
                <a:cs typeface="Calibri"/>
              </a:rPr>
              <a:t>Supplement’s</a:t>
            </a:r>
            <a:r>
              <a:rPr sz="2160">
                <a:solidFill>
                  <a:srgbClr val="FFFFFF"/>
                </a:solidFill>
                <a:latin typeface="Calibri"/>
                <a:cs typeface="Calibri"/>
              </a:rPr>
              <a:t> </a:t>
            </a:r>
            <a:r>
              <a:rPr sz="2160" spc="-12">
                <a:solidFill>
                  <a:srgbClr val="FFFFFF"/>
                </a:solidFill>
                <a:latin typeface="Calibri"/>
                <a:cs typeface="Calibri"/>
              </a:rPr>
              <a:t>student’s</a:t>
            </a:r>
            <a:r>
              <a:rPr sz="2160" spc="-6">
                <a:solidFill>
                  <a:srgbClr val="FFFFFF"/>
                </a:solidFill>
                <a:latin typeface="Calibri"/>
                <a:cs typeface="Calibri"/>
              </a:rPr>
              <a:t> salary</a:t>
            </a:r>
            <a:r>
              <a:rPr sz="2160" spc="-24">
                <a:solidFill>
                  <a:srgbClr val="FFFFFF"/>
                </a:solidFill>
                <a:latin typeface="Calibri"/>
                <a:cs typeface="Calibri"/>
              </a:rPr>
              <a:t> </a:t>
            </a:r>
            <a:r>
              <a:rPr sz="2160" spc="-6">
                <a:solidFill>
                  <a:srgbClr val="FFFFFF"/>
                </a:solidFill>
                <a:latin typeface="Calibri"/>
                <a:cs typeface="Calibri"/>
              </a:rPr>
              <a:t>by </a:t>
            </a:r>
            <a:r>
              <a:rPr sz="2160" spc="-12">
                <a:solidFill>
                  <a:srgbClr val="FFFFFF"/>
                </a:solidFill>
                <a:latin typeface="Calibri"/>
                <a:cs typeface="Calibri"/>
              </a:rPr>
              <a:t>at </a:t>
            </a:r>
            <a:r>
              <a:rPr sz="2160" spc="-6">
                <a:solidFill>
                  <a:srgbClr val="FFFFFF"/>
                </a:solidFill>
                <a:latin typeface="Calibri"/>
                <a:cs typeface="Calibri"/>
              </a:rPr>
              <a:t>least</a:t>
            </a:r>
            <a:r>
              <a:rPr sz="2160" spc="-12">
                <a:solidFill>
                  <a:srgbClr val="FFFFFF"/>
                </a:solidFill>
                <a:latin typeface="Calibri"/>
                <a:cs typeface="Calibri"/>
              </a:rPr>
              <a:t> </a:t>
            </a:r>
            <a:r>
              <a:rPr sz="2160">
                <a:solidFill>
                  <a:srgbClr val="FFFFFF"/>
                </a:solidFill>
                <a:latin typeface="Calibri"/>
                <a:cs typeface="Calibri"/>
              </a:rPr>
              <a:t>50%</a:t>
            </a:r>
            <a:endParaRPr sz="2160">
              <a:latin typeface="Calibri"/>
              <a:cs typeface="Calibri"/>
            </a:endParaRPr>
          </a:p>
          <a:p>
            <a:pPr marL="15240"/>
            <a:r>
              <a:rPr sz="2160">
                <a:solidFill>
                  <a:srgbClr val="FFFFFF"/>
                </a:solidFill>
                <a:latin typeface="Calibri"/>
                <a:cs typeface="Calibri"/>
              </a:rPr>
              <a:t>and</a:t>
            </a:r>
            <a:r>
              <a:rPr sz="2160" spc="-18">
                <a:solidFill>
                  <a:srgbClr val="FFFFFF"/>
                </a:solidFill>
                <a:latin typeface="Calibri"/>
                <a:cs typeface="Calibri"/>
              </a:rPr>
              <a:t> </a:t>
            </a:r>
            <a:r>
              <a:rPr sz="2160" spc="-6">
                <a:solidFill>
                  <a:srgbClr val="FFFFFF"/>
                </a:solidFill>
                <a:latin typeface="Calibri"/>
                <a:cs typeface="Calibri"/>
              </a:rPr>
              <a:t>up</a:t>
            </a:r>
            <a:r>
              <a:rPr sz="2160" spc="-12">
                <a:solidFill>
                  <a:srgbClr val="FFFFFF"/>
                </a:solidFill>
                <a:latin typeface="Calibri"/>
                <a:cs typeface="Calibri"/>
              </a:rPr>
              <a:t> </a:t>
            </a:r>
            <a:r>
              <a:rPr sz="2160" spc="-18">
                <a:solidFill>
                  <a:srgbClr val="FFFFFF"/>
                </a:solidFill>
                <a:latin typeface="Calibri"/>
                <a:cs typeface="Calibri"/>
              </a:rPr>
              <a:t>to</a:t>
            </a:r>
            <a:r>
              <a:rPr sz="2160" spc="-24">
                <a:solidFill>
                  <a:srgbClr val="FFFFFF"/>
                </a:solidFill>
                <a:latin typeface="Calibri"/>
                <a:cs typeface="Calibri"/>
              </a:rPr>
              <a:t> </a:t>
            </a:r>
            <a:r>
              <a:rPr sz="2160">
                <a:solidFill>
                  <a:srgbClr val="FFFFFF"/>
                </a:solidFill>
                <a:latin typeface="Calibri"/>
                <a:cs typeface="Calibri"/>
              </a:rPr>
              <a:t>100%</a:t>
            </a:r>
            <a:endParaRPr sz="2160">
              <a:latin typeface="Calibri"/>
              <a:cs typeface="Calibri"/>
            </a:endParaRPr>
          </a:p>
        </p:txBody>
      </p:sp>
    </p:spTree>
    <p:extLst>
      <p:ext uri="{BB962C8B-B14F-4D97-AF65-F5344CB8AC3E}">
        <p14:creationId xmlns:p14="http://schemas.microsoft.com/office/powerpoint/2010/main" val="1824431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57514" y="540714"/>
            <a:ext cx="3688080" cy="4376583"/>
          </a:xfrm>
          <a:prstGeom prst="rect">
            <a:avLst/>
          </a:prstGeom>
        </p:spPr>
        <p:txBody>
          <a:bodyPr vert="horz" wrap="square" lIns="0" tIns="15240" rIns="0" bIns="0" rtlCol="0">
            <a:spAutoFit/>
          </a:bodyPr>
          <a:lstStyle/>
          <a:p>
            <a:pPr marL="381000" marR="76200" indent="-365760">
              <a:lnSpc>
                <a:spcPct val="120000"/>
              </a:lnSpc>
              <a:spcBef>
                <a:spcPts val="120"/>
              </a:spcBef>
              <a:buClr>
                <a:srgbClr val="243C7E"/>
              </a:buClr>
              <a:buSzPct val="66666"/>
              <a:buFont typeface="Arial MT"/>
              <a:buChar char="●"/>
              <a:tabLst>
                <a:tab pos="380238" algn="l"/>
                <a:tab pos="381000" algn="l"/>
              </a:tabLst>
            </a:pPr>
            <a:r>
              <a:rPr sz="2160" spc="-6">
                <a:solidFill>
                  <a:srgbClr val="243C7E"/>
                </a:solidFill>
                <a:latin typeface="Calibri"/>
                <a:cs typeface="Calibri"/>
              </a:rPr>
              <a:t>Students </a:t>
            </a:r>
            <a:r>
              <a:rPr sz="2160">
                <a:solidFill>
                  <a:srgbClr val="243C7E"/>
                </a:solidFill>
                <a:latin typeface="Calibri"/>
                <a:cs typeface="Calibri"/>
              </a:rPr>
              <a:t>who </a:t>
            </a:r>
            <a:r>
              <a:rPr sz="2160" spc="-12">
                <a:solidFill>
                  <a:srgbClr val="243C7E"/>
                </a:solidFill>
                <a:latin typeface="Calibri"/>
                <a:cs typeface="Calibri"/>
              </a:rPr>
              <a:t>are </a:t>
            </a:r>
            <a:r>
              <a:rPr sz="2160">
                <a:solidFill>
                  <a:srgbClr val="243C7E"/>
                </a:solidFill>
                <a:latin typeface="Calibri"/>
                <a:cs typeface="Calibri"/>
              </a:rPr>
              <a:t>paid </a:t>
            </a:r>
            <a:r>
              <a:rPr sz="2160" spc="-18">
                <a:solidFill>
                  <a:srgbClr val="243C7E"/>
                </a:solidFill>
                <a:latin typeface="Calibri"/>
                <a:cs typeface="Calibri"/>
              </a:rPr>
              <a:t>for </a:t>
            </a:r>
            <a:r>
              <a:rPr sz="2160">
                <a:solidFill>
                  <a:srgbClr val="243C7E"/>
                </a:solidFill>
                <a:latin typeface="Calibri"/>
                <a:cs typeface="Calibri"/>
              </a:rPr>
              <a:t>an </a:t>
            </a:r>
            <a:r>
              <a:rPr sz="2160" spc="-474">
                <a:solidFill>
                  <a:srgbClr val="243C7E"/>
                </a:solidFill>
                <a:latin typeface="Calibri"/>
                <a:cs typeface="Calibri"/>
              </a:rPr>
              <a:t> </a:t>
            </a:r>
            <a:r>
              <a:rPr sz="2160" spc="-6">
                <a:solidFill>
                  <a:srgbClr val="243C7E"/>
                </a:solidFill>
                <a:latin typeface="Calibri"/>
                <a:cs typeface="Calibri"/>
              </a:rPr>
              <a:t>internship</a:t>
            </a:r>
            <a:r>
              <a:rPr sz="2160" spc="6">
                <a:solidFill>
                  <a:srgbClr val="243C7E"/>
                </a:solidFill>
                <a:latin typeface="Calibri"/>
                <a:cs typeface="Calibri"/>
              </a:rPr>
              <a:t> </a:t>
            </a:r>
            <a:r>
              <a:rPr sz="2160" spc="-12">
                <a:solidFill>
                  <a:srgbClr val="243C7E"/>
                </a:solidFill>
                <a:latin typeface="Calibri"/>
                <a:cs typeface="Calibri"/>
              </a:rPr>
              <a:t>are</a:t>
            </a:r>
            <a:r>
              <a:rPr sz="2160" spc="-6">
                <a:solidFill>
                  <a:srgbClr val="243C7E"/>
                </a:solidFill>
                <a:latin typeface="Calibri"/>
                <a:cs typeface="Calibri"/>
              </a:rPr>
              <a:t> </a:t>
            </a:r>
            <a:r>
              <a:rPr sz="2160" spc="-12">
                <a:solidFill>
                  <a:srgbClr val="243C7E"/>
                </a:solidFill>
                <a:latin typeface="Calibri"/>
                <a:cs typeface="Calibri"/>
              </a:rPr>
              <a:t>more </a:t>
            </a:r>
            <a:r>
              <a:rPr sz="2160" spc="-6">
                <a:solidFill>
                  <a:srgbClr val="243C7E"/>
                </a:solidFill>
                <a:latin typeface="Calibri"/>
                <a:cs typeface="Calibri"/>
              </a:rPr>
              <a:t> </a:t>
            </a:r>
            <a:r>
              <a:rPr sz="2160" spc="-12">
                <a:solidFill>
                  <a:srgbClr val="243C7E"/>
                </a:solidFill>
                <a:latin typeface="Calibri"/>
                <a:cs typeface="Calibri"/>
              </a:rPr>
              <a:t>motivated,</a:t>
            </a:r>
            <a:r>
              <a:rPr sz="2160">
                <a:solidFill>
                  <a:srgbClr val="243C7E"/>
                </a:solidFill>
                <a:latin typeface="Calibri"/>
                <a:cs typeface="Calibri"/>
              </a:rPr>
              <a:t> </a:t>
            </a:r>
            <a:r>
              <a:rPr sz="2160" spc="-6">
                <a:solidFill>
                  <a:srgbClr val="243C7E"/>
                </a:solidFill>
                <a:latin typeface="Calibri"/>
                <a:cs typeface="Calibri"/>
              </a:rPr>
              <a:t>valued,</a:t>
            </a:r>
            <a:r>
              <a:rPr sz="2160">
                <a:solidFill>
                  <a:srgbClr val="243C7E"/>
                </a:solidFill>
                <a:latin typeface="Calibri"/>
                <a:cs typeface="Calibri"/>
              </a:rPr>
              <a:t> and </a:t>
            </a:r>
            <a:r>
              <a:rPr sz="2160" spc="6">
                <a:solidFill>
                  <a:srgbClr val="243C7E"/>
                </a:solidFill>
                <a:latin typeface="Calibri"/>
                <a:cs typeface="Calibri"/>
              </a:rPr>
              <a:t> </a:t>
            </a:r>
            <a:r>
              <a:rPr sz="2160" spc="-12">
                <a:solidFill>
                  <a:srgbClr val="243C7E"/>
                </a:solidFill>
                <a:latin typeface="Calibri"/>
                <a:cs typeface="Calibri"/>
              </a:rPr>
              <a:t>committed</a:t>
            </a:r>
            <a:endParaRPr sz="2160">
              <a:latin typeface="Calibri"/>
              <a:cs typeface="Calibri"/>
            </a:endParaRPr>
          </a:p>
          <a:p>
            <a:pPr marL="381000" marR="158496" indent="-365760">
              <a:lnSpc>
                <a:spcPct val="120000"/>
              </a:lnSpc>
              <a:buSzPct val="66666"/>
              <a:buFont typeface="Arial MT"/>
              <a:buChar char="●"/>
              <a:tabLst>
                <a:tab pos="380238" algn="l"/>
                <a:tab pos="381000" algn="l"/>
              </a:tabLst>
            </a:pPr>
            <a:r>
              <a:rPr sz="2160" spc="-6">
                <a:solidFill>
                  <a:srgbClr val="243C7E"/>
                </a:solidFill>
                <a:latin typeface="Calibri"/>
                <a:cs typeface="Calibri"/>
              </a:rPr>
              <a:t>Students </a:t>
            </a:r>
            <a:r>
              <a:rPr sz="2160" spc="-12">
                <a:solidFill>
                  <a:srgbClr val="243C7E"/>
                </a:solidFill>
                <a:latin typeface="Calibri"/>
                <a:cs typeface="Calibri"/>
              </a:rPr>
              <a:t>gain </a:t>
            </a:r>
            <a:r>
              <a:rPr sz="2160" spc="-6">
                <a:solidFill>
                  <a:srgbClr val="243C7E"/>
                </a:solidFill>
                <a:latin typeface="Calibri"/>
                <a:cs typeface="Calibri"/>
              </a:rPr>
              <a:t>critical money </a:t>
            </a:r>
            <a:r>
              <a:rPr sz="2160" spc="-474">
                <a:solidFill>
                  <a:srgbClr val="243C7E"/>
                </a:solidFill>
                <a:latin typeface="Calibri"/>
                <a:cs typeface="Calibri"/>
              </a:rPr>
              <a:t> </a:t>
            </a:r>
            <a:r>
              <a:rPr sz="2160" spc="-6">
                <a:solidFill>
                  <a:srgbClr val="243C7E"/>
                </a:solidFill>
                <a:latin typeface="Calibri"/>
                <a:cs typeface="Calibri"/>
              </a:rPr>
              <a:t>management</a:t>
            </a:r>
            <a:r>
              <a:rPr sz="2160" spc="12">
                <a:solidFill>
                  <a:srgbClr val="243C7E"/>
                </a:solidFill>
                <a:latin typeface="Calibri"/>
                <a:cs typeface="Calibri"/>
              </a:rPr>
              <a:t> </a:t>
            </a:r>
            <a:r>
              <a:rPr sz="2160" spc="-6">
                <a:solidFill>
                  <a:srgbClr val="243C7E"/>
                </a:solidFill>
                <a:latin typeface="Calibri"/>
                <a:cs typeface="Calibri"/>
              </a:rPr>
              <a:t>skills</a:t>
            </a:r>
            <a:endParaRPr sz="2160">
              <a:latin typeface="Calibri"/>
              <a:cs typeface="Calibri"/>
            </a:endParaRPr>
          </a:p>
          <a:p>
            <a:pPr marL="381000" marR="6096" indent="-365760">
              <a:lnSpc>
                <a:spcPct val="120000"/>
              </a:lnSpc>
              <a:buSzPct val="66666"/>
              <a:buFont typeface="Arial MT"/>
              <a:buChar char="●"/>
              <a:tabLst>
                <a:tab pos="380238" algn="l"/>
                <a:tab pos="381000" algn="l"/>
              </a:tabLst>
            </a:pPr>
            <a:r>
              <a:rPr sz="2160" spc="-6">
                <a:solidFill>
                  <a:srgbClr val="243C7E"/>
                </a:solidFill>
                <a:latin typeface="Calibri"/>
                <a:cs typeface="Calibri"/>
              </a:rPr>
              <a:t>The</a:t>
            </a:r>
            <a:r>
              <a:rPr sz="2160" spc="-12">
                <a:solidFill>
                  <a:srgbClr val="243C7E"/>
                </a:solidFill>
                <a:latin typeface="Calibri"/>
                <a:cs typeface="Calibri"/>
              </a:rPr>
              <a:t> </a:t>
            </a:r>
            <a:r>
              <a:rPr sz="2160" spc="-6">
                <a:solidFill>
                  <a:srgbClr val="243C7E"/>
                </a:solidFill>
                <a:latin typeface="Calibri"/>
                <a:cs typeface="Calibri"/>
              </a:rPr>
              <a:t>money </a:t>
            </a:r>
            <a:r>
              <a:rPr sz="2160">
                <a:solidFill>
                  <a:srgbClr val="243C7E"/>
                </a:solidFill>
                <a:latin typeface="Calibri"/>
                <a:cs typeface="Calibri"/>
              </a:rPr>
              <a:t>earned</a:t>
            </a:r>
            <a:r>
              <a:rPr sz="2160" spc="12">
                <a:solidFill>
                  <a:srgbClr val="243C7E"/>
                </a:solidFill>
                <a:latin typeface="Calibri"/>
                <a:cs typeface="Calibri"/>
              </a:rPr>
              <a:t> </a:t>
            </a:r>
            <a:r>
              <a:rPr sz="2160" spc="-6">
                <a:solidFill>
                  <a:srgbClr val="243C7E"/>
                </a:solidFill>
                <a:latin typeface="Calibri"/>
                <a:cs typeface="Calibri"/>
              </a:rPr>
              <a:t>during </a:t>
            </a:r>
            <a:r>
              <a:rPr sz="2160">
                <a:solidFill>
                  <a:srgbClr val="243C7E"/>
                </a:solidFill>
                <a:latin typeface="Calibri"/>
                <a:cs typeface="Calibri"/>
              </a:rPr>
              <a:t>an </a:t>
            </a:r>
            <a:r>
              <a:rPr sz="2160" spc="6">
                <a:solidFill>
                  <a:srgbClr val="243C7E"/>
                </a:solidFill>
                <a:latin typeface="Calibri"/>
                <a:cs typeface="Calibri"/>
              </a:rPr>
              <a:t> </a:t>
            </a:r>
            <a:r>
              <a:rPr sz="2160" spc="-6">
                <a:solidFill>
                  <a:srgbClr val="243C7E"/>
                </a:solidFill>
                <a:latin typeface="Calibri"/>
                <a:cs typeface="Calibri"/>
              </a:rPr>
              <a:t>internship helps support </a:t>
            </a:r>
            <a:r>
              <a:rPr sz="2160">
                <a:solidFill>
                  <a:srgbClr val="243C7E"/>
                </a:solidFill>
                <a:latin typeface="Calibri"/>
                <a:cs typeface="Calibri"/>
              </a:rPr>
              <a:t>the </a:t>
            </a:r>
            <a:r>
              <a:rPr sz="2160" spc="6">
                <a:solidFill>
                  <a:srgbClr val="243C7E"/>
                </a:solidFill>
                <a:latin typeface="Calibri"/>
                <a:cs typeface="Calibri"/>
              </a:rPr>
              <a:t> </a:t>
            </a:r>
            <a:r>
              <a:rPr sz="2160" spc="-12">
                <a:solidFill>
                  <a:srgbClr val="243C7E"/>
                </a:solidFill>
                <a:latin typeface="Calibri"/>
                <a:cs typeface="Calibri"/>
              </a:rPr>
              <a:t>student’s </a:t>
            </a:r>
            <a:r>
              <a:rPr sz="2160" spc="-6">
                <a:solidFill>
                  <a:srgbClr val="243C7E"/>
                </a:solidFill>
                <a:latin typeface="Calibri"/>
                <a:cs typeface="Calibri"/>
              </a:rPr>
              <a:t>immediate financial </a:t>
            </a:r>
            <a:r>
              <a:rPr sz="2160" spc="-474">
                <a:solidFill>
                  <a:srgbClr val="243C7E"/>
                </a:solidFill>
                <a:latin typeface="Calibri"/>
                <a:cs typeface="Calibri"/>
              </a:rPr>
              <a:t> </a:t>
            </a:r>
            <a:r>
              <a:rPr sz="2160" spc="-6">
                <a:solidFill>
                  <a:srgbClr val="243C7E"/>
                </a:solidFill>
                <a:latin typeface="Calibri"/>
                <a:cs typeface="Calibri"/>
              </a:rPr>
              <a:t>needs</a:t>
            </a:r>
            <a:r>
              <a:rPr sz="2160">
                <a:solidFill>
                  <a:srgbClr val="243C7E"/>
                </a:solidFill>
                <a:latin typeface="Calibri"/>
                <a:cs typeface="Calibri"/>
              </a:rPr>
              <a:t> and</a:t>
            </a:r>
            <a:r>
              <a:rPr sz="2160" spc="6">
                <a:solidFill>
                  <a:srgbClr val="243C7E"/>
                </a:solidFill>
                <a:latin typeface="Calibri"/>
                <a:cs typeface="Calibri"/>
              </a:rPr>
              <a:t> </a:t>
            </a:r>
            <a:r>
              <a:rPr sz="2160" spc="-6">
                <a:solidFill>
                  <a:srgbClr val="243C7E"/>
                </a:solidFill>
                <a:latin typeface="Calibri"/>
                <a:cs typeface="Calibri"/>
              </a:rPr>
              <a:t>long-term </a:t>
            </a:r>
            <a:r>
              <a:rPr sz="2160" spc="-12">
                <a:solidFill>
                  <a:srgbClr val="243C7E"/>
                </a:solidFill>
                <a:latin typeface="Calibri"/>
                <a:cs typeface="Calibri"/>
              </a:rPr>
              <a:t>savings </a:t>
            </a:r>
            <a:r>
              <a:rPr sz="2160" spc="-6">
                <a:solidFill>
                  <a:srgbClr val="243C7E"/>
                </a:solidFill>
                <a:latin typeface="Calibri"/>
                <a:cs typeface="Calibri"/>
              </a:rPr>
              <a:t> </a:t>
            </a:r>
            <a:r>
              <a:rPr sz="2160" spc="-12">
                <a:solidFill>
                  <a:srgbClr val="243C7E"/>
                </a:solidFill>
                <a:latin typeface="Calibri"/>
                <a:cs typeface="Calibri"/>
              </a:rPr>
              <a:t>goals</a:t>
            </a:r>
            <a:r>
              <a:rPr sz="2160" spc="-18">
                <a:solidFill>
                  <a:srgbClr val="243C7E"/>
                </a:solidFill>
                <a:latin typeface="Calibri"/>
                <a:cs typeface="Calibri"/>
              </a:rPr>
              <a:t> </a:t>
            </a:r>
            <a:r>
              <a:rPr sz="2160" spc="-24">
                <a:solidFill>
                  <a:srgbClr val="243C7E"/>
                </a:solidFill>
                <a:latin typeface="Calibri"/>
                <a:cs typeface="Calibri"/>
              </a:rPr>
              <a:t>like</a:t>
            </a:r>
            <a:r>
              <a:rPr sz="2160" spc="-12">
                <a:solidFill>
                  <a:srgbClr val="243C7E"/>
                </a:solidFill>
                <a:latin typeface="Calibri"/>
                <a:cs typeface="Calibri"/>
              </a:rPr>
              <a:t> </a:t>
            </a:r>
            <a:r>
              <a:rPr sz="2160">
                <a:solidFill>
                  <a:srgbClr val="243C7E"/>
                </a:solidFill>
                <a:latin typeface="Calibri"/>
                <a:cs typeface="Calibri"/>
              </a:rPr>
              <a:t>tuition</a:t>
            </a:r>
            <a:r>
              <a:rPr sz="2160" spc="-6">
                <a:solidFill>
                  <a:srgbClr val="243C7E"/>
                </a:solidFill>
                <a:latin typeface="Calibri"/>
                <a:cs typeface="Calibri"/>
              </a:rPr>
              <a:t> </a:t>
            </a:r>
            <a:r>
              <a:rPr sz="2160">
                <a:solidFill>
                  <a:srgbClr val="243C7E"/>
                </a:solidFill>
                <a:latin typeface="Calibri"/>
                <a:cs typeface="Calibri"/>
              </a:rPr>
              <a:t>and </a:t>
            </a:r>
            <a:r>
              <a:rPr sz="2160" spc="-6">
                <a:solidFill>
                  <a:srgbClr val="243C7E"/>
                </a:solidFill>
                <a:latin typeface="Calibri"/>
                <a:cs typeface="Calibri"/>
              </a:rPr>
              <a:t>housing</a:t>
            </a:r>
            <a:endParaRPr sz="2160">
              <a:latin typeface="Calibri"/>
              <a:cs typeface="Calibri"/>
            </a:endParaRPr>
          </a:p>
        </p:txBody>
      </p:sp>
      <p:pic>
        <p:nvPicPr>
          <p:cNvPr id="3" name="object 3"/>
          <p:cNvPicPr/>
          <p:nvPr/>
        </p:nvPicPr>
        <p:blipFill>
          <a:blip r:embed="rId2" cstate="print"/>
          <a:stretch>
            <a:fillRect/>
          </a:stretch>
        </p:blipFill>
        <p:spPr>
          <a:xfrm>
            <a:off x="2904133" y="421537"/>
            <a:ext cx="5340096" cy="5120640"/>
          </a:xfrm>
          <a:prstGeom prst="rect">
            <a:avLst/>
          </a:prstGeom>
        </p:spPr>
      </p:pic>
      <p:sp>
        <p:nvSpPr>
          <p:cNvPr id="4" name="object 4"/>
          <p:cNvSpPr txBox="1"/>
          <p:nvPr/>
        </p:nvSpPr>
        <p:spPr>
          <a:xfrm>
            <a:off x="3051962" y="5917692"/>
            <a:ext cx="7786116" cy="1712585"/>
          </a:xfrm>
          <a:prstGeom prst="rect">
            <a:avLst/>
          </a:prstGeom>
        </p:spPr>
        <p:txBody>
          <a:bodyPr vert="horz" wrap="square" lIns="0" tIns="15240" rIns="0" bIns="0" rtlCol="0">
            <a:spAutoFit/>
          </a:bodyPr>
          <a:lstStyle/>
          <a:p>
            <a:pPr marL="304800" marR="522731" indent="-290322">
              <a:lnSpc>
                <a:spcPct val="120100"/>
              </a:lnSpc>
              <a:spcBef>
                <a:spcPts val="120"/>
              </a:spcBef>
              <a:buSzPct val="66666"/>
              <a:buChar char="●"/>
              <a:tabLst>
                <a:tab pos="304800" algn="l"/>
                <a:tab pos="305562" algn="l"/>
              </a:tabLst>
            </a:pPr>
            <a:r>
              <a:rPr sz="2160" spc="-12">
                <a:solidFill>
                  <a:srgbClr val="243C7E"/>
                </a:solidFill>
                <a:latin typeface="Calibri"/>
                <a:cs typeface="Calibri"/>
              </a:rPr>
              <a:t>Paid</a:t>
            </a:r>
            <a:r>
              <a:rPr sz="2160" spc="-18">
                <a:solidFill>
                  <a:srgbClr val="243C7E"/>
                </a:solidFill>
                <a:latin typeface="Calibri"/>
                <a:cs typeface="Calibri"/>
              </a:rPr>
              <a:t> </a:t>
            </a:r>
            <a:r>
              <a:rPr sz="2160" spc="-6">
                <a:solidFill>
                  <a:srgbClr val="243C7E"/>
                </a:solidFill>
                <a:latin typeface="Calibri"/>
                <a:cs typeface="Calibri"/>
              </a:rPr>
              <a:t>internships</a:t>
            </a:r>
            <a:r>
              <a:rPr sz="2160">
                <a:solidFill>
                  <a:srgbClr val="243C7E"/>
                </a:solidFill>
                <a:latin typeface="Calibri"/>
                <a:cs typeface="Calibri"/>
              </a:rPr>
              <a:t> </a:t>
            </a:r>
            <a:r>
              <a:rPr sz="2160" spc="-6">
                <a:solidFill>
                  <a:srgbClr val="243C7E"/>
                </a:solidFill>
                <a:latin typeface="Calibri"/>
                <a:cs typeface="Calibri"/>
              </a:rPr>
              <a:t>open</a:t>
            </a:r>
            <a:r>
              <a:rPr sz="2160" spc="12">
                <a:solidFill>
                  <a:srgbClr val="243C7E"/>
                </a:solidFill>
                <a:latin typeface="Calibri"/>
                <a:cs typeface="Calibri"/>
              </a:rPr>
              <a:t> </a:t>
            </a:r>
            <a:r>
              <a:rPr sz="2160">
                <a:solidFill>
                  <a:srgbClr val="243C7E"/>
                </a:solidFill>
                <a:latin typeface="Calibri"/>
                <a:cs typeface="Calibri"/>
              </a:rPr>
              <a:t>the </a:t>
            </a:r>
            <a:r>
              <a:rPr sz="2160" spc="-6">
                <a:solidFill>
                  <a:srgbClr val="243C7E"/>
                </a:solidFill>
                <a:latin typeface="Calibri"/>
                <a:cs typeface="Calibri"/>
              </a:rPr>
              <a:t>door</a:t>
            </a:r>
            <a:r>
              <a:rPr sz="2160">
                <a:solidFill>
                  <a:srgbClr val="243C7E"/>
                </a:solidFill>
                <a:latin typeface="Calibri"/>
                <a:cs typeface="Calibri"/>
              </a:rPr>
              <a:t> </a:t>
            </a:r>
            <a:r>
              <a:rPr sz="2160" spc="-18">
                <a:solidFill>
                  <a:srgbClr val="243C7E"/>
                </a:solidFill>
                <a:latin typeface="Calibri"/>
                <a:cs typeface="Calibri"/>
              </a:rPr>
              <a:t>for</a:t>
            </a:r>
            <a:r>
              <a:rPr sz="2160" spc="-12">
                <a:solidFill>
                  <a:srgbClr val="243C7E"/>
                </a:solidFill>
                <a:latin typeface="Calibri"/>
                <a:cs typeface="Calibri"/>
              </a:rPr>
              <a:t> </a:t>
            </a:r>
            <a:r>
              <a:rPr sz="2160" spc="-6">
                <a:solidFill>
                  <a:srgbClr val="243C7E"/>
                </a:solidFill>
                <a:latin typeface="Calibri"/>
                <a:cs typeface="Calibri"/>
              </a:rPr>
              <a:t>increased</a:t>
            </a:r>
            <a:r>
              <a:rPr sz="2160" spc="6">
                <a:solidFill>
                  <a:srgbClr val="243C7E"/>
                </a:solidFill>
                <a:latin typeface="Calibri"/>
                <a:cs typeface="Calibri"/>
              </a:rPr>
              <a:t> </a:t>
            </a:r>
            <a:r>
              <a:rPr sz="2160" spc="-6">
                <a:solidFill>
                  <a:srgbClr val="243C7E"/>
                </a:solidFill>
                <a:latin typeface="Calibri"/>
                <a:cs typeface="Calibri"/>
              </a:rPr>
              <a:t>future</a:t>
            </a:r>
            <a:r>
              <a:rPr sz="2160" spc="6">
                <a:solidFill>
                  <a:srgbClr val="243C7E"/>
                </a:solidFill>
                <a:latin typeface="Calibri"/>
                <a:cs typeface="Calibri"/>
              </a:rPr>
              <a:t> </a:t>
            </a:r>
            <a:r>
              <a:rPr sz="2160" spc="-12">
                <a:solidFill>
                  <a:srgbClr val="243C7E"/>
                </a:solidFill>
                <a:latin typeface="Calibri"/>
                <a:cs typeface="Calibri"/>
              </a:rPr>
              <a:t>wages</a:t>
            </a:r>
            <a:r>
              <a:rPr sz="2160">
                <a:solidFill>
                  <a:srgbClr val="243C7E"/>
                </a:solidFill>
                <a:latin typeface="Calibri"/>
                <a:cs typeface="Calibri"/>
              </a:rPr>
              <a:t> and </a:t>
            </a:r>
            <a:r>
              <a:rPr sz="2160" spc="-474">
                <a:solidFill>
                  <a:srgbClr val="243C7E"/>
                </a:solidFill>
                <a:latin typeface="Calibri"/>
                <a:cs typeface="Calibri"/>
              </a:rPr>
              <a:t> </a:t>
            </a:r>
            <a:r>
              <a:rPr sz="2160" spc="-12">
                <a:solidFill>
                  <a:srgbClr val="243C7E"/>
                </a:solidFill>
                <a:latin typeface="Calibri"/>
                <a:cs typeface="Calibri"/>
              </a:rPr>
              <a:t>diverse </a:t>
            </a:r>
            <a:r>
              <a:rPr sz="2160" spc="-6">
                <a:solidFill>
                  <a:srgbClr val="243C7E"/>
                </a:solidFill>
                <a:latin typeface="Calibri"/>
                <a:cs typeface="Calibri"/>
              </a:rPr>
              <a:t>opportunities</a:t>
            </a:r>
            <a:endParaRPr sz="2160">
              <a:latin typeface="Calibri"/>
              <a:cs typeface="Calibri"/>
            </a:endParaRPr>
          </a:p>
          <a:p>
            <a:pPr marL="304800" marR="6096" indent="-290322">
              <a:lnSpc>
                <a:spcPct val="120000"/>
              </a:lnSpc>
              <a:spcBef>
                <a:spcPts val="954"/>
              </a:spcBef>
              <a:buSzPct val="66666"/>
              <a:buFont typeface="Calibri"/>
              <a:buChar char="●"/>
              <a:tabLst>
                <a:tab pos="304800" algn="l"/>
                <a:tab pos="305562" algn="l"/>
              </a:tabLst>
            </a:pPr>
            <a:r>
              <a:rPr sz="2160" b="1">
                <a:solidFill>
                  <a:srgbClr val="243C7E"/>
                </a:solidFill>
                <a:latin typeface="Calibri"/>
                <a:cs typeface="Calibri"/>
              </a:rPr>
              <a:t>Unpaid</a:t>
            </a:r>
            <a:r>
              <a:rPr sz="2160" b="1" spc="-24">
                <a:solidFill>
                  <a:srgbClr val="243C7E"/>
                </a:solidFill>
                <a:latin typeface="Calibri"/>
                <a:cs typeface="Calibri"/>
              </a:rPr>
              <a:t> </a:t>
            </a:r>
            <a:r>
              <a:rPr sz="2160" b="1" spc="-12">
                <a:solidFill>
                  <a:srgbClr val="243C7E"/>
                </a:solidFill>
                <a:latin typeface="Calibri"/>
                <a:cs typeface="Calibri"/>
              </a:rPr>
              <a:t>internships</a:t>
            </a:r>
            <a:r>
              <a:rPr sz="2160" b="1">
                <a:solidFill>
                  <a:srgbClr val="243C7E"/>
                </a:solidFill>
                <a:latin typeface="Calibri"/>
                <a:cs typeface="Calibri"/>
              </a:rPr>
              <a:t> </a:t>
            </a:r>
            <a:r>
              <a:rPr sz="2160" b="1" spc="-12">
                <a:solidFill>
                  <a:srgbClr val="243C7E"/>
                </a:solidFill>
                <a:latin typeface="Calibri"/>
                <a:cs typeface="Calibri"/>
              </a:rPr>
              <a:t>eliminates</a:t>
            </a:r>
            <a:r>
              <a:rPr sz="2160" b="1">
                <a:solidFill>
                  <a:srgbClr val="243C7E"/>
                </a:solidFill>
                <a:latin typeface="Calibri"/>
                <a:cs typeface="Calibri"/>
              </a:rPr>
              <a:t> the</a:t>
            </a:r>
            <a:r>
              <a:rPr sz="2160" b="1" spc="-24">
                <a:solidFill>
                  <a:srgbClr val="243C7E"/>
                </a:solidFill>
                <a:latin typeface="Calibri"/>
                <a:cs typeface="Calibri"/>
              </a:rPr>
              <a:t> </a:t>
            </a:r>
            <a:r>
              <a:rPr sz="2160" b="1" spc="-12">
                <a:solidFill>
                  <a:srgbClr val="243C7E"/>
                </a:solidFill>
                <a:latin typeface="Calibri"/>
                <a:cs typeface="Calibri"/>
              </a:rPr>
              <a:t>potential for</a:t>
            </a:r>
            <a:r>
              <a:rPr sz="2160" b="1">
                <a:solidFill>
                  <a:srgbClr val="243C7E"/>
                </a:solidFill>
                <a:latin typeface="Calibri"/>
                <a:cs typeface="Calibri"/>
              </a:rPr>
              <a:t> </a:t>
            </a:r>
            <a:r>
              <a:rPr sz="2160" b="1" spc="-12">
                <a:solidFill>
                  <a:srgbClr val="243C7E"/>
                </a:solidFill>
                <a:latin typeface="Calibri"/>
                <a:cs typeface="Calibri"/>
              </a:rPr>
              <a:t>internships</a:t>
            </a:r>
            <a:r>
              <a:rPr sz="2160" b="1">
                <a:solidFill>
                  <a:srgbClr val="243C7E"/>
                </a:solidFill>
                <a:latin typeface="Calibri"/>
                <a:cs typeface="Calibri"/>
              </a:rPr>
              <a:t> </a:t>
            </a:r>
            <a:r>
              <a:rPr sz="2160" b="1" spc="-18">
                <a:solidFill>
                  <a:srgbClr val="243C7E"/>
                </a:solidFill>
                <a:latin typeface="Calibri"/>
                <a:cs typeface="Calibri"/>
              </a:rPr>
              <a:t>for</a:t>
            </a:r>
            <a:r>
              <a:rPr sz="2160" b="1">
                <a:solidFill>
                  <a:srgbClr val="243C7E"/>
                </a:solidFill>
                <a:latin typeface="Calibri"/>
                <a:cs typeface="Calibri"/>
              </a:rPr>
              <a:t> </a:t>
            </a:r>
            <a:r>
              <a:rPr sz="2160" b="1" spc="-6">
                <a:solidFill>
                  <a:srgbClr val="243C7E"/>
                </a:solidFill>
                <a:latin typeface="Calibri"/>
                <a:cs typeface="Calibri"/>
              </a:rPr>
              <a:t>the </a:t>
            </a:r>
            <a:r>
              <a:rPr sz="2160" b="1" spc="-474">
                <a:solidFill>
                  <a:srgbClr val="243C7E"/>
                </a:solidFill>
                <a:latin typeface="Calibri"/>
                <a:cs typeface="Calibri"/>
              </a:rPr>
              <a:t> </a:t>
            </a:r>
            <a:r>
              <a:rPr sz="2160" b="1" spc="-6">
                <a:solidFill>
                  <a:srgbClr val="243C7E"/>
                </a:solidFill>
                <a:latin typeface="Calibri"/>
                <a:cs typeface="Calibri"/>
              </a:rPr>
              <a:t>underprivileged</a:t>
            </a:r>
            <a:r>
              <a:rPr sz="2160" b="1" spc="-18">
                <a:solidFill>
                  <a:srgbClr val="243C7E"/>
                </a:solidFill>
                <a:latin typeface="Calibri"/>
                <a:cs typeface="Calibri"/>
              </a:rPr>
              <a:t> </a:t>
            </a:r>
            <a:r>
              <a:rPr sz="2160" b="1">
                <a:solidFill>
                  <a:srgbClr val="243C7E"/>
                </a:solidFill>
                <a:latin typeface="Calibri"/>
                <a:cs typeface="Calibri"/>
              </a:rPr>
              <a:t>and</a:t>
            </a:r>
            <a:r>
              <a:rPr sz="2160" b="1" spc="-18">
                <a:solidFill>
                  <a:srgbClr val="243C7E"/>
                </a:solidFill>
                <a:latin typeface="Calibri"/>
                <a:cs typeface="Calibri"/>
              </a:rPr>
              <a:t> </a:t>
            </a:r>
            <a:r>
              <a:rPr sz="2160" b="1" spc="-12">
                <a:solidFill>
                  <a:srgbClr val="243C7E"/>
                </a:solidFill>
                <a:latin typeface="Calibri"/>
                <a:cs typeface="Calibri"/>
              </a:rPr>
              <a:t>underserved</a:t>
            </a:r>
            <a:r>
              <a:rPr sz="2160" b="1" spc="-24">
                <a:solidFill>
                  <a:srgbClr val="243C7E"/>
                </a:solidFill>
                <a:latin typeface="Calibri"/>
                <a:cs typeface="Calibri"/>
              </a:rPr>
              <a:t> </a:t>
            </a:r>
            <a:r>
              <a:rPr sz="2160" b="1" spc="-6">
                <a:solidFill>
                  <a:srgbClr val="243C7E"/>
                </a:solidFill>
                <a:latin typeface="Calibri"/>
                <a:cs typeface="Calibri"/>
              </a:rPr>
              <a:t>population</a:t>
            </a:r>
            <a:endParaRPr sz="2160">
              <a:latin typeface="Calibri"/>
              <a:cs typeface="Calibri"/>
            </a:endParaRPr>
          </a:p>
        </p:txBody>
      </p:sp>
    </p:spTree>
    <p:extLst>
      <p:ext uri="{BB962C8B-B14F-4D97-AF65-F5344CB8AC3E}">
        <p14:creationId xmlns:p14="http://schemas.microsoft.com/office/powerpoint/2010/main" val="861533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0010" y="827837"/>
            <a:ext cx="2318004" cy="624786"/>
          </a:xfrm>
          <a:prstGeom prst="rect">
            <a:avLst/>
          </a:prstGeom>
        </p:spPr>
        <p:txBody>
          <a:bodyPr vert="horz" wrap="square" lIns="0" tIns="15240" rIns="0" bIns="0" rtlCol="0">
            <a:spAutoFit/>
          </a:bodyPr>
          <a:lstStyle/>
          <a:p>
            <a:pPr marL="15240">
              <a:spcBef>
                <a:spcPts val="120"/>
              </a:spcBef>
            </a:pPr>
            <a:r>
              <a:t>Que</a:t>
            </a:r>
            <a:r>
              <a:rPr spc="-48"/>
              <a:t>s</a:t>
            </a:r>
            <a:r>
              <a:t>tions?</a:t>
            </a:r>
          </a:p>
        </p:txBody>
      </p:sp>
    </p:spTree>
    <p:extLst>
      <p:ext uri="{BB962C8B-B14F-4D97-AF65-F5344CB8AC3E}">
        <p14:creationId xmlns:p14="http://schemas.microsoft.com/office/powerpoint/2010/main" val="1059580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t="7547" b="7546"/>
          <a:stretch/>
        </p:blipFill>
        <p:spPr>
          <a:xfrm>
            <a:off x="0" y="0"/>
            <a:ext cx="14630400" cy="8229600"/>
          </a:xfrm>
          <a:prstGeom prst="rect">
            <a:avLst/>
          </a:prstGeom>
          <a:noFill/>
          <a:ln>
            <a:noFill/>
          </a:ln>
        </p:spPr>
      </p:pic>
      <p:pic>
        <p:nvPicPr>
          <p:cNvPr id="85" name="Google Shape;85;p13"/>
          <p:cNvPicPr preferRelativeResize="0"/>
          <p:nvPr/>
        </p:nvPicPr>
        <p:blipFill rotWithShape="1">
          <a:blip r:embed="rId4">
            <a:alphaModFix/>
          </a:blip>
          <a:srcRect/>
          <a:stretch/>
        </p:blipFill>
        <p:spPr>
          <a:xfrm>
            <a:off x="5725672" y="-1120862"/>
            <a:ext cx="13890691" cy="10105478"/>
          </a:xfrm>
          <a:prstGeom prst="rect">
            <a:avLst/>
          </a:prstGeom>
          <a:noFill/>
          <a:ln>
            <a:noFill/>
          </a:ln>
        </p:spPr>
      </p:pic>
      <p:pic>
        <p:nvPicPr>
          <p:cNvPr id="86" name="Google Shape;86;p13"/>
          <p:cNvPicPr preferRelativeResize="0"/>
          <p:nvPr/>
        </p:nvPicPr>
        <p:blipFill rotWithShape="1">
          <a:blip r:embed="rId5">
            <a:alphaModFix/>
          </a:blip>
          <a:srcRect/>
          <a:stretch/>
        </p:blipFill>
        <p:spPr>
          <a:xfrm>
            <a:off x="7076777" y="3004308"/>
            <a:ext cx="1485700" cy="2400404"/>
          </a:xfrm>
          <a:prstGeom prst="rect">
            <a:avLst/>
          </a:prstGeom>
          <a:noFill/>
          <a:ln>
            <a:noFill/>
          </a:ln>
        </p:spPr>
      </p:pic>
      <p:sp>
        <p:nvSpPr>
          <p:cNvPr id="87" name="Google Shape;87;p13"/>
          <p:cNvSpPr txBox="1"/>
          <p:nvPr/>
        </p:nvSpPr>
        <p:spPr>
          <a:xfrm>
            <a:off x="11079243" y="4516615"/>
            <a:ext cx="3795253" cy="2585323"/>
          </a:xfrm>
          <a:prstGeom prst="rect">
            <a:avLst/>
          </a:prstGeom>
          <a:noFill/>
          <a:ln>
            <a:noFill/>
          </a:ln>
        </p:spPr>
        <p:txBody>
          <a:bodyPr spcFirstLastPara="1" wrap="square" lIns="0" tIns="0" rIns="0" bIns="0" anchor="t" anchorCtr="0">
            <a:spAutoFit/>
          </a:bodyPr>
          <a:lstStyle/>
          <a:p>
            <a:pPr algn="ctr">
              <a:lnSpc>
                <a:spcPct val="140000"/>
              </a:lnSpc>
            </a:pPr>
            <a:r>
              <a:rPr lang="en-US" sz="2000">
                <a:solidFill>
                  <a:srgbClr val="FFFFFF"/>
                </a:solidFill>
              </a:rPr>
              <a:t>Growing and diversifying the IT talent pipeline by designing and delivering innovative technology programs, in partnership with businesses, high schools, and universities.</a:t>
            </a:r>
            <a:endParaRPr sz="880"/>
          </a:p>
        </p:txBody>
      </p:sp>
      <p:sp>
        <p:nvSpPr>
          <p:cNvPr id="88" name="Google Shape;88;p13"/>
          <p:cNvSpPr txBox="1"/>
          <p:nvPr/>
        </p:nvSpPr>
        <p:spPr>
          <a:xfrm>
            <a:off x="8811638" y="2340723"/>
            <a:ext cx="5935254" cy="1770613"/>
          </a:xfrm>
          <a:prstGeom prst="rect">
            <a:avLst/>
          </a:prstGeom>
          <a:noFill/>
          <a:ln>
            <a:noFill/>
          </a:ln>
        </p:spPr>
        <p:txBody>
          <a:bodyPr spcFirstLastPara="1" wrap="square" lIns="0" tIns="0" rIns="0" bIns="0" anchor="t" anchorCtr="0">
            <a:spAutoFit/>
          </a:bodyPr>
          <a:lstStyle/>
          <a:p>
            <a:pPr algn="r">
              <a:lnSpc>
                <a:spcPct val="140011"/>
              </a:lnSpc>
            </a:pPr>
            <a:r>
              <a:rPr lang="en-US" sz="4109" b="1">
                <a:solidFill>
                  <a:srgbClr val="FFFFFF"/>
                </a:solidFill>
                <a:latin typeface="Montserrat"/>
                <a:ea typeface="Montserrat"/>
                <a:cs typeface="Montserrat"/>
                <a:sym typeface="Montserrat"/>
              </a:rPr>
              <a:t>INTERalliance of Greater Cincinnati</a:t>
            </a:r>
            <a:endParaRPr sz="880"/>
          </a:p>
        </p:txBody>
      </p:sp>
    </p:spTree>
    <p:extLst>
      <p:ext uri="{BB962C8B-B14F-4D97-AF65-F5344CB8AC3E}">
        <p14:creationId xmlns:p14="http://schemas.microsoft.com/office/powerpoint/2010/main" val="147216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4"/>
          <p:cNvPicPr preferRelativeResize="0"/>
          <p:nvPr/>
        </p:nvPicPr>
        <p:blipFill rotWithShape="1">
          <a:blip r:embed="rId3">
            <a:alphaModFix/>
          </a:blip>
          <a:srcRect/>
          <a:stretch/>
        </p:blipFill>
        <p:spPr>
          <a:xfrm rot="18770623">
            <a:off x="5181491" y="3675474"/>
            <a:ext cx="13662949" cy="6682424"/>
          </a:xfrm>
          <a:prstGeom prst="rect">
            <a:avLst/>
          </a:prstGeom>
          <a:noFill/>
          <a:ln>
            <a:noFill/>
          </a:ln>
        </p:spPr>
      </p:pic>
      <p:pic>
        <p:nvPicPr>
          <p:cNvPr id="94" name="Google Shape;94;p14"/>
          <p:cNvPicPr preferRelativeResize="0"/>
          <p:nvPr/>
        </p:nvPicPr>
        <p:blipFill rotWithShape="1">
          <a:blip r:embed="rId4">
            <a:alphaModFix/>
          </a:blip>
          <a:srcRect/>
          <a:stretch/>
        </p:blipFill>
        <p:spPr>
          <a:xfrm>
            <a:off x="365157" y="783666"/>
            <a:ext cx="3486094" cy="786114"/>
          </a:xfrm>
          <a:prstGeom prst="rect">
            <a:avLst/>
          </a:prstGeom>
          <a:noFill/>
          <a:ln>
            <a:noFill/>
          </a:ln>
        </p:spPr>
      </p:pic>
      <p:sp>
        <p:nvSpPr>
          <p:cNvPr id="95" name="Google Shape;95;p14"/>
          <p:cNvSpPr/>
          <p:nvPr/>
        </p:nvSpPr>
        <p:spPr>
          <a:xfrm>
            <a:off x="6849964" y="1163819"/>
            <a:ext cx="6957479" cy="5879662"/>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rotWithShape="1">
            <a:blip r:embed="rId5">
              <a:alphaModFix/>
            </a:blip>
            <a:stretch>
              <a:fillRect l="-13417" r="-13417"/>
            </a:stretch>
          </a:blipFill>
          <a:ln>
            <a:noFill/>
          </a:ln>
        </p:spPr>
        <p:txBody>
          <a:bodyPr spcFirstLastPara="1" wrap="square" lIns="73140" tIns="73140" rIns="73140" bIns="73140" anchor="ctr" anchorCtr="0">
            <a:noAutofit/>
          </a:bodyPr>
          <a:lstStyle/>
          <a:p>
            <a:endParaRPr sz="880"/>
          </a:p>
        </p:txBody>
      </p:sp>
      <p:sp>
        <p:nvSpPr>
          <p:cNvPr id="96" name="Google Shape;96;p14"/>
          <p:cNvSpPr txBox="1"/>
          <p:nvPr/>
        </p:nvSpPr>
        <p:spPr>
          <a:xfrm>
            <a:off x="684489" y="1176723"/>
            <a:ext cx="6172909" cy="826958"/>
          </a:xfrm>
          <a:prstGeom prst="rect">
            <a:avLst/>
          </a:prstGeom>
          <a:noFill/>
          <a:ln>
            <a:noFill/>
          </a:ln>
        </p:spPr>
        <p:txBody>
          <a:bodyPr spcFirstLastPara="1" wrap="square" lIns="0" tIns="0" rIns="0" bIns="0" anchor="t" anchorCtr="0">
            <a:spAutoFit/>
          </a:bodyPr>
          <a:lstStyle/>
          <a:p>
            <a:pPr>
              <a:lnSpc>
                <a:spcPct val="112004"/>
              </a:lnSpc>
            </a:pPr>
            <a:r>
              <a:rPr lang="en-US" sz="4798">
                <a:latin typeface="Montserrat ExtraBold"/>
                <a:ea typeface="Montserrat ExtraBold"/>
                <a:cs typeface="Montserrat ExtraBold"/>
                <a:sym typeface="Montserrat ExtraBold"/>
              </a:rPr>
              <a:t>ABOUT US</a:t>
            </a:r>
            <a:endParaRPr sz="880"/>
          </a:p>
        </p:txBody>
      </p:sp>
      <p:sp>
        <p:nvSpPr>
          <p:cNvPr id="97" name="Google Shape;97;p14"/>
          <p:cNvSpPr txBox="1"/>
          <p:nvPr/>
        </p:nvSpPr>
        <p:spPr>
          <a:xfrm>
            <a:off x="519370" y="2944044"/>
            <a:ext cx="6180935" cy="1654556"/>
          </a:xfrm>
          <a:prstGeom prst="rect">
            <a:avLst/>
          </a:prstGeom>
          <a:noFill/>
          <a:ln>
            <a:noFill/>
          </a:ln>
        </p:spPr>
        <p:txBody>
          <a:bodyPr spcFirstLastPara="1" wrap="square" lIns="0" tIns="0" rIns="0" bIns="0" anchor="t" anchorCtr="0">
            <a:spAutoFit/>
          </a:bodyPr>
          <a:lstStyle/>
          <a:p>
            <a:pPr>
              <a:lnSpc>
                <a:spcPct val="139958"/>
              </a:lnSpc>
            </a:pPr>
            <a:r>
              <a:rPr lang="en-US" sz="1920"/>
              <a:t>The INTERalliance of Greater Cincinnati is a non-profit, student-lead organization that is dedicated to helping other students explore the rich IT industry around Cincinnati.</a:t>
            </a:r>
            <a:endParaRPr sz="880"/>
          </a:p>
        </p:txBody>
      </p:sp>
      <p:sp>
        <p:nvSpPr>
          <p:cNvPr id="98" name="Google Shape;98;p14"/>
          <p:cNvSpPr txBox="1"/>
          <p:nvPr/>
        </p:nvSpPr>
        <p:spPr>
          <a:xfrm>
            <a:off x="519370" y="2612319"/>
            <a:ext cx="5106343" cy="517065"/>
          </a:xfrm>
          <a:prstGeom prst="rect">
            <a:avLst/>
          </a:prstGeom>
          <a:noFill/>
          <a:ln>
            <a:noFill/>
          </a:ln>
        </p:spPr>
        <p:txBody>
          <a:bodyPr spcFirstLastPara="1" wrap="square" lIns="0" tIns="0" rIns="0" bIns="0" anchor="t" anchorCtr="0">
            <a:spAutoFit/>
          </a:bodyPr>
          <a:lstStyle/>
          <a:p>
            <a:pPr>
              <a:lnSpc>
                <a:spcPct val="140000"/>
              </a:lnSpc>
            </a:pPr>
            <a:r>
              <a:rPr lang="en-US" sz="2400" b="1">
                <a:solidFill>
                  <a:srgbClr val="615498"/>
                </a:solidFill>
                <a:latin typeface="Montserrat"/>
                <a:ea typeface="Montserrat"/>
                <a:cs typeface="Montserrat"/>
                <a:sym typeface="Montserrat"/>
              </a:rPr>
              <a:t>WHO WE ARE</a:t>
            </a:r>
            <a:endParaRPr sz="880"/>
          </a:p>
        </p:txBody>
      </p:sp>
      <p:sp>
        <p:nvSpPr>
          <p:cNvPr id="99" name="Google Shape;99;p14"/>
          <p:cNvSpPr txBox="1"/>
          <p:nvPr/>
        </p:nvSpPr>
        <p:spPr>
          <a:xfrm>
            <a:off x="519370" y="5025261"/>
            <a:ext cx="6180935" cy="827278"/>
          </a:xfrm>
          <a:prstGeom prst="rect">
            <a:avLst/>
          </a:prstGeom>
          <a:noFill/>
          <a:ln>
            <a:noFill/>
          </a:ln>
        </p:spPr>
        <p:txBody>
          <a:bodyPr spcFirstLastPara="1" wrap="square" lIns="0" tIns="0" rIns="0" bIns="0" anchor="t" anchorCtr="0">
            <a:spAutoFit/>
          </a:bodyPr>
          <a:lstStyle/>
          <a:p>
            <a:pPr>
              <a:lnSpc>
                <a:spcPct val="139958"/>
              </a:lnSpc>
            </a:pPr>
            <a:r>
              <a:rPr lang="en-US" sz="1920"/>
              <a:t>To inspire and assist young talent to pursue an IT career in Greater Cincinnati</a:t>
            </a:r>
            <a:endParaRPr sz="880"/>
          </a:p>
        </p:txBody>
      </p:sp>
      <p:sp>
        <p:nvSpPr>
          <p:cNvPr id="100" name="Google Shape;100;p14"/>
          <p:cNvSpPr txBox="1"/>
          <p:nvPr/>
        </p:nvSpPr>
        <p:spPr>
          <a:xfrm>
            <a:off x="519370" y="4693596"/>
            <a:ext cx="5106343" cy="517065"/>
          </a:xfrm>
          <a:prstGeom prst="rect">
            <a:avLst/>
          </a:prstGeom>
          <a:noFill/>
          <a:ln>
            <a:noFill/>
          </a:ln>
        </p:spPr>
        <p:txBody>
          <a:bodyPr spcFirstLastPara="1" wrap="square" lIns="0" tIns="0" rIns="0" bIns="0" anchor="t" anchorCtr="0">
            <a:spAutoFit/>
          </a:bodyPr>
          <a:lstStyle/>
          <a:p>
            <a:pPr>
              <a:lnSpc>
                <a:spcPct val="140000"/>
              </a:lnSpc>
            </a:pPr>
            <a:r>
              <a:rPr lang="en-US" sz="2400" b="1">
                <a:solidFill>
                  <a:srgbClr val="615498"/>
                </a:solidFill>
                <a:latin typeface="Montserrat"/>
                <a:ea typeface="Montserrat"/>
                <a:cs typeface="Montserrat"/>
                <a:sym typeface="Montserrat"/>
              </a:rPr>
              <a:t>OUR  MISSION</a:t>
            </a:r>
            <a:endParaRPr sz="880"/>
          </a:p>
        </p:txBody>
      </p:sp>
      <p:sp>
        <p:nvSpPr>
          <p:cNvPr id="101" name="Google Shape;101;p14"/>
          <p:cNvSpPr txBox="1"/>
          <p:nvPr/>
        </p:nvSpPr>
        <p:spPr>
          <a:xfrm>
            <a:off x="519370" y="6434190"/>
            <a:ext cx="6180935" cy="1654556"/>
          </a:xfrm>
          <a:prstGeom prst="rect">
            <a:avLst/>
          </a:prstGeom>
          <a:noFill/>
          <a:ln>
            <a:noFill/>
          </a:ln>
        </p:spPr>
        <p:txBody>
          <a:bodyPr spcFirstLastPara="1" wrap="square" lIns="0" tIns="0" rIns="0" bIns="0" anchor="t" anchorCtr="0">
            <a:spAutoFit/>
          </a:bodyPr>
          <a:lstStyle/>
          <a:p>
            <a:pPr>
              <a:lnSpc>
                <a:spcPct val="139958"/>
              </a:lnSpc>
            </a:pPr>
            <a:r>
              <a:rPr lang="en-US" sz="1920"/>
              <a:t>To dramatically grow and diversify the IT talent pipeline by designing and delivering innovative technology programs, in partnership with businesses, high schools, and universities.</a:t>
            </a:r>
            <a:endParaRPr sz="880"/>
          </a:p>
        </p:txBody>
      </p:sp>
      <p:sp>
        <p:nvSpPr>
          <p:cNvPr id="102" name="Google Shape;102;p14"/>
          <p:cNvSpPr txBox="1"/>
          <p:nvPr/>
        </p:nvSpPr>
        <p:spPr>
          <a:xfrm>
            <a:off x="519370" y="6102466"/>
            <a:ext cx="5106343" cy="517065"/>
          </a:xfrm>
          <a:prstGeom prst="rect">
            <a:avLst/>
          </a:prstGeom>
          <a:noFill/>
          <a:ln>
            <a:noFill/>
          </a:ln>
        </p:spPr>
        <p:txBody>
          <a:bodyPr spcFirstLastPara="1" wrap="square" lIns="0" tIns="0" rIns="0" bIns="0" anchor="t" anchorCtr="0">
            <a:spAutoFit/>
          </a:bodyPr>
          <a:lstStyle/>
          <a:p>
            <a:pPr>
              <a:lnSpc>
                <a:spcPct val="140000"/>
              </a:lnSpc>
            </a:pPr>
            <a:r>
              <a:rPr lang="en-US" sz="2400" b="1">
                <a:solidFill>
                  <a:srgbClr val="615498"/>
                </a:solidFill>
                <a:latin typeface="Montserrat"/>
                <a:ea typeface="Montserrat"/>
                <a:cs typeface="Montserrat"/>
                <a:sym typeface="Montserrat"/>
              </a:rPr>
              <a:t>OUR VISION</a:t>
            </a:r>
            <a:endParaRPr sz="880"/>
          </a:p>
        </p:txBody>
      </p:sp>
    </p:spTree>
    <p:extLst>
      <p:ext uri="{BB962C8B-B14F-4D97-AF65-F5344CB8AC3E}">
        <p14:creationId xmlns:p14="http://schemas.microsoft.com/office/powerpoint/2010/main" val="1092321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p:cNvPicPr preferRelativeResize="0"/>
          <p:nvPr/>
        </p:nvPicPr>
        <p:blipFill rotWithShape="1">
          <a:blip r:embed="rId3">
            <a:alphaModFix/>
          </a:blip>
          <a:srcRect/>
          <a:stretch/>
        </p:blipFill>
        <p:spPr>
          <a:xfrm>
            <a:off x="-2929111" y="-1497084"/>
            <a:ext cx="6843735" cy="4330218"/>
          </a:xfrm>
          <a:prstGeom prst="rect">
            <a:avLst/>
          </a:prstGeom>
          <a:noFill/>
          <a:ln>
            <a:noFill/>
          </a:ln>
        </p:spPr>
      </p:pic>
      <p:sp>
        <p:nvSpPr>
          <p:cNvPr id="108" name="Google Shape;108;p15"/>
          <p:cNvSpPr txBox="1"/>
          <p:nvPr/>
        </p:nvSpPr>
        <p:spPr>
          <a:xfrm>
            <a:off x="822960" y="2093672"/>
            <a:ext cx="12984480" cy="1275093"/>
          </a:xfrm>
          <a:prstGeom prst="rect">
            <a:avLst/>
          </a:prstGeom>
          <a:noFill/>
          <a:ln>
            <a:noFill/>
          </a:ln>
        </p:spPr>
        <p:txBody>
          <a:bodyPr spcFirstLastPara="1" wrap="square" lIns="0" tIns="0" rIns="0" bIns="0" anchor="t" anchorCtr="0">
            <a:spAutoFit/>
          </a:bodyPr>
          <a:lstStyle/>
          <a:p>
            <a:pPr algn="ctr">
              <a:lnSpc>
                <a:spcPct val="140010"/>
              </a:lnSpc>
            </a:pPr>
            <a:r>
              <a:rPr lang="en-US" sz="2959"/>
              <a:t>The INTERnship program makes hands-on, real-world learning</a:t>
            </a:r>
            <a:endParaRPr sz="2959"/>
          </a:p>
          <a:p>
            <a:pPr algn="ctr">
              <a:lnSpc>
                <a:spcPct val="140010"/>
              </a:lnSpc>
            </a:pPr>
            <a:r>
              <a:rPr lang="en-US" sz="2959"/>
              <a:t> and workforce development a painless and meaningful experience.</a:t>
            </a:r>
            <a:endParaRPr sz="880"/>
          </a:p>
        </p:txBody>
      </p:sp>
      <p:pic>
        <p:nvPicPr>
          <p:cNvPr id="109" name="Google Shape;109;p15"/>
          <p:cNvPicPr preferRelativeResize="0"/>
          <p:nvPr/>
        </p:nvPicPr>
        <p:blipFill rotWithShape="1">
          <a:blip r:embed="rId4">
            <a:alphaModFix/>
          </a:blip>
          <a:srcRect/>
          <a:stretch/>
        </p:blipFill>
        <p:spPr>
          <a:xfrm>
            <a:off x="12870338" y="209617"/>
            <a:ext cx="1561640" cy="1561640"/>
          </a:xfrm>
          <a:prstGeom prst="rect">
            <a:avLst/>
          </a:prstGeom>
          <a:noFill/>
          <a:ln>
            <a:noFill/>
          </a:ln>
        </p:spPr>
      </p:pic>
      <p:sp>
        <p:nvSpPr>
          <p:cNvPr id="110" name="Google Shape;110;p15"/>
          <p:cNvSpPr txBox="1"/>
          <p:nvPr/>
        </p:nvSpPr>
        <p:spPr>
          <a:xfrm>
            <a:off x="492757" y="581874"/>
            <a:ext cx="9589786" cy="748025"/>
          </a:xfrm>
          <a:prstGeom prst="rect">
            <a:avLst/>
          </a:prstGeom>
          <a:noFill/>
          <a:ln>
            <a:noFill/>
          </a:ln>
        </p:spPr>
        <p:txBody>
          <a:bodyPr spcFirstLastPara="1" wrap="square" lIns="0" tIns="0" rIns="0" bIns="0" anchor="t" anchorCtr="0">
            <a:spAutoFit/>
          </a:bodyPr>
          <a:lstStyle/>
          <a:p>
            <a:pPr>
              <a:lnSpc>
                <a:spcPct val="98000"/>
              </a:lnSpc>
            </a:pPr>
            <a:r>
              <a:rPr lang="en-US" sz="4960" b="1">
                <a:solidFill>
                  <a:srgbClr val="615498"/>
                </a:solidFill>
                <a:latin typeface="Poppins"/>
                <a:ea typeface="Poppins"/>
                <a:cs typeface="Poppins"/>
                <a:sym typeface="Poppins"/>
              </a:rPr>
              <a:t>HIGH SCHOOL INTERNSHIPS</a:t>
            </a:r>
            <a:endParaRPr sz="880"/>
          </a:p>
        </p:txBody>
      </p:sp>
      <p:grpSp>
        <p:nvGrpSpPr>
          <p:cNvPr id="111" name="Google Shape;111;p15"/>
          <p:cNvGrpSpPr/>
          <p:nvPr/>
        </p:nvGrpSpPr>
        <p:grpSpPr>
          <a:xfrm>
            <a:off x="1441329" y="3984448"/>
            <a:ext cx="11747446" cy="1365907"/>
            <a:chOff x="0" y="0"/>
            <a:chExt cx="19579076" cy="2276511"/>
          </a:xfrm>
        </p:grpSpPr>
        <p:pic>
          <p:nvPicPr>
            <p:cNvPr id="112" name="Google Shape;112;p15"/>
            <p:cNvPicPr preferRelativeResize="0"/>
            <p:nvPr/>
          </p:nvPicPr>
          <p:blipFill rotWithShape="1">
            <a:blip r:embed="rId5">
              <a:alphaModFix/>
            </a:blip>
            <a:srcRect/>
            <a:stretch/>
          </p:blipFill>
          <p:spPr>
            <a:xfrm>
              <a:off x="0" y="0"/>
              <a:ext cx="2113197" cy="2092065"/>
            </a:xfrm>
            <a:prstGeom prst="rect">
              <a:avLst/>
            </a:prstGeom>
            <a:noFill/>
            <a:ln>
              <a:noFill/>
            </a:ln>
          </p:spPr>
        </p:pic>
        <p:sp>
          <p:nvSpPr>
            <p:cNvPr id="113" name="Google Shape;113;p15"/>
            <p:cNvSpPr txBox="1"/>
            <p:nvPr/>
          </p:nvSpPr>
          <p:spPr>
            <a:xfrm>
              <a:off x="0" y="251598"/>
              <a:ext cx="2113197" cy="2024913"/>
            </a:xfrm>
            <a:prstGeom prst="rect">
              <a:avLst/>
            </a:prstGeom>
            <a:noFill/>
            <a:ln>
              <a:noFill/>
            </a:ln>
          </p:spPr>
          <p:txBody>
            <a:bodyPr spcFirstLastPara="1" wrap="square" lIns="0" tIns="0" rIns="0" bIns="0" anchor="t" anchorCtr="0">
              <a:spAutoFit/>
            </a:bodyPr>
            <a:lstStyle/>
            <a:p>
              <a:pPr algn="ctr">
                <a:lnSpc>
                  <a:spcPct val="140005"/>
                </a:lnSpc>
              </a:pPr>
              <a:r>
                <a:rPr lang="en-US" sz="5639">
                  <a:solidFill>
                    <a:srgbClr val="FFFFFF"/>
                  </a:solidFill>
                </a:rPr>
                <a:t>1</a:t>
              </a:r>
              <a:endParaRPr sz="880"/>
            </a:p>
          </p:txBody>
        </p:sp>
        <p:pic>
          <p:nvPicPr>
            <p:cNvPr id="114" name="Google Shape;114;p15"/>
            <p:cNvPicPr preferRelativeResize="0"/>
            <p:nvPr/>
          </p:nvPicPr>
          <p:blipFill rotWithShape="1">
            <a:blip r:embed="rId5">
              <a:alphaModFix/>
            </a:blip>
            <a:srcRect/>
            <a:stretch/>
          </p:blipFill>
          <p:spPr>
            <a:xfrm>
              <a:off x="8732940" y="0"/>
              <a:ext cx="2113197" cy="2092065"/>
            </a:xfrm>
            <a:prstGeom prst="rect">
              <a:avLst/>
            </a:prstGeom>
            <a:noFill/>
            <a:ln>
              <a:noFill/>
            </a:ln>
          </p:spPr>
        </p:pic>
        <p:sp>
          <p:nvSpPr>
            <p:cNvPr id="115" name="Google Shape;115;p15"/>
            <p:cNvSpPr txBox="1"/>
            <p:nvPr/>
          </p:nvSpPr>
          <p:spPr>
            <a:xfrm>
              <a:off x="8732940" y="251598"/>
              <a:ext cx="2113197" cy="2024913"/>
            </a:xfrm>
            <a:prstGeom prst="rect">
              <a:avLst/>
            </a:prstGeom>
            <a:noFill/>
            <a:ln>
              <a:noFill/>
            </a:ln>
          </p:spPr>
          <p:txBody>
            <a:bodyPr spcFirstLastPara="1" wrap="square" lIns="0" tIns="0" rIns="0" bIns="0" anchor="t" anchorCtr="0">
              <a:spAutoFit/>
            </a:bodyPr>
            <a:lstStyle/>
            <a:p>
              <a:pPr algn="ctr">
                <a:lnSpc>
                  <a:spcPct val="140005"/>
                </a:lnSpc>
              </a:pPr>
              <a:r>
                <a:rPr lang="en-US" sz="5639">
                  <a:solidFill>
                    <a:srgbClr val="FFFFFF"/>
                  </a:solidFill>
                </a:rPr>
                <a:t>2</a:t>
              </a:r>
              <a:endParaRPr sz="880"/>
            </a:p>
          </p:txBody>
        </p:sp>
        <p:pic>
          <p:nvPicPr>
            <p:cNvPr id="116" name="Google Shape;116;p15"/>
            <p:cNvPicPr preferRelativeResize="0"/>
            <p:nvPr/>
          </p:nvPicPr>
          <p:blipFill rotWithShape="1">
            <a:blip r:embed="rId5">
              <a:alphaModFix/>
            </a:blip>
            <a:srcRect/>
            <a:stretch/>
          </p:blipFill>
          <p:spPr>
            <a:xfrm>
              <a:off x="17465879" y="0"/>
              <a:ext cx="2113197" cy="2092065"/>
            </a:xfrm>
            <a:prstGeom prst="rect">
              <a:avLst/>
            </a:prstGeom>
            <a:noFill/>
            <a:ln>
              <a:noFill/>
            </a:ln>
          </p:spPr>
        </p:pic>
        <p:sp>
          <p:nvSpPr>
            <p:cNvPr id="117" name="Google Shape;117;p15"/>
            <p:cNvSpPr txBox="1"/>
            <p:nvPr/>
          </p:nvSpPr>
          <p:spPr>
            <a:xfrm>
              <a:off x="17465879" y="251598"/>
              <a:ext cx="2113197" cy="2024913"/>
            </a:xfrm>
            <a:prstGeom prst="rect">
              <a:avLst/>
            </a:prstGeom>
            <a:noFill/>
            <a:ln>
              <a:noFill/>
            </a:ln>
          </p:spPr>
          <p:txBody>
            <a:bodyPr spcFirstLastPara="1" wrap="square" lIns="0" tIns="0" rIns="0" bIns="0" anchor="t" anchorCtr="0">
              <a:spAutoFit/>
            </a:bodyPr>
            <a:lstStyle/>
            <a:p>
              <a:pPr algn="ctr">
                <a:lnSpc>
                  <a:spcPct val="140005"/>
                </a:lnSpc>
              </a:pPr>
              <a:r>
                <a:rPr lang="en-US" sz="5639">
                  <a:solidFill>
                    <a:srgbClr val="FFFFFF"/>
                  </a:solidFill>
                </a:rPr>
                <a:t>3</a:t>
              </a:r>
              <a:endParaRPr sz="880"/>
            </a:p>
          </p:txBody>
        </p:sp>
      </p:grpSp>
      <p:sp>
        <p:nvSpPr>
          <p:cNvPr id="118" name="Google Shape;118;p15"/>
          <p:cNvSpPr txBox="1"/>
          <p:nvPr/>
        </p:nvSpPr>
        <p:spPr>
          <a:xfrm>
            <a:off x="488185" y="5380920"/>
            <a:ext cx="4134480" cy="1861535"/>
          </a:xfrm>
          <a:prstGeom prst="rect">
            <a:avLst/>
          </a:prstGeom>
          <a:noFill/>
          <a:ln>
            <a:noFill/>
          </a:ln>
        </p:spPr>
        <p:txBody>
          <a:bodyPr spcFirstLastPara="1" wrap="square" lIns="0" tIns="0" rIns="0" bIns="0" anchor="t" anchorCtr="0">
            <a:spAutoFit/>
          </a:bodyPr>
          <a:lstStyle/>
          <a:p>
            <a:pPr>
              <a:lnSpc>
                <a:spcPct val="139962"/>
              </a:lnSpc>
            </a:pPr>
            <a:r>
              <a:rPr lang="en-US" sz="2160"/>
              <a:t>The INTERalliance Intern Program allows students to take a deep dive into IT culture through a meaningful, paid opportunity.</a:t>
            </a:r>
            <a:endParaRPr sz="880"/>
          </a:p>
        </p:txBody>
      </p:sp>
      <p:sp>
        <p:nvSpPr>
          <p:cNvPr id="119" name="Google Shape;119;p15"/>
          <p:cNvSpPr txBox="1"/>
          <p:nvPr/>
        </p:nvSpPr>
        <p:spPr>
          <a:xfrm>
            <a:off x="5241849" y="5571420"/>
            <a:ext cx="4146703" cy="1396151"/>
          </a:xfrm>
          <a:prstGeom prst="rect">
            <a:avLst/>
          </a:prstGeom>
          <a:noFill/>
          <a:ln>
            <a:noFill/>
          </a:ln>
        </p:spPr>
        <p:txBody>
          <a:bodyPr spcFirstLastPara="1" wrap="square" lIns="0" tIns="0" rIns="0" bIns="0" anchor="t" anchorCtr="0">
            <a:spAutoFit/>
          </a:bodyPr>
          <a:lstStyle/>
          <a:p>
            <a:pPr>
              <a:lnSpc>
                <a:spcPct val="139962"/>
              </a:lnSpc>
            </a:pPr>
            <a:r>
              <a:rPr lang="en-US" sz="2160"/>
              <a:t>Lasting between 8 and 10 weeks, High School Students are engaged in real-world projects.</a:t>
            </a:r>
            <a:endParaRPr sz="880"/>
          </a:p>
        </p:txBody>
      </p:sp>
      <p:sp>
        <p:nvSpPr>
          <p:cNvPr id="120" name="Google Shape;120;p15"/>
          <p:cNvSpPr txBox="1"/>
          <p:nvPr/>
        </p:nvSpPr>
        <p:spPr>
          <a:xfrm>
            <a:off x="10333283" y="5590470"/>
            <a:ext cx="4135334" cy="1861535"/>
          </a:xfrm>
          <a:prstGeom prst="rect">
            <a:avLst/>
          </a:prstGeom>
          <a:noFill/>
          <a:ln>
            <a:noFill/>
          </a:ln>
        </p:spPr>
        <p:txBody>
          <a:bodyPr spcFirstLastPara="1" wrap="square" lIns="0" tIns="0" rIns="0" bIns="0" anchor="t" anchorCtr="0">
            <a:spAutoFit/>
          </a:bodyPr>
          <a:lstStyle/>
          <a:p>
            <a:pPr>
              <a:lnSpc>
                <a:spcPct val="139962"/>
              </a:lnSpc>
            </a:pPr>
            <a:r>
              <a:rPr lang="en-US" sz="2160"/>
              <a:t>With over 200 applicants, the INTERalliance program brings the top High School Talent to companies' doorstep. </a:t>
            </a:r>
            <a:endParaRPr sz="880"/>
          </a:p>
        </p:txBody>
      </p:sp>
      <p:sp>
        <p:nvSpPr>
          <p:cNvPr id="121" name="Google Shape;121;p15"/>
          <p:cNvSpPr txBox="1"/>
          <p:nvPr/>
        </p:nvSpPr>
        <p:spPr>
          <a:xfrm>
            <a:off x="488185" y="1264602"/>
            <a:ext cx="7412275" cy="758028"/>
          </a:xfrm>
          <a:prstGeom prst="rect">
            <a:avLst/>
          </a:prstGeom>
          <a:noFill/>
          <a:ln>
            <a:noFill/>
          </a:ln>
        </p:spPr>
        <p:txBody>
          <a:bodyPr spcFirstLastPara="1" wrap="square" lIns="0" tIns="0" rIns="0" bIns="0" anchor="t" anchorCtr="0">
            <a:spAutoFit/>
          </a:bodyPr>
          <a:lstStyle/>
          <a:p>
            <a:pPr>
              <a:lnSpc>
                <a:spcPct val="112004"/>
              </a:lnSpc>
            </a:pPr>
            <a:r>
              <a:rPr lang="en-US" sz="4398">
                <a:latin typeface="Montserrat ExtraBold"/>
                <a:ea typeface="Montserrat ExtraBold"/>
                <a:cs typeface="Montserrat ExtraBold"/>
                <a:sym typeface="Montserrat ExtraBold"/>
              </a:rPr>
              <a:t>PROGRAM OVERVIEW</a:t>
            </a:r>
            <a:endParaRPr sz="880"/>
          </a:p>
        </p:txBody>
      </p:sp>
    </p:spTree>
    <p:extLst>
      <p:ext uri="{BB962C8B-B14F-4D97-AF65-F5344CB8AC3E}">
        <p14:creationId xmlns:p14="http://schemas.microsoft.com/office/powerpoint/2010/main" val="2995794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3">
            <a:alphaModFix/>
          </a:blip>
          <a:srcRect/>
          <a:stretch/>
        </p:blipFill>
        <p:spPr>
          <a:xfrm>
            <a:off x="-2929111" y="-1497084"/>
            <a:ext cx="6843736" cy="4330218"/>
          </a:xfrm>
          <a:prstGeom prst="rect">
            <a:avLst/>
          </a:prstGeom>
          <a:noFill/>
          <a:ln>
            <a:noFill/>
          </a:ln>
        </p:spPr>
      </p:pic>
      <p:sp>
        <p:nvSpPr>
          <p:cNvPr id="127" name="Google Shape;127;p16"/>
          <p:cNvSpPr txBox="1"/>
          <p:nvPr/>
        </p:nvSpPr>
        <p:spPr>
          <a:xfrm>
            <a:off x="822960" y="2093671"/>
            <a:ext cx="12984480" cy="189604"/>
          </a:xfrm>
          <a:prstGeom prst="rect">
            <a:avLst/>
          </a:prstGeom>
          <a:noFill/>
          <a:ln>
            <a:noFill/>
          </a:ln>
        </p:spPr>
        <p:txBody>
          <a:bodyPr spcFirstLastPara="1" wrap="square" lIns="0" tIns="0" rIns="0" bIns="0" anchor="t" anchorCtr="0">
            <a:spAutoFit/>
          </a:bodyPr>
          <a:lstStyle/>
          <a:p>
            <a:pPr algn="ctr">
              <a:lnSpc>
                <a:spcPct val="140010"/>
              </a:lnSpc>
            </a:pPr>
            <a:endParaRPr sz="880"/>
          </a:p>
        </p:txBody>
      </p:sp>
      <p:pic>
        <p:nvPicPr>
          <p:cNvPr id="128" name="Google Shape;128;p16"/>
          <p:cNvPicPr preferRelativeResize="0"/>
          <p:nvPr/>
        </p:nvPicPr>
        <p:blipFill rotWithShape="1">
          <a:blip r:embed="rId4">
            <a:alphaModFix/>
          </a:blip>
          <a:srcRect/>
          <a:stretch/>
        </p:blipFill>
        <p:spPr>
          <a:xfrm>
            <a:off x="12870338" y="209617"/>
            <a:ext cx="1561641" cy="1561641"/>
          </a:xfrm>
          <a:prstGeom prst="rect">
            <a:avLst/>
          </a:prstGeom>
          <a:noFill/>
          <a:ln>
            <a:noFill/>
          </a:ln>
        </p:spPr>
      </p:pic>
      <p:sp>
        <p:nvSpPr>
          <p:cNvPr id="129" name="Google Shape;129;p16"/>
          <p:cNvSpPr txBox="1"/>
          <p:nvPr/>
        </p:nvSpPr>
        <p:spPr>
          <a:xfrm>
            <a:off x="492761" y="581880"/>
            <a:ext cx="12097920" cy="748025"/>
          </a:xfrm>
          <a:prstGeom prst="rect">
            <a:avLst/>
          </a:prstGeom>
          <a:noFill/>
          <a:ln>
            <a:noFill/>
          </a:ln>
        </p:spPr>
        <p:txBody>
          <a:bodyPr spcFirstLastPara="1" wrap="square" lIns="0" tIns="0" rIns="0" bIns="0" anchor="t" anchorCtr="0">
            <a:spAutoFit/>
          </a:bodyPr>
          <a:lstStyle/>
          <a:p>
            <a:pPr>
              <a:lnSpc>
                <a:spcPct val="98000"/>
              </a:lnSpc>
            </a:pPr>
            <a:r>
              <a:rPr lang="en-US" sz="4960" b="1">
                <a:solidFill>
                  <a:srgbClr val="615498"/>
                </a:solidFill>
                <a:latin typeface="Poppins"/>
                <a:ea typeface="Poppins"/>
                <a:cs typeface="Poppins"/>
                <a:sym typeface="Poppins"/>
              </a:rPr>
              <a:t>HIGH SCHOOL TECH INTERN PROGRAM</a:t>
            </a:r>
            <a:endParaRPr sz="880"/>
          </a:p>
        </p:txBody>
      </p:sp>
      <p:sp>
        <p:nvSpPr>
          <p:cNvPr id="130" name="Google Shape;130;p16"/>
          <p:cNvSpPr txBox="1"/>
          <p:nvPr/>
        </p:nvSpPr>
        <p:spPr>
          <a:xfrm>
            <a:off x="488185" y="5380920"/>
            <a:ext cx="4134480" cy="189604"/>
          </a:xfrm>
          <a:prstGeom prst="rect">
            <a:avLst/>
          </a:prstGeom>
          <a:noFill/>
          <a:ln>
            <a:noFill/>
          </a:ln>
        </p:spPr>
        <p:txBody>
          <a:bodyPr spcFirstLastPara="1" wrap="square" lIns="0" tIns="0" rIns="0" bIns="0" anchor="t" anchorCtr="0">
            <a:spAutoFit/>
          </a:bodyPr>
          <a:lstStyle/>
          <a:p>
            <a:pPr>
              <a:lnSpc>
                <a:spcPct val="139963"/>
              </a:lnSpc>
            </a:pPr>
            <a:endParaRPr sz="880"/>
          </a:p>
        </p:txBody>
      </p:sp>
      <p:sp>
        <p:nvSpPr>
          <p:cNvPr id="131" name="Google Shape;131;p16"/>
          <p:cNvSpPr txBox="1"/>
          <p:nvPr/>
        </p:nvSpPr>
        <p:spPr>
          <a:xfrm>
            <a:off x="5241849" y="5571420"/>
            <a:ext cx="4146720" cy="189604"/>
          </a:xfrm>
          <a:prstGeom prst="rect">
            <a:avLst/>
          </a:prstGeom>
          <a:noFill/>
          <a:ln>
            <a:noFill/>
          </a:ln>
        </p:spPr>
        <p:txBody>
          <a:bodyPr spcFirstLastPara="1" wrap="square" lIns="0" tIns="0" rIns="0" bIns="0" anchor="t" anchorCtr="0">
            <a:spAutoFit/>
          </a:bodyPr>
          <a:lstStyle/>
          <a:p>
            <a:pPr>
              <a:lnSpc>
                <a:spcPct val="139963"/>
              </a:lnSpc>
            </a:pPr>
            <a:endParaRPr sz="880"/>
          </a:p>
        </p:txBody>
      </p:sp>
      <p:sp>
        <p:nvSpPr>
          <p:cNvPr id="132" name="Google Shape;132;p16"/>
          <p:cNvSpPr txBox="1"/>
          <p:nvPr/>
        </p:nvSpPr>
        <p:spPr>
          <a:xfrm>
            <a:off x="10333283" y="5590471"/>
            <a:ext cx="4135440" cy="189604"/>
          </a:xfrm>
          <a:prstGeom prst="rect">
            <a:avLst/>
          </a:prstGeom>
          <a:noFill/>
          <a:ln>
            <a:noFill/>
          </a:ln>
        </p:spPr>
        <p:txBody>
          <a:bodyPr spcFirstLastPara="1" wrap="square" lIns="0" tIns="0" rIns="0" bIns="0" anchor="t" anchorCtr="0">
            <a:spAutoFit/>
          </a:bodyPr>
          <a:lstStyle/>
          <a:p>
            <a:pPr>
              <a:lnSpc>
                <a:spcPct val="139963"/>
              </a:lnSpc>
            </a:pPr>
            <a:endParaRPr sz="880"/>
          </a:p>
        </p:txBody>
      </p:sp>
      <p:sp>
        <p:nvSpPr>
          <p:cNvPr id="133" name="Google Shape;133;p16"/>
          <p:cNvSpPr txBox="1"/>
          <p:nvPr/>
        </p:nvSpPr>
        <p:spPr>
          <a:xfrm>
            <a:off x="488177" y="1264600"/>
            <a:ext cx="11747520" cy="758028"/>
          </a:xfrm>
          <a:prstGeom prst="rect">
            <a:avLst/>
          </a:prstGeom>
          <a:noFill/>
          <a:ln>
            <a:noFill/>
          </a:ln>
        </p:spPr>
        <p:txBody>
          <a:bodyPr spcFirstLastPara="1" wrap="square" lIns="0" tIns="0" rIns="0" bIns="0" anchor="t" anchorCtr="0">
            <a:spAutoFit/>
          </a:bodyPr>
          <a:lstStyle/>
          <a:p>
            <a:pPr>
              <a:lnSpc>
                <a:spcPct val="112004"/>
              </a:lnSpc>
            </a:pPr>
            <a:r>
              <a:rPr lang="en-US" sz="4398">
                <a:latin typeface="Montserrat ExtraBold"/>
                <a:ea typeface="Montserrat ExtraBold"/>
                <a:cs typeface="Montserrat ExtraBold"/>
                <a:sym typeface="Montserrat ExtraBold"/>
              </a:rPr>
              <a:t>Program Details</a:t>
            </a:r>
            <a:endParaRPr sz="880"/>
          </a:p>
        </p:txBody>
      </p:sp>
      <p:sp>
        <p:nvSpPr>
          <p:cNvPr id="134" name="Google Shape;134;p16"/>
          <p:cNvSpPr txBox="1"/>
          <p:nvPr/>
        </p:nvSpPr>
        <p:spPr>
          <a:xfrm>
            <a:off x="606680" y="2588420"/>
            <a:ext cx="13698480" cy="5848756"/>
          </a:xfrm>
          <a:prstGeom prst="rect">
            <a:avLst/>
          </a:prstGeom>
          <a:noFill/>
          <a:ln>
            <a:noFill/>
          </a:ln>
        </p:spPr>
        <p:txBody>
          <a:bodyPr spcFirstLastPara="1" wrap="square" lIns="73140" tIns="73140" rIns="73140" bIns="73140" anchor="t" anchorCtr="0">
            <a:spAutoFit/>
          </a:bodyPr>
          <a:lstStyle/>
          <a:p>
            <a:pPr marL="365760" indent="-335280">
              <a:lnSpc>
                <a:spcPct val="115000"/>
              </a:lnSpc>
              <a:spcBef>
                <a:spcPts val="1361"/>
              </a:spcBef>
              <a:buClr>
                <a:srgbClr val="585B5A"/>
              </a:buClr>
              <a:buSzPts val="3000"/>
              <a:buFont typeface="Raleway"/>
              <a:buAutoNum type="arabicPeriod"/>
            </a:pPr>
            <a:r>
              <a:rPr lang="en-US" sz="2400" b="1">
                <a:solidFill>
                  <a:srgbClr val="585B5A"/>
                </a:solidFill>
                <a:latin typeface="Raleway"/>
                <a:ea typeface="Raleway"/>
                <a:cs typeface="Raleway"/>
                <a:sym typeface="Raleway"/>
              </a:rPr>
              <a:t>ADMINISTRATION: </a:t>
            </a:r>
            <a:r>
              <a:rPr lang="en-US" sz="2400">
                <a:solidFill>
                  <a:srgbClr val="585B5A"/>
                </a:solidFill>
                <a:latin typeface="Raleway"/>
                <a:ea typeface="Raleway"/>
                <a:cs typeface="Raleway"/>
                <a:sym typeface="Raleway"/>
              </a:rPr>
              <a:t>INTERalliance is the state-designated “intermediary” for the Program.  Students are employed by INTERalliance. All admin tasks, onboarding, and HR concerns will be handled by INTERalliance. Organizations are billed for admin costs and program administration.</a:t>
            </a:r>
            <a:endParaRPr sz="2400">
              <a:solidFill>
                <a:srgbClr val="585B5A"/>
              </a:solidFill>
              <a:latin typeface="Raleway"/>
              <a:ea typeface="Raleway"/>
              <a:cs typeface="Raleway"/>
              <a:sym typeface="Raleway"/>
            </a:endParaRPr>
          </a:p>
          <a:p>
            <a:pPr marL="365760" indent="-335280">
              <a:lnSpc>
                <a:spcPct val="115000"/>
              </a:lnSpc>
              <a:buClr>
                <a:srgbClr val="585B5A"/>
              </a:buClr>
              <a:buSzPts val="3000"/>
              <a:buFont typeface="Raleway"/>
              <a:buAutoNum type="arabicPeriod"/>
            </a:pPr>
            <a:r>
              <a:rPr lang="en-US" sz="2400" b="1">
                <a:solidFill>
                  <a:srgbClr val="585B5A"/>
                </a:solidFill>
                <a:latin typeface="Raleway"/>
                <a:ea typeface="Raleway"/>
                <a:cs typeface="Raleway"/>
                <a:sym typeface="Raleway"/>
              </a:rPr>
              <a:t>HIRING PROCESS: </a:t>
            </a:r>
            <a:r>
              <a:rPr lang="en-US" sz="2400">
                <a:solidFill>
                  <a:srgbClr val="585B5A"/>
                </a:solidFill>
                <a:latin typeface="Raleway"/>
                <a:ea typeface="Raleway"/>
                <a:cs typeface="Raleway"/>
                <a:sym typeface="Raleway"/>
              </a:rPr>
              <a:t>INTERalliance posts organization’s job descriptions.   Orgs interview and choose.  INTERns receive training from email etiquette to mock interviews. To be eligible for an INTERnship, students must have an approved LinkedIn profile and resume.  </a:t>
            </a:r>
            <a:endParaRPr sz="2400">
              <a:solidFill>
                <a:srgbClr val="585B5A"/>
              </a:solidFill>
              <a:latin typeface="Raleway"/>
              <a:ea typeface="Raleway"/>
              <a:cs typeface="Raleway"/>
              <a:sym typeface="Raleway"/>
            </a:endParaRPr>
          </a:p>
          <a:p>
            <a:pPr marL="365760" indent="-335280">
              <a:lnSpc>
                <a:spcPct val="115000"/>
              </a:lnSpc>
              <a:buClr>
                <a:srgbClr val="585B5A"/>
              </a:buClr>
              <a:buSzPts val="3000"/>
              <a:buFont typeface="Raleway"/>
              <a:buAutoNum type="arabicPeriod"/>
            </a:pPr>
            <a:r>
              <a:rPr lang="en-US" sz="2400" b="1">
                <a:solidFill>
                  <a:srgbClr val="585B5A"/>
                </a:solidFill>
                <a:latin typeface="Raleway"/>
                <a:ea typeface="Raleway"/>
                <a:cs typeface="Raleway"/>
                <a:sym typeface="Raleway"/>
              </a:rPr>
              <a:t>PAYROLL: </a:t>
            </a:r>
            <a:r>
              <a:rPr lang="en-US" sz="2400">
                <a:solidFill>
                  <a:srgbClr val="585B5A"/>
                </a:solidFill>
                <a:latin typeface="Raleway"/>
                <a:ea typeface="Raleway"/>
                <a:cs typeface="Raleway"/>
                <a:sym typeface="Raleway"/>
              </a:rPr>
              <a:t>Students are paid bi-weekly, based on hours logged through the INTERalliance portal. Once submitted and rationalized, the district approves for pay.</a:t>
            </a:r>
            <a:endParaRPr sz="2400">
              <a:solidFill>
                <a:srgbClr val="585B5A"/>
              </a:solidFill>
              <a:latin typeface="Raleway"/>
              <a:ea typeface="Raleway"/>
              <a:cs typeface="Raleway"/>
              <a:sym typeface="Raleway"/>
            </a:endParaRPr>
          </a:p>
          <a:p>
            <a:pPr marL="365760" indent="-335280">
              <a:lnSpc>
                <a:spcPct val="115000"/>
              </a:lnSpc>
              <a:buClr>
                <a:srgbClr val="585B5A"/>
              </a:buClr>
              <a:buSzPts val="3000"/>
              <a:buFont typeface="Raleway"/>
              <a:buAutoNum type="arabicPeriod"/>
            </a:pPr>
            <a:r>
              <a:rPr lang="en-US" sz="2400" b="1">
                <a:solidFill>
                  <a:srgbClr val="585B5A"/>
                </a:solidFill>
                <a:latin typeface="Raleway"/>
                <a:ea typeface="Raleway"/>
                <a:cs typeface="Raleway"/>
                <a:sym typeface="Raleway"/>
              </a:rPr>
              <a:t>BILLING: </a:t>
            </a:r>
            <a:r>
              <a:rPr lang="en-US" sz="2400">
                <a:solidFill>
                  <a:srgbClr val="585B5A"/>
                </a:solidFill>
                <a:latin typeface="Raleway"/>
                <a:ea typeface="Raleway"/>
                <a:cs typeface="Raleway"/>
                <a:sym typeface="Raleway"/>
              </a:rPr>
              <a:t>A minimum of 1 pay period worth of INTERn Fees are required before the program start date. A minimum of Net-30 Terms is required, but Net-Zero is requested. INTERalliance also requests direct deposit for all invoices. </a:t>
            </a:r>
            <a:r>
              <a:rPr lang="en-US" sz="2400" b="1" i="1">
                <a:solidFill>
                  <a:srgbClr val="585B5A"/>
                </a:solidFill>
                <a:latin typeface="Raleway"/>
                <a:ea typeface="Raleway"/>
                <a:cs typeface="Raleway"/>
                <a:sym typeface="Raleway"/>
              </a:rPr>
              <a:t>State of Ohio Reimbursements will occur at the end of the INTERnship. </a:t>
            </a:r>
            <a:endParaRPr sz="2400" b="1" i="1">
              <a:solidFill>
                <a:srgbClr val="585B5A"/>
              </a:solidFill>
              <a:latin typeface="Raleway"/>
              <a:ea typeface="Raleway"/>
              <a:cs typeface="Raleway"/>
              <a:sym typeface="Raleway"/>
            </a:endParaRPr>
          </a:p>
        </p:txBody>
      </p:sp>
    </p:spTree>
    <p:extLst>
      <p:ext uri="{BB962C8B-B14F-4D97-AF65-F5344CB8AC3E}">
        <p14:creationId xmlns:p14="http://schemas.microsoft.com/office/powerpoint/2010/main" val="3845460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7"/>
          <p:cNvPicPr preferRelativeResize="0"/>
          <p:nvPr/>
        </p:nvPicPr>
        <p:blipFill rotWithShape="1">
          <a:blip r:embed="rId3">
            <a:alphaModFix/>
          </a:blip>
          <a:srcRect/>
          <a:stretch/>
        </p:blipFill>
        <p:spPr>
          <a:xfrm>
            <a:off x="1435318" y="3093722"/>
            <a:ext cx="715622" cy="708466"/>
          </a:xfrm>
          <a:prstGeom prst="rect">
            <a:avLst/>
          </a:prstGeom>
          <a:noFill/>
          <a:ln>
            <a:noFill/>
          </a:ln>
        </p:spPr>
      </p:pic>
      <p:pic>
        <p:nvPicPr>
          <p:cNvPr id="140" name="Google Shape;140;p17"/>
          <p:cNvPicPr preferRelativeResize="0"/>
          <p:nvPr/>
        </p:nvPicPr>
        <p:blipFill rotWithShape="1">
          <a:blip r:embed="rId4">
            <a:alphaModFix/>
          </a:blip>
          <a:srcRect/>
          <a:stretch/>
        </p:blipFill>
        <p:spPr>
          <a:xfrm>
            <a:off x="1613981" y="3310175"/>
            <a:ext cx="358296" cy="275562"/>
          </a:xfrm>
          <a:prstGeom prst="rect">
            <a:avLst/>
          </a:prstGeom>
          <a:noFill/>
          <a:ln>
            <a:noFill/>
          </a:ln>
        </p:spPr>
      </p:pic>
      <p:pic>
        <p:nvPicPr>
          <p:cNvPr id="141" name="Google Shape;141;p17"/>
          <p:cNvPicPr preferRelativeResize="0"/>
          <p:nvPr/>
        </p:nvPicPr>
        <p:blipFill rotWithShape="1">
          <a:blip r:embed="rId3">
            <a:alphaModFix/>
          </a:blip>
          <a:srcRect/>
          <a:stretch/>
        </p:blipFill>
        <p:spPr>
          <a:xfrm>
            <a:off x="1435318" y="4059292"/>
            <a:ext cx="715622" cy="708466"/>
          </a:xfrm>
          <a:prstGeom prst="rect">
            <a:avLst/>
          </a:prstGeom>
          <a:noFill/>
          <a:ln>
            <a:noFill/>
          </a:ln>
        </p:spPr>
      </p:pic>
      <p:pic>
        <p:nvPicPr>
          <p:cNvPr id="142" name="Google Shape;142;p17"/>
          <p:cNvPicPr preferRelativeResize="0"/>
          <p:nvPr/>
        </p:nvPicPr>
        <p:blipFill rotWithShape="1">
          <a:blip r:embed="rId5">
            <a:alphaModFix/>
          </a:blip>
          <a:srcRect/>
          <a:stretch/>
        </p:blipFill>
        <p:spPr>
          <a:xfrm>
            <a:off x="1613981" y="4258221"/>
            <a:ext cx="330047" cy="330047"/>
          </a:xfrm>
          <a:prstGeom prst="rect">
            <a:avLst/>
          </a:prstGeom>
          <a:noFill/>
          <a:ln>
            <a:noFill/>
          </a:ln>
        </p:spPr>
      </p:pic>
      <p:pic>
        <p:nvPicPr>
          <p:cNvPr id="143" name="Google Shape;143;p17"/>
          <p:cNvPicPr preferRelativeResize="0"/>
          <p:nvPr/>
        </p:nvPicPr>
        <p:blipFill rotWithShape="1">
          <a:blip r:embed="rId3">
            <a:alphaModFix/>
          </a:blip>
          <a:srcRect/>
          <a:stretch/>
        </p:blipFill>
        <p:spPr>
          <a:xfrm>
            <a:off x="1435318" y="4980257"/>
            <a:ext cx="715622" cy="708466"/>
          </a:xfrm>
          <a:prstGeom prst="rect">
            <a:avLst/>
          </a:prstGeom>
          <a:noFill/>
          <a:ln>
            <a:noFill/>
          </a:ln>
        </p:spPr>
      </p:pic>
      <p:pic>
        <p:nvPicPr>
          <p:cNvPr id="144" name="Google Shape;144;p17"/>
          <p:cNvPicPr preferRelativeResize="0"/>
          <p:nvPr/>
        </p:nvPicPr>
        <p:blipFill rotWithShape="1">
          <a:blip r:embed="rId6">
            <a:alphaModFix/>
          </a:blip>
          <a:srcRect/>
          <a:stretch/>
        </p:blipFill>
        <p:spPr>
          <a:xfrm>
            <a:off x="1597102" y="5123899"/>
            <a:ext cx="353406" cy="410938"/>
          </a:xfrm>
          <a:prstGeom prst="rect">
            <a:avLst/>
          </a:prstGeom>
          <a:noFill/>
          <a:ln>
            <a:noFill/>
          </a:ln>
        </p:spPr>
      </p:pic>
      <p:pic>
        <p:nvPicPr>
          <p:cNvPr id="145" name="Google Shape;145;p17"/>
          <p:cNvPicPr preferRelativeResize="0"/>
          <p:nvPr/>
        </p:nvPicPr>
        <p:blipFill rotWithShape="1">
          <a:blip r:embed="rId3">
            <a:alphaModFix/>
          </a:blip>
          <a:srcRect/>
          <a:stretch/>
        </p:blipFill>
        <p:spPr>
          <a:xfrm>
            <a:off x="1435318" y="5945825"/>
            <a:ext cx="715622" cy="708466"/>
          </a:xfrm>
          <a:prstGeom prst="rect">
            <a:avLst/>
          </a:prstGeom>
          <a:noFill/>
          <a:ln>
            <a:noFill/>
          </a:ln>
        </p:spPr>
      </p:pic>
      <p:pic>
        <p:nvPicPr>
          <p:cNvPr id="146" name="Google Shape;146;p17"/>
          <p:cNvPicPr preferRelativeResize="0"/>
          <p:nvPr/>
        </p:nvPicPr>
        <p:blipFill rotWithShape="1">
          <a:blip r:embed="rId7">
            <a:alphaModFix/>
          </a:blip>
          <a:srcRect/>
          <a:stretch/>
        </p:blipFill>
        <p:spPr>
          <a:xfrm>
            <a:off x="1613981" y="6079355"/>
            <a:ext cx="371909" cy="441406"/>
          </a:xfrm>
          <a:prstGeom prst="rect">
            <a:avLst/>
          </a:prstGeom>
          <a:noFill/>
          <a:ln>
            <a:noFill/>
          </a:ln>
        </p:spPr>
      </p:pic>
      <p:pic>
        <p:nvPicPr>
          <p:cNvPr id="147" name="Google Shape;147;p17"/>
          <p:cNvPicPr preferRelativeResize="0"/>
          <p:nvPr/>
        </p:nvPicPr>
        <p:blipFill rotWithShape="1">
          <a:blip r:embed="rId8">
            <a:alphaModFix/>
          </a:blip>
          <a:srcRect/>
          <a:stretch/>
        </p:blipFill>
        <p:spPr>
          <a:xfrm rot="5400000">
            <a:off x="7572855" y="3122410"/>
            <a:ext cx="12723563" cy="2776050"/>
          </a:xfrm>
          <a:prstGeom prst="rect">
            <a:avLst/>
          </a:prstGeom>
          <a:noFill/>
          <a:ln>
            <a:noFill/>
          </a:ln>
        </p:spPr>
      </p:pic>
      <p:sp>
        <p:nvSpPr>
          <p:cNvPr id="148" name="Google Shape;148;p17"/>
          <p:cNvSpPr/>
          <p:nvPr/>
        </p:nvSpPr>
        <p:spPr>
          <a:xfrm>
            <a:off x="8898048" y="939662"/>
            <a:ext cx="5141576" cy="5985511"/>
          </a:xfrm>
          <a:custGeom>
            <a:avLst/>
            <a:gdLst/>
            <a:ahLst/>
            <a:cxnLst/>
            <a:rect l="l" t="t" r="r" b="b"/>
            <a:pathLst>
              <a:path w="6197600" h="7214870" extrusionOk="0">
                <a:moveTo>
                  <a:pt x="4996180" y="7214870"/>
                </a:moveTo>
                <a:lnTo>
                  <a:pt x="3949700" y="7012940"/>
                </a:lnTo>
                <a:lnTo>
                  <a:pt x="1168400" y="7012940"/>
                </a:lnTo>
                <a:lnTo>
                  <a:pt x="1168400" y="6455410"/>
                </a:lnTo>
                <a:lnTo>
                  <a:pt x="965200" y="6487160"/>
                </a:lnTo>
                <a:lnTo>
                  <a:pt x="0" y="210820"/>
                </a:lnTo>
                <a:lnTo>
                  <a:pt x="1371600" y="0"/>
                </a:lnTo>
                <a:lnTo>
                  <a:pt x="1441450" y="453390"/>
                </a:lnTo>
                <a:lnTo>
                  <a:pt x="4424680" y="453390"/>
                </a:lnTo>
                <a:lnTo>
                  <a:pt x="4424680" y="2851150"/>
                </a:lnTo>
                <a:lnTo>
                  <a:pt x="4836160" y="717550"/>
                </a:lnTo>
                <a:lnTo>
                  <a:pt x="6197600" y="980440"/>
                </a:lnTo>
                <a:lnTo>
                  <a:pt x="4996180" y="7214870"/>
                </a:lnTo>
                <a:close/>
              </a:path>
            </a:pathLst>
          </a:custGeom>
          <a:blipFill rotWithShape="1">
            <a:blip r:embed="rId9">
              <a:alphaModFix/>
            </a:blip>
            <a:stretch>
              <a:fillRect r="-74617"/>
            </a:stretch>
          </a:blipFill>
          <a:ln>
            <a:noFill/>
          </a:ln>
        </p:spPr>
      </p:sp>
      <p:pic>
        <p:nvPicPr>
          <p:cNvPr id="149" name="Google Shape;149;p17"/>
          <p:cNvPicPr preferRelativeResize="0"/>
          <p:nvPr/>
        </p:nvPicPr>
        <p:blipFill rotWithShape="1">
          <a:blip r:embed="rId10">
            <a:alphaModFix/>
          </a:blip>
          <a:srcRect/>
          <a:stretch/>
        </p:blipFill>
        <p:spPr>
          <a:xfrm>
            <a:off x="1262293" y="822960"/>
            <a:ext cx="3333124" cy="751619"/>
          </a:xfrm>
          <a:prstGeom prst="rect">
            <a:avLst/>
          </a:prstGeom>
          <a:noFill/>
          <a:ln>
            <a:noFill/>
          </a:ln>
        </p:spPr>
      </p:pic>
      <p:sp>
        <p:nvSpPr>
          <p:cNvPr id="150" name="Google Shape;150;p17"/>
          <p:cNvSpPr txBox="1"/>
          <p:nvPr/>
        </p:nvSpPr>
        <p:spPr>
          <a:xfrm>
            <a:off x="2324247" y="3181772"/>
            <a:ext cx="5365562" cy="517065"/>
          </a:xfrm>
          <a:prstGeom prst="rect">
            <a:avLst/>
          </a:prstGeom>
          <a:noFill/>
          <a:ln>
            <a:noFill/>
          </a:ln>
        </p:spPr>
        <p:txBody>
          <a:bodyPr spcFirstLastPara="1" wrap="square" lIns="0" tIns="0" rIns="0" bIns="0" anchor="t" anchorCtr="0">
            <a:spAutoFit/>
          </a:bodyPr>
          <a:lstStyle/>
          <a:p>
            <a:pPr>
              <a:lnSpc>
                <a:spcPct val="140000"/>
              </a:lnSpc>
            </a:pPr>
            <a:r>
              <a:rPr lang="en-US" sz="2400"/>
              <a:t>Keith.Koehne@interalliance.org</a:t>
            </a:r>
            <a:endParaRPr sz="880"/>
          </a:p>
        </p:txBody>
      </p:sp>
      <p:sp>
        <p:nvSpPr>
          <p:cNvPr id="151" name="Google Shape;151;p17"/>
          <p:cNvSpPr txBox="1"/>
          <p:nvPr/>
        </p:nvSpPr>
        <p:spPr>
          <a:xfrm>
            <a:off x="2324248" y="4840117"/>
            <a:ext cx="4990953" cy="1034129"/>
          </a:xfrm>
          <a:prstGeom prst="rect">
            <a:avLst/>
          </a:prstGeom>
          <a:noFill/>
          <a:ln>
            <a:noFill/>
          </a:ln>
        </p:spPr>
        <p:txBody>
          <a:bodyPr spcFirstLastPara="1" wrap="square" lIns="0" tIns="0" rIns="0" bIns="0" anchor="t" anchorCtr="0">
            <a:spAutoFit/>
          </a:bodyPr>
          <a:lstStyle/>
          <a:p>
            <a:pPr>
              <a:lnSpc>
                <a:spcPct val="140000"/>
              </a:lnSpc>
            </a:pPr>
            <a:r>
              <a:rPr lang="en-US" sz="2400"/>
              <a:t>10290 Alliance Rd</a:t>
            </a:r>
            <a:endParaRPr sz="880"/>
          </a:p>
          <a:p>
            <a:pPr>
              <a:lnSpc>
                <a:spcPct val="140000"/>
              </a:lnSpc>
            </a:pPr>
            <a:r>
              <a:rPr lang="en-US" sz="2400"/>
              <a:t>Blue Ash, OH 45242</a:t>
            </a:r>
            <a:endParaRPr sz="880"/>
          </a:p>
        </p:txBody>
      </p:sp>
      <p:sp>
        <p:nvSpPr>
          <p:cNvPr id="152" name="Google Shape;152;p17"/>
          <p:cNvSpPr txBox="1"/>
          <p:nvPr/>
        </p:nvSpPr>
        <p:spPr>
          <a:xfrm>
            <a:off x="2324247" y="4147341"/>
            <a:ext cx="2638490" cy="517065"/>
          </a:xfrm>
          <a:prstGeom prst="rect">
            <a:avLst/>
          </a:prstGeom>
          <a:noFill/>
          <a:ln>
            <a:noFill/>
          </a:ln>
        </p:spPr>
        <p:txBody>
          <a:bodyPr spcFirstLastPara="1" wrap="square" lIns="0" tIns="0" rIns="0" bIns="0" anchor="t" anchorCtr="0">
            <a:spAutoFit/>
          </a:bodyPr>
          <a:lstStyle/>
          <a:p>
            <a:pPr>
              <a:lnSpc>
                <a:spcPct val="140000"/>
              </a:lnSpc>
            </a:pPr>
            <a:r>
              <a:rPr lang="en-US" sz="2400"/>
              <a:t>513-218-7829</a:t>
            </a:r>
            <a:endParaRPr sz="880"/>
          </a:p>
        </p:txBody>
      </p:sp>
      <p:sp>
        <p:nvSpPr>
          <p:cNvPr id="153" name="Google Shape;153;p17"/>
          <p:cNvSpPr txBox="1"/>
          <p:nvPr/>
        </p:nvSpPr>
        <p:spPr>
          <a:xfrm>
            <a:off x="2332145" y="6033876"/>
            <a:ext cx="3042326" cy="517065"/>
          </a:xfrm>
          <a:prstGeom prst="rect">
            <a:avLst/>
          </a:prstGeom>
          <a:noFill/>
          <a:ln>
            <a:noFill/>
          </a:ln>
        </p:spPr>
        <p:txBody>
          <a:bodyPr spcFirstLastPara="1" wrap="square" lIns="0" tIns="0" rIns="0" bIns="0" anchor="t" anchorCtr="0">
            <a:spAutoFit/>
          </a:bodyPr>
          <a:lstStyle/>
          <a:p>
            <a:pPr>
              <a:lnSpc>
                <a:spcPct val="140000"/>
              </a:lnSpc>
            </a:pPr>
            <a:r>
              <a:rPr lang="en-US" sz="2400"/>
              <a:t>INTERalliance.org</a:t>
            </a:r>
            <a:endParaRPr sz="880"/>
          </a:p>
        </p:txBody>
      </p:sp>
      <p:sp>
        <p:nvSpPr>
          <p:cNvPr id="154" name="Google Shape;154;p17"/>
          <p:cNvSpPr txBox="1"/>
          <p:nvPr/>
        </p:nvSpPr>
        <p:spPr>
          <a:xfrm>
            <a:off x="1526723" y="1191150"/>
            <a:ext cx="5191479" cy="1653914"/>
          </a:xfrm>
          <a:prstGeom prst="rect">
            <a:avLst/>
          </a:prstGeom>
          <a:noFill/>
          <a:ln>
            <a:noFill/>
          </a:ln>
        </p:spPr>
        <p:txBody>
          <a:bodyPr spcFirstLastPara="1" wrap="square" lIns="0" tIns="0" rIns="0" bIns="0" anchor="t" anchorCtr="0">
            <a:spAutoFit/>
          </a:bodyPr>
          <a:lstStyle/>
          <a:p>
            <a:pPr>
              <a:lnSpc>
                <a:spcPct val="112004"/>
              </a:lnSpc>
            </a:pPr>
            <a:r>
              <a:rPr lang="en-US" sz="4798">
                <a:latin typeface="Montserrat ExtraBold"/>
                <a:ea typeface="Montserrat ExtraBold"/>
                <a:cs typeface="Montserrat ExtraBold"/>
                <a:sym typeface="Montserrat ExtraBold"/>
              </a:rPr>
              <a:t>CONTACT</a:t>
            </a:r>
            <a:endParaRPr sz="880"/>
          </a:p>
          <a:p>
            <a:pPr>
              <a:lnSpc>
                <a:spcPct val="112004"/>
              </a:lnSpc>
            </a:pPr>
            <a:r>
              <a:rPr lang="en-US" sz="4798">
                <a:latin typeface="Montserrat ExtraBold"/>
                <a:ea typeface="Montserrat ExtraBold"/>
                <a:cs typeface="Montserrat ExtraBold"/>
                <a:sym typeface="Montserrat ExtraBold"/>
              </a:rPr>
              <a:t>INTERalliance</a:t>
            </a:r>
            <a:endParaRPr sz="880"/>
          </a:p>
        </p:txBody>
      </p:sp>
      <p:grpSp>
        <p:nvGrpSpPr>
          <p:cNvPr id="155" name="Google Shape;155;p17"/>
          <p:cNvGrpSpPr/>
          <p:nvPr/>
        </p:nvGrpSpPr>
        <p:grpSpPr>
          <a:xfrm>
            <a:off x="1475172" y="7042912"/>
            <a:ext cx="3531857" cy="757327"/>
            <a:chOff x="0" y="0"/>
            <a:chExt cx="5886428" cy="1262213"/>
          </a:xfrm>
        </p:grpSpPr>
        <p:pic>
          <p:nvPicPr>
            <p:cNvPr id="156" name="Google Shape;156;p17">
              <a:hlinkClick r:id="rId11"/>
            </p:cNvPr>
            <p:cNvPicPr preferRelativeResize="0"/>
            <p:nvPr/>
          </p:nvPicPr>
          <p:blipFill rotWithShape="1">
            <a:blip r:embed="rId12">
              <a:alphaModFix/>
            </a:blip>
            <a:srcRect/>
            <a:stretch/>
          </p:blipFill>
          <p:spPr>
            <a:xfrm>
              <a:off x="0" y="0"/>
              <a:ext cx="596682" cy="1262213"/>
            </a:xfrm>
            <a:prstGeom prst="rect">
              <a:avLst/>
            </a:prstGeom>
            <a:noFill/>
            <a:ln>
              <a:noFill/>
            </a:ln>
          </p:spPr>
        </p:pic>
        <p:pic>
          <p:nvPicPr>
            <p:cNvPr id="157" name="Google Shape;157;p17">
              <a:hlinkClick r:id="rId13"/>
            </p:cNvPr>
            <p:cNvPicPr preferRelativeResize="0"/>
            <p:nvPr/>
          </p:nvPicPr>
          <p:blipFill rotWithShape="1">
            <a:blip r:embed="rId14">
              <a:alphaModFix/>
            </a:blip>
            <a:srcRect/>
            <a:stretch/>
          </p:blipFill>
          <p:spPr>
            <a:xfrm>
              <a:off x="1215767" y="15115"/>
              <a:ext cx="1189765" cy="1189765"/>
            </a:xfrm>
            <a:prstGeom prst="rect">
              <a:avLst/>
            </a:prstGeom>
            <a:noFill/>
            <a:ln>
              <a:noFill/>
            </a:ln>
          </p:spPr>
        </p:pic>
        <p:pic>
          <p:nvPicPr>
            <p:cNvPr id="158" name="Google Shape;158;p17">
              <a:hlinkClick r:id="rId15"/>
            </p:cNvPr>
            <p:cNvPicPr preferRelativeResize="0"/>
            <p:nvPr/>
          </p:nvPicPr>
          <p:blipFill rotWithShape="1">
            <a:blip r:embed="rId16">
              <a:alphaModFix/>
            </a:blip>
            <a:srcRect/>
            <a:stretch/>
          </p:blipFill>
          <p:spPr>
            <a:xfrm>
              <a:off x="2923851" y="15115"/>
              <a:ext cx="1222155" cy="1247097"/>
            </a:xfrm>
            <a:prstGeom prst="rect">
              <a:avLst/>
            </a:prstGeom>
            <a:noFill/>
            <a:ln>
              <a:noFill/>
            </a:ln>
          </p:spPr>
        </p:pic>
        <p:pic>
          <p:nvPicPr>
            <p:cNvPr id="159" name="Google Shape;159;p17">
              <a:hlinkClick r:id="rId17"/>
            </p:cNvPr>
            <p:cNvPicPr preferRelativeResize="0"/>
            <p:nvPr/>
          </p:nvPicPr>
          <p:blipFill rotWithShape="1">
            <a:blip r:embed="rId18">
              <a:alphaModFix/>
            </a:blip>
            <a:srcRect/>
            <a:stretch/>
          </p:blipFill>
          <p:spPr>
            <a:xfrm>
              <a:off x="4669561" y="15115"/>
              <a:ext cx="1216867" cy="1216867"/>
            </a:xfrm>
            <a:prstGeom prst="rect">
              <a:avLst/>
            </a:prstGeom>
            <a:noFill/>
            <a:ln>
              <a:noFill/>
            </a:ln>
          </p:spPr>
        </p:pic>
      </p:grpSp>
    </p:spTree>
    <p:extLst>
      <p:ext uri="{BB962C8B-B14F-4D97-AF65-F5344CB8AC3E}">
        <p14:creationId xmlns:p14="http://schemas.microsoft.com/office/powerpoint/2010/main" val="555060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9" name="Picture 8" descr="A picture containing text&#10;&#10;Description automatically generated">
            <a:extLst>
              <a:ext uri="{FF2B5EF4-FFF2-40B4-BE49-F238E27FC236}">
                <a16:creationId xmlns:a16="http://schemas.microsoft.com/office/drawing/2014/main" id="{2AFFC82E-B61D-7779-96FD-3E0A0438E74E}"/>
              </a:ext>
            </a:extLst>
          </p:cNvPr>
          <p:cNvPicPr>
            <a:picLocks noChangeAspect="1"/>
          </p:cNvPicPr>
          <p:nvPr/>
        </p:nvPicPr>
        <p:blipFill>
          <a:blip r:embed="rId2"/>
          <a:stretch>
            <a:fillRect/>
          </a:stretch>
        </p:blipFill>
        <p:spPr>
          <a:xfrm>
            <a:off x="0" y="0"/>
            <a:ext cx="14630400" cy="8229600"/>
          </a:xfrm>
          <a:prstGeom prst="rect">
            <a:avLst/>
          </a:prstGeom>
        </p:spPr>
      </p:pic>
      <p:sp>
        <p:nvSpPr>
          <p:cNvPr id="10" name="TextBox 9">
            <a:extLst>
              <a:ext uri="{FF2B5EF4-FFF2-40B4-BE49-F238E27FC236}">
                <a16:creationId xmlns:a16="http://schemas.microsoft.com/office/drawing/2014/main" id="{16F6AF97-F4D7-2268-9262-31A585E08399}"/>
              </a:ext>
            </a:extLst>
          </p:cNvPr>
          <p:cNvSpPr txBox="1"/>
          <p:nvPr/>
        </p:nvSpPr>
        <p:spPr>
          <a:xfrm>
            <a:off x="1646426" y="231194"/>
            <a:ext cx="11337546" cy="978729"/>
          </a:xfrm>
          <a:prstGeom prst="rect">
            <a:avLst/>
          </a:prstGeom>
          <a:noFill/>
        </p:spPr>
        <p:txBody>
          <a:bodyPr wrap="square" rtlCol="0">
            <a:spAutoFit/>
          </a:bodyPr>
          <a:lstStyle/>
          <a:p>
            <a:pPr algn="ctr">
              <a:defRPr/>
            </a:pPr>
            <a:r>
              <a:rPr lang="en-US" sz="5760" b="1">
                <a:solidFill>
                  <a:prstClr val="white"/>
                </a:solidFill>
                <a:latin typeface="Open Sans" panose="020B0606030504020204" pitchFamily="34" charset="0"/>
                <a:ea typeface="Open Sans" panose="020B0606030504020204" pitchFamily="34" charset="0"/>
                <a:cs typeface="Open Sans" panose="020B0606030504020204" pitchFamily="34" charset="0"/>
              </a:rPr>
              <a:t>Introduction </a:t>
            </a:r>
          </a:p>
        </p:txBody>
      </p:sp>
      <p:grpSp>
        <p:nvGrpSpPr>
          <p:cNvPr id="4" name="Group 6">
            <a:extLst>
              <a:ext uri="{FF2B5EF4-FFF2-40B4-BE49-F238E27FC236}">
                <a16:creationId xmlns:a16="http://schemas.microsoft.com/office/drawing/2014/main" id="{DCFF48AA-3959-C4FD-2E1C-FD380C24DF6C}"/>
              </a:ext>
            </a:extLst>
          </p:cNvPr>
          <p:cNvGrpSpPr>
            <a:grpSpLocks noChangeAspect="1"/>
          </p:cNvGrpSpPr>
          <p:nvPr/>
        </p:nvGrpSpPr>
        <p:grpSpPr>
          <a:xfrm>
            <a:off x="1361185" y="1137364"/>
            <a:ext cx="5401812" cy="5401789"/>
            <a:chOff x="0" y="0"/>
            <a:chExt cx="6350000" cy="6349975"/>
          </a:xfrm>
        </p:grpSpPr>
        <p:sp>
          <p:nvSpPr>
            <p:cNvPr id="12" name="Freeform 7">
              <a:extLst>
                <a:ext uri="{FF2B5EF4-FFF2-40B4-BE49-F238E27FC236}">
                  <a16:creationId xmlns:a16="http://schemas.microsoft.com/office/drawing/2014/main" id="{8E6E6A04-4C29-A492-3383-9F7802E8C3E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1740" t="-78557" r="-43018" b="-37242"/>
              </a:stretch>
            </a:blipFill>
          </p:spPr>
        </p:sp>
      </p:grpSp>
      <p:sp>
        <p:nvSpPr>
          <p:cNvPr id="17" name="TextBox 16">
            <a:extLst>
              <a:ext uri="{FF2B5EF4-FFF2-40B4-BE49-F238E27FC236}">
                <a16:creationId xmlns:a16="http://schemas.microsoft.com/office/drawing/2014/main" id="{749AEF01-F0BE-028D-BEBE-7281712372D2}"/>
              </a:ext>
            </a:extLst>
          </p:cNvPr>
          <p:cNvSpPr txBox="1"/>
          <p:nvPr/>
        </p:nvSpPr>
        <p:spPr>
          <a:xfrm>
            <a:off x="7867405" y="4183862"/>
            <a:ext cx="6181426" cy="1052596"/>
          </a:xfrm>
          <a:prstGeom prst="rect">
            <a:avLst/>
          </a:prstGeom>
          <a:noFill/>
        </p:spPr>
        <p:txBody>
          <a:bodyPr wrap="square" rtlCol="0">
            <a:spAutoFit/>
          </a:bodyPr>
          <a:lstStyle/>
          <a:p>
            <a:pPr>
              <a:defRPr/>
            </a:pPr>
            <a:r>
              <a:rPr lang="en-US" sz="3360" b="1">
                <a:solidFill>
                  <a:prstClr val="white"/>
                </a:solidFill>
                <a:latin typeface="Open Sans" panose="020B0606030504020204" pitchFamily="34" charset="0"/>
                <a:ea typeface="Open Sans" panose="020B0606030504020204" pitchFamily="34" charset="0"/>
                <a:cs typeface="Open Sans" panose="020B0606030504020204" pitchFamily="34" charset="0"/>
              </a:rPr>
              <a:t>Tanikka Price, JD, EdD</a:t>
            </a:r>
          </a:p>
          <a:p>
            <a:pPr>
              <a:defRPr/>
            </a:pPr>
            <a:r>
              <a:rPr lang="en-US" sz="2880" b="1">
                <a:solidFill>
                  <a:prstClr val="white"/>
                </a:solidFill>
                <a:latin typeface="Open Sans" panose="020B0606030504020204" pitchFamily="34" charset="0"/>
                <a:ea typeface="Open Sans" panose="020B0606030504020204" pitchFamily="34" charset="0"/>
                <a:cs typeface="Open Sans" panose="020B0606030504020204" pitchFamily="34" charset="0"/>
              </a:rPr>
              <a:t>Chief Education &amp; Equity Officer</a:t>
            </a:r>
          </a:p>
        </p:txBody>
      </p:sp>
      <p:pic>
        <p:nvPicPr>
          <p:cNvPr id="6" name="Picture 5" descr="Logo, company name&#10;&#10;Description automatically generated">
            <a:extLst>
              <a:ext uri="{FF2B5EF4-FFF2-40B4-BE49-F238E27FC236}">
                <a16:creationId xmlns:a16="http://schemas.microsoft.com/office/drawing/2014/main" id="{4DC5FA5E-007C-2044-131E-62DAE760C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46" y="5172076"/>
            <a:ext cx="5401789" cy="5401789"/>
          </a:xfrm>
          <a:prstGeom prst="rect">
            <a:avLst/>
          </a:prstGeom>
        </p:spPr>
      </p:pic>
    </p:spTree>
    <p:extLst>
      <p:ext uri="{BB962C8B-B14F-4D97-AF65-F5344CB8AC3E}">
        <p14:creationId xmlns:p14="http://schemas.microsoft.com/office/powerpoint/2010/main" val="3321526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71FC-25D3-2D51-0524-654D118D7BAA}"/>
              </a:ext>
            </a:extLst>
          </p:cNvPr>
          <p:cNvSpPr>
            <a:spLocks noGrp="1"/>
          </p:cNvSpPr>
          <p:nvPr>
            <p:ph type="title"/>
          </p:nvPr>
        </p:nvSpPr>
        <p:spPr/>
        <p:txBody>
          <a:bodyPr/>
          <a:lstStyle/>
          <a:p>
            <a:r>
              <a:rPr lang="en-US"/>
              <a:t>High School Healthcare Preceptor Pilot</a:t>
            </a:r>
          </a:p>
        </p:txBody>
      </p:sp>
      <p:sp>
        <p:nvSpPr>
          <p:cNvPr id="3" name="Content Placeholder 2">
            <a:extLst>
              <a:ext uri="{FF2B5EF4-FFF2-40B4-BE49-F238E27FC236}">
                <a16:creationId xmlns:a16="http://schemas.microsoft.com/office/drawing/2014/main" id="{6BF57FF2-74D7-99B7-F6DE-BCBA7E3BEE73}"/>
              </a:ext>
            </a:extLst>
          </p:cNvPr>
          <p:cNvSpPr>
            <a:spLocks noGrp="1"/>
          </p:cNvSpPr>
          <p:nvPr>
            <p:ph idx="1"/>
          </p:nvPr>
        </p:nvSpPr>
        <p:spPr/>
        <p:txBody>
          <a:bodyPr/>
          <a:lstStyle/>
          <a:p>
            <a:r>
              <a:rPr lang="en-US" sz="3200"/>
              <a:t>In collaboration with the Ohio Department of Health and Ohio Department of Higher Education</a:t>
            </a:r>
          </a:p>
          <a:p>
            <a:r>
              <a:rPr lang="en-US" sz="3200"/>
              <a:t>Paid Internships</a:t>
            </a:r>
          </a:p>
          <a:p>
            <a:r>
              <a:rPr lang="en-US" sz="3200"/>
              <a:t>Healthcare Pathways</a:t>
            </a:r>
          </a:p>
          <a:p>
            <a:r>
              <a:rPr lang="en-US" sz="3200"/>
              <a:t>All students take medical terminology and CPR </a:t>
            </a:r>
          </a:p>
          <a:p>
            <a:r>
              <a:rPr lang="en-US" sz="3200"/>
              <a:t>Students are placed in practicum in clinical setting for 40 hours</a:t>
            </a:r>
          </a:p>
          <a:p>
            <a:r>
              <a:rPr lang="en-US" sz="3200"/>
              <a:t>Grantees include: Nationwide Children’s, Leading Age Ohio, Health Impact Ohio, Federal Hocking Schools, Primary One Health, Heart of Ohio Health, Five Rivers Health Centers, Jennings Center for Older Adults and NAMI.</a:t>
            </a:r>
          </a:p>
          <a:p>
            <a:endParaRPr lang="en-US"/>
          </a:p>
        </p:txBody>
      </p:sp>
      <p:sp>
        <p:nvSpPr>
          <p:cNvPr id="4" name="Slide Number Placeholder 3">
            <a:extLst>
              <a:ext uri="{FF2B5EF4-FFF2-40B4-BE49-F238E27FC236}">
                <a16:creationId xmlns:a16="http://schemas.microsoft.com/office/drawing/2014/main" id="{C90A870B-F0E6-8B42-9F15-9FB0407CEF7A}"/>
              </a:ext>
            </a:extLst>
          </p:cNvPr>
          <p:cNvSpPr>
            <a:spLocks noGrp="1"/>
          </p:cNvSpPr>
          <p:nvPr>
            <p:ph type="sldNum" sz="quarter" idx="12"/>
          </p:nvPr>
        </p:nvSpPr>
        <p:spPr/>
        <p:txBody>
          <a:bodyPr/>
          <a:lstStyle/>
          <a:p>
            <a:fld id="{6BA907D1-9C08-47F3-B047-6197268ACA7D}" type="slidenum">
              <a:rPr lang="en-US" smtClean="0"/>
              <a:pPr/>
              <a:t>3</a:t>
            </a:fld>
            <a:endParaRPr lang="en-US"/>
          </a:p>
        </p:txBody>
      </p:sp>
    </p:spTree>
    <p:extLst>
      <p:ext uri="{BB962C8B-B14F-4D97-AF65-F5344CB8AC3E}">
        <p14:creationId xmlns:p14="http://schemas.microsoft.com/office/powerpoint/2010/main" val="155920604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7" name="Picture 6" descr="A picture containing text, person&#10;&#10;Description automatically generated">
            <a:extLst>
              <a:ext uri="{FF2B5EF4-FFF2-40B4-BE49-F238E27FC236}">
                <a16:creationId xmlns:a16="http://schemas.microsoft.com/office/drawing/2014/main" id="{C272A630-6893-BE3D-FF7D-7CDD80BF8DAB}"/>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911188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8" name="Picture 7" descr="Graphical user interface, website&#10;&#10;Description automatically generated">
            <a:extLst>
              <a:ext uri="{FF2B5EF4-FFF2-40B4-BE49-F238E27FC236}">
                <a16:creationId xmlns:a16="http://schemas.microsoft.com/office/drawing/2014/main" id="{F23B34E2-4C5F-E082-F7B9-664E53038491}"/>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268764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5" name="Picture 4" descr="A picture containing calendar&#10;&#10;Description automatically generated">
            <a:extLst>
              <a:ext uri="{FF2B5EF4-FFF2-40B4-BE49-F238E27FC236}">
                <a16:creationId xmlns:a16="http://schemas.microsoft.com/office/drawing/2014/main" id="{6FB6F906-7EC7-86BA-2513-8E3C06F8BCA9}"/>
              </a:ext>
            </a:extLst>
          </p:cNvPr>
          <p:cNvPicPr>
            <a:picLocks noChangeAspect="1"/>
          </p:cNvPicPr>
          <p:nvPr/>
        </p:nvPicPr>
        <p:blipFill>
          <a:blip r:embed="rId2"/>
          <a:stretch>
            <a:fillRect/>
          </a:stretch>
        </p:blipFill>
        <p:spPr>
          <a:xfrm>
            <a:off x="0" y="0"/>
            <a:ext cx="14630400" cy="8229600"/>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7AEA6E73-A96C-924D-4305-D40CE53CB043}"/>
              </a:ext>
            </a:extLst>
          </p:cNvPr>
          <p:cNvPicPr>
            <a:picLocks noChangeAspect="1"/>
          </p:cNvPicPr>
          <p:nvPr/>
        </p:nvPicPr>
        <p:blipFill>
          <a:blip r:embed="rId3"/>
          <a:stretch>
            <a:fillRect/>
          </a:stretch>
        </p:blipFill>
        <p:spPr>
          <a:xfrm>
            <a:off x="0" y="0"/>
            <a:ext cx="14630400" cy="8229600"/>
          </a:xfrm>
          <a:prstGeom prst="rect">
            <a:avLst/>
          </a:prstGeom>
        </p:spPr>
      </p:pic>
      <p:pic>
        <p:nvPicPr>
          <p:cNvPr id="7" name="Picture 6">
            <a:extLst>
              <a:ext uri="{FF2B5EF4-FFF2-40B4-BE49-F238E27FC236}">
                <a16:creationId xmlns:a16="http://schemas.microsoft.com/office/drawing/2014/main" id="{C272A630-6893-BE3D-FF7D-7CDD80BF8DAB}"/>
              </a:ext>
            </a:extLst>
          </p:cNvPr>
          <p:cNvPicPr>
            <a:picLocks noChangeAspect="1"/>
          </p:cNvPicPr>
          <p:nvPr/>
        </p:nvPicPr>
        <p:blipFill>
          <a:blip r:embed="rId4"/>
          <a:stretch>
            <a:fillRect/>
          </a:stretch>
        </p:blipFill>
        <p:spPr>
          <a:xfrm>
            <a:off x="0" y="0"/>
            <a:ext cx="14630400" cy="8229600"/>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F23B34E2-4C5F-E082-F7B9-664E53038491}"/>
              </a:ext>
            </a:extLst>
          </p:cNvPr>
          <p:cNvPicPr>
            <a:picLocks noChangeAspect="1"/>
          </p:cNvPicPr>
          <p:nvPr/>
        </p:nvPicPr>
        <p:blipFill>
          <a:blip r:embed="rId5"/>
          <a:stretch>
            <a:fillRect/>
          </a:stretch>
        </p:blipFill>
        <p:spPr>
          <a:xfrm>
            <a:off x="0" y="0"/>
            <a:ext cx="14630400" cy="82296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AFFC82E-B61D-7779-96FD-3E0A0438E74E}"/>
              </a:ext>
            </a:extLst>
          </p:cNvPr>
          <p:cNvPicPr>
            <a:picLocks noChangeAspect="1"/>
          </p:cNvPicPr>
          <p:nvPr/>
        </p:nvPicPr>
        <p:blipFill>
          <a:blip r:embed="rId6"/>
          <a:stretch>
            <a:fillRect/>
          </a:stretch>
        </p:blipFill>
        <p:spPr>
          <a:xfrm>
            <a:off x="0" y="0"/>
            <a:ext cx="14630400" cy="8229600"/>
          </a:xfrm>
          <a:prstGeom prst="rect">
            <a:avLst/>
          </a:prstGeom>
        </p:spPr>
      </p:pic>
      <p:pic>
        <p:nvPicPr>
          <p:cNvPr id="10" name="Picture 9" descr="A picture containing arrow&#10;&#10;Description automatically generated">
            <a:extLst>
              <a:ext uri="{FF2B5EF4-FFF2-40B4-BE49-F238E27FC236}">
                <a16:creationId xmlns:a16="http://schemas.microsoft.com/office/drawing/2014/main" id="{FCBD2517-27F4-4C20-F323-691FB9766A3B}"/>
              </a:ext>
            </a:extLst>
          </p:cNvPr>
          <p:cNvPicPr>
            <a:picLocks noChangeAspect="1"/>
          </p:cNvPicPr>
          <p:nvPr/>
        </p:nvPicPr>
        <p:blipFill>
          <a:blip r:embed="rId7"/>
          <a:stretch>
            <a:fillRect/>
          </a:stretch>
        </p:blipFill>
        <p:spPr>
          <a:xfrm>
            <a:off x="0" y="0"/>
            <a:ext cx="14630400" cy="8229600"/>
          </a:xfrm>
          <a:prstGeom prst="rect">
            <a:avLst/>
          </a:prstGeom>
        </p:spPr>
      </p:pic>
      <p:sp>
        <p:nvSpPr>
          <p:cNvPr id="11" name="TextBox 10">
            <a:extLst>
              <a:ext uri="{FF2B5EF4-FFF2-40B4-BE49-F238E27FC236}">
                <a16:creationId xmlns:a16="http://schemas.microsoft.com/office/drawing/2014/main" id="{B6A488C2-C47D-D74A-160F-76D478FDC41B}"/>
              </a:ext>
            </a:extLst>
          </p:cNvPr>
          <p:cNvSpPr txBox="1"/>
          <p:nvPr/>
        </p:nvSpPr>
        <p:spPr>
          <a:xfrm>
            <a:off x="235243" y="1469969"/>
            <a:ext cx="13620275" cy="904863"/>
          </a:xfrm>
          <a:prstGeom prst="rect">
            <a:avLst/>
          </a:prstGeom>
          <a:noFill/>
        </p:spPr>
        <p:txBody>
          <a:bodyPr wrap="square" rtlCol="0">
            <a:spAutoFit/>
          </a:bodyPr>
          <a:lstStyle/>
          <a:p>
            <a:pPr>
              <a:defRPr/>
            </a:pP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What is a Community Health Worker?</a:t>
            </a:r>
          </a:p>
        </p:txBody>
      </p:sp>
      <p:sp>
        <p:nvSpPr>
          <p:cNvPr id="13" name="TextBox 12">
            <a:extLst>
              <a:ext uri="{FF2B5EF4-FFF2-40B4-BE49-F238E27FC236}">
                <a16:creationId xmlns:a16="http://schemas.microsoft.com/office/drawing/2014/main" id="{B2061F5D-460D-A067-1E08-78441B54AFA6}"/>
              </a:ext>
            </a:extLst>
          </p:cNvPr>
          <p:cNvSpPr txBox="1"/>
          <p:nvPr/>
        </p:nvSpPr>
        <p:spPr>
          <a:xfrm>
            <a:off x="235243" y="2605052"/>
            <a:ext cx="13880252" cy="4413516"/>
          </a:xfrm>
          <a:prstGeom prst="rect">
            <a:avLst/>
          </a:prstGeom>
          <a:noFill/>
        </p:spPr>
        <p:txBody>
          <a:bodyPr wrap="square">
            <a:spAutoFit/>
          </a:bodyPr>
          <a:lstStyle/>
          <a:p>
            <a:pPr>
              <a:spcBef>
                <a:spcPts val="240"/>
              </a:spcBef>
              <a:defRPr/>
            </a:pPr>
            <a:r>
              <a:rPr lang="en-US" sz="3120">
                <a:solidFill>
                  <a:prstClr val="black"/>
                </a:solidFill>
                <a:latin typeface="Open Sans" panose="020B0606030504020204" pitchFamily="34" charset="0"/>
                <a:ea typeface="Open Sans" panose="020B0606030504020204" pitchFamily="34" charset="0"/>
                <a:cs typeface="Open Sans" panose="020B0606030504020204" pitchFamily="34" charset="0"/>
              </a:rPr>
              <a:t>A </a:t>
            </a:r>
            <a:r>
              <a:rPr lang="en-US" sz="3120" b="1">
                <a:solidFill>
                  <a:prstClr val="black"/>
                </a:solidFill>
                <a:latin typeface="Open Sans" panose="020B0606030504020204" pitchFamily="34" charset="0"/>
                <a:ea typeface="Open Sans" panose="020B0606030504020204" pitchFamily="34" charset="0"/>
                <a:cs typeface="Open Sans" panose="020B0606030504020204" pitchFamily="34" charset="0"/>
              </a:rPr>
              <a:t>Community Health Worker </a:t>
            </a:r>
            <a:r>
              <a:rPr lang="en-US" sz="3120">
                <a:solidFill>
                  <a:prstClr val="black"/>
                </a:solidFill>
                <a:latin typeface="Open Sans" panose="020B0606030504020204" pitchFamily="34" charset="0"/>
                <a:ea typeface="Open Sans" panose="020B0606030504020204" pitchFamily="34" charset="0"/>
                <a:cs typeface="Open Sans" panose="020B0606030504020204" pitchFamily="34" charset="0"/>
              </a:rPr>
              <a:t>(CHW) is an individual, known in the HUB as a care coordinator, who </a:t>
            </a:r>
            <a:r>
              <a:rPr lang="en-US" sz="3120" b="1">
                <a:solidFill>
                  <a:prstClr val="black"/>
                </a:solidFill>
                <a:latin typeface="Open Sans" panose="020B0606030504020204" pitchFamily="34" charset="0"/>
                <a:ea typeface="Open Sans" panose="020B0606030504020204" pitchFamily="34" charset="0"/>
                <a:cs typeface="Open Sans" panose="020B0606030504020204" pitchFamily="34" charset="0"/>
              </a:rPr>
              <a:t>lives, works, or worships </a:t>
            </a:r>
            <a:r>
              <a:rPr lang="en-US" sz="3120">
                <a:solidFill>
                  <a:prstClr val="black"/>
                </a:solidFill>
                <a:latin typeface="Open Sans" panose="020B0606030504020204" pitchFamily="34" charset="0"/>
                <a:ea typeface="Open Sans" panose="020B0606030504020204" pitchFamily="34" charset="0"/>
                <a:cs typeface="Open Sans" panose="020B0606030504020204" pitchFamily="34" charset="0"/>
              </a:rPr>
              <a:t>in the community that they serve. CHWs are employed at Care Coordination Agencies (CCA) as well as various medical and social service providers. CHWs are experts at </a:t>
            </a:r>
            <a:r>
              <a:rPr lang="en-US" sz="3120" b="1">
                <a:solidFill>
                  <a:prstClr val="black"/>
                </a:solidFill>
                <a:latin typeface="Open Sans" panose="020B0606030504020204" pitchFamily="34" charset="0"/>
                <a:ea typeface="Open Sans" panose="020B0606030504020204" pitchFamily="34" charset="0"/>
                <a:cs typeface="Open Sans" panose="020B0606030504020204" pitchFamily="34" charset="0"/>
              </a:rPr>
              <a:t>connecting</a:t>
            </a:r>
            <a:r>
              <a:rPr lang="en-US" sz="3120">
                <a:solidFill>
                  <a:prstClr val="black"/>
                </a:solidFill>
                <a:latin typeface="Open Sans" panose="020B0606030504020204" pitchFamily="34" charset="0"/>
                <a:ea typeface="Open Sans" panose="020B0606030504020204" pitchFamily="34" charset="0"/>
                <a:cs typeface="Open Sans" panose="020B0606030504020204" pitchFamily="34" charset="0"/>
              </a:rPr>
              <a:t> their clients with quality care and services to address the health risks that affect their lives as they reside in </a:t>
            </a:r>
            <a:r>
              <a:rPr lang="en-US" sz="3120" b="1">
                <a:solidFill>
                  <a:prstClr val="black"/>
                </a:solidFill>
                <a:latin typeface="Open Sans" panose="020B0606030504020204" pitchFamily="34" charset="0"/>
                <a:ea typeface="Open Sans" panose="020B0606030504020204" pitchFamily="34" charset="0"/>
                <a:cs typeface="Open Sans" panose="020B0606030504020204" pitchFamily="34" charset="0"/>
              </a:rPr>
              <a:t>at-risk communities</a:t>
            </a:r>
            <a:r>
              <a:rPr lang="en-US" sz="3120">
                <a:solidFill>
                  <a:prstClr val="black"/>
                </a:solidFill>
                <a:latin typeface="Open Sans" panose="020B0606030504020204" pitchFamily="34" charset="0"/>
                <a:ea typeface="Open Sans" panose="020B0606030504020204" pitchFamily="34" charset="0"/>
                <a:cs typeface="Open Sans" panose="020B0606030504020204" pitchFamily="34" charset="0"/>
              </a:rPr>
              <a:t>. By making connections that link individuals with the resources and services which specifically meet their needs they help address their clients </a:t>
            </a:r>
            <a:r>
              <a:rPr lang="en-US" sz="3120" b="1">
                <a:solidFill>
                  <a:prstClr val="black"/>
                </a:solidFill>
                <a:latin typeface="Open Sans" panose="020B0606030504020204" pitchFamily="34" charset="0"/>
                <a:ea typeface="Open Sans" panose="020B0606030504020204" pitchFamily="34" charset="0"/>
                <a:cs typeface="Open Sans" panose="020B0606030504020204" pitchFamily="34" charset="0"/>
              </a:rPr>
              <a:t>Social Determinants of Health (SDOH).</a:t>
            </a:r>
          </a:p>
        </p:txBody>
      </p:sp>
    </p:spTree>
    <p:extLst>
      <p:ext uri="{BB962C8B-B14F-4D97-AF65-F5344CB8AC3E}">
        <p14:creationId xmlns:p14="http://schemas.microsoft.com/office/powerpoint/2010/main" val="938494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10" name="Picture 9" descr="A picture containing arrow&#10;&#10;Description automatically generated">
            <a:extLst>
              <a:ext uri="{FF2B5EF4-FFF2-40B4-BE49-F238E27FC236}">
                <a16:creationId xmlns:a16="http://schemas.microsoft.com/office/drawing/2014/main" id="{FCBD2517-27F4-4C20-F323-691FB9766A3B}"/>
              </a:ext>
            </a:extLst>
          </p:cNvPr>
          <p:cNvPicPr>
            <a:picLocks noChangeAspect="1"/>
          </p:cNvPicPr>
          <p:nvPr/>
        </p:nvPicPr>
        <p:blipFill>
          <a:blip r:embed="rId2"/>
          <a:stretch>
            <a:fillRect/>
          </a:stretch>
        </p:blipFill>
        <p:spPr>
          <a:xfrm>
            <a:off x="0" y="0"/>
            <a:ext cx="14630400" cy="8229600"/>
          </a:xfrm>
          <a:prstGeom prst="rect">
            <a:avLst/>
          </a:prstGeom>
        </p:spPr>
      </p:pic>
      <p:sp>
        <p:nvSpPr>
          <p:cNvPr id="11" name="TextBox 10">
            <a:extLst>
              <a:ext uri="{FF2B5EF4-FFF2-40B4-BE49-F238E27FC236}">
                <a16:creationId xmlns:a16="http://schemas.microsoft.com/office/drawing/2014/main" id="{B6A488C2-C47D-D74A-160F-76D478FDC41B}"/>
              </a:ext>
            </a:extLst>
          </p:cNvPr>
          <p:cNvSpPr txBox="1"/>
          <p:nvPr/>
        </p:nvSpPr>
        <p:spPr>
          <a:xfrm>
            <a:off x="370048" y="1458575"/>
            <a:ext cx="13620275" cy="904863"/>
          </a:xfrm>
          <a:prstGeom prst="rect">
            <a:avLst/>
          </a:prstGeom>
          <a:noFill/>
        </p:spPr>
        <p:txBody>
          <a:bodyPr wrap="square" rtlCol="0">
            <a:spAutoFit/>
          </a:bodyPr>
          <a:lstStyle/>
          <a:p>
            <a:pPr>
              <a:defRPr/>
            </a:pP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The Role of the CHWs</a:t>
            </a:r>
          </a:p>
        </p:txBody>
      </p:sp>
      <p:sp>
        <p:nvSpPr>
          <p:cNvPr id="5" name="TextBox 4">
            <a:extLst>
              <a:ext uri="{FF2B5EF4-FFF2-40B4-BE49-F238E27FC236}">
                <a16:creationId xmlns:a16="http://schemas.microsoft.com/office/drawing/2014/main" id="{E2F4E6DB-E5C4-F9ED-2415-6C1915F5D9EC}"/>
              </a:ext>
            </a:extLst>
          </p:cNvPr>
          <p:cNvSpPr txBox="1"/>
          <p:nvPr/>
        </p:nvSpPr>
        <p:spPr>
          <a:xfrm>
            <a:off x="104088" y="2565632"/>
            <a:ext cx="10084856" cy="5410712"/>
          </a:xfrm>
          <a:prstGeom prst="rect">
            <a:avLst/>
          </a:prstGeom>
          <a:noFill/>
        </p:spPr>
        <p:txBody>
          <a:bodyPr wrap="square">
            <a:spAutoFit/>
          </a:bodyPr>
          <a:lstStyle/>
          <a:p>
            <a:pPr marL="342900" indent="-342900">
              <a:buFont typeface="Arial" panose="020B0604020202020204" pitchFamily="34" charset="0"/>
              <a:buChar char="•"/>
              <a:defRPr/>
            </a:pPr>
            <a:r>
              <a:rPr lang="en-US" sz="2160" b="1">
                <a:solidFill>
                  <a:prstClr val="black"/>
                </a:solidFill>
                <a:latin typeface="Open Sans" panose="020B0606030504020204" pitchFamily="34" charset="0"/>
                <a:ea typeface="Open Sans" panose="020B0606030504020204" pitchFamily="34" charset="0"/>
                <a:cs typeface="Open Sans" panose="020B0606030504020204" pitchFamily="34" charset="0"/>
              </a:rPr>
              <a:t>Health care competencies</a:t>
            </a:r>
          </a:p>
          <a:p>
            <a:pPr marL="891540" lvl="1" indent="-342900">
              <a:buFont typeface="Arial" panose="020B0604020202020204" pitchFamily="34" charset="0"/>
              <a:buChar char="•"/>
              <a:defRPr/>
            </a:pPr>
            <a:r>
              <a:rPr lang="en-US" sz="2160">
                <a:solidFill>
                  <a:prstClr val="black"/>
                </a:solidFill>
                <a:latin typeface="Open Sans" panose="020B0606030504020204" pitchFamily="34" charset="0"/>
                <a:ea typeface="Open Sans" panose="020B0606030504020204" pitchFamily="34" charset="0"/>
                <a:cs typeface="Open Sans" panose="020B0606030504020204" pitchFamily="34" charset="0"/>
              </a:rPr>
              <a:t>Basic anatomy and physiology, CPR, Radial pulse, Knowing when to call 911, documentation methods</a:t>
            </a:r>
          </a:p>
          <a:p>
            <a:pPr marL="342900" indent="-342900">
              <a:buFont typeface="Arial" panose="020B0604020202020204" pitchFamily="34" charset="0"/>
              <a:buChar char="•"/>
              <a:defRPr/>
            </a:pPr>
            <a:r>
              <a:rPr lang="en-US" sz="2160" b="1">
                <a:solidFill>
                  <a:prstClr val="black"/>
                </a:solidFill>
                <a:latin typeface="Open Sans" panose="020B0606030504020204" pitchFamily="34" charset="0"/>
                <a:ea typeface="Open Sans" panose="020B0606030504020204" pitchFamily="34" charset="0"/>
                <a:cs typeface="Open Sans" panose="020B0606030504020204" pitchFamily="34" charset="0"/>
              </a:rPr>
              <a:t>Community resources</a:t>
            </a:r>
          </a:p>
          <a:p>
            <a:pPr marL="891540" lvl="1" indent="-342900">
              <a:buFont typeface="Arial" panose="020B0604020202020204" pitchFamily="34" charset="0"/>
              <a:buChar char="•"/>
              <a:defRPr/>
            </a:pPr>
            <a:r>
              <a:rPr lang="en-US" sz="2160">
                <a:solidFill>
                  <a:prstClr val="black"/>
                </a:solidFill>
                <a:latin typeface="Open Sans" panose="020B0606030504020204" pitchFamily="34" charset="0"/>
                <a:ea typeface="Open Sans" panose="020B0606030504020204" pitchFamily="34" charset="0"/>
                <a:cs typeface="Open Sans" panose="020B0606030504020204" pitchFamily="34" charset="0"/>
              </a:rPr>
              <a:t>Identifying and referring to local resources</a:t>
            </a:r>
          </a:p>
          <a:p>
            <a:pPr marL="342900" indent="-342900">
              <a:buFont typeface="Arial" panose="020B0604020202020204" pitchFamily="34" charset="0"/>
              <a:buChar char="•"/>
              <a:defRPr/>
            </a:pPr>
            <a:r>
              <a:rPr lang="en-US" sz="216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160" b="1">
                <a:solidFill>
                  <a:prstClr val="black"/>
                </a:solidFill>
                <a:latin typeface="Open Sans" panose="020B0606030504020204" pitchFamily="34" charset="0"/>
                <a:ea typeface="Open Sans" panose="020B0606030504020204" pitchFamily="34" charset="0"/>
                <a:cs typeface="Open Sans" panose="020B0606030504020204" pitchFamily="34" charset="0"/>
              </a:rPr>
              <a:t>Communication skills</a:t>
            </a:r>
          </a:p>
          <a:p>
            <a:pPr marL="891540" lvl="1" indent="-342900">
              <a:buFont typeface="Arial" panose="020B0604020202020204" pitchFamily="34" charset="0"/>
              <a:buChar char="•"/>
              <a:defRPr/>
            </a:pPr>
            <a:r>
              <a:rPr lang="en-US" sz="2160">
                <a:solidFill>
                  <a:prstClr val="black"/>
                </a:solidFill>
                <a:latin typeface="Open Sans" panose="020B0606030504020204" pitchFamily="34" charset="0"/>
                <a:ea typeface="Open Sans" panose="020B0606030504020204" pitchFamily="34" charset="0"/>
                <a:cs typeface="Open Sans" panose="020B0606030504020204" pitchFamily="34" charset="0"/>
              </a:rPr>
              <a:t>Interpersonal communication, written communication, non-verbal communication, health literacy</a:t>
            </a:r>
          </a:p>
          <a:p>
            <a:pPr marL="342900" indent="-342900">
              <a:buFont typeface="Arial" panose="020B0604020202020204" pitchFamily="34" charset="0"/>
              <a:buChar char="•"/>
              <a:defRPr/>
            </a:pPr>
            <a:r>
              <a:rPr lang="en-US" sz="2160" b="1">
                <a:solidFill>
                  <a:prstClr val="black"/>
                </a:solidFill>
                <a:latin typeface="Open Sans" panose="020B0606030504020204" pitchFamily="34" charset="0"/>
                <a:ea typeface="Open Sans" panose="020B0606030504020204" pitchFamily="34" charset="0"/>
                <a:cs typeface="Open Sans" panose="020B0606030504020204" pitchFamily="34" charset="0"/>
              </a:rPr>
              <a:t>Individual and community advocacy</a:t>
            </a:r>
          </a:p>
          <a:p>
            <a:pPr marL="891540" lvl="1" indent="-342900">
              <a:buFont typeface="Arial" panose="020B0604020202020204" pitchFamily="34" charset="0"/>
              <a:buChar char="•"/>
              <a:defRPr/>
            </a:pPr>
            <a:r>
              <a:rPr lang="en-US" sz="2160">
                <a:solidFill>
                  <a:prstClr val="black"/>
                </a:solidFill>
                <a:latin typeface="Open Sans" panose="020B0606030504020204" pitchFamily="34" charset="0"/>
                <a:ea typeface="Open Sans" panose="020B0606030504020204" pitchFamily="34" charset="0"/>
                <a:cs typeface="Open Sans" panose="020B0606030504020204" pitchFamily="34" charset="0"/>
              </a:rPr>
              <a:t>Self-care, recognizing diversity, advocating for underserved populations</a:t>
            </a:r>
          </a:p>
          <a:p>
            <a:pPr marL="342900" indent="-342900">
              <a:buFont typeface="Arial" panose="020B0604020202020204" pitchFamily="34" charset="0"/>
              <a:buChar char="•"/>
              <a:defRPr/>
            </a:pPr>
            <a:r>
              <a:rPr lang="en-US" sz="2160" b="1">
                <a:solidFill>
                  <a:prstClr val="black"/>
                </a:solidFill>
                <a:latin typeface="Open Sans" panose="020B0606030504020204" pitchFamily="34" charset="0"/>
                <a:ea typeface="Open Sans" panose="020B0606030504020204" pitchFamily="34" charset="0"/>
                <a:cs typeface="Open Sans" panose="020B0606030504020204" pitchFamily="34" charset="0"/>
              </a:rPr>
              <a:t>Health education</a:t>
            </a:r>
          </a:p>
          <a:p>
            <a:pPr marL="891540" lvl="1" indent="-342900">
              <a:buFont typeface="Arial" panose="020B0604020202020204" pitchFamily="34" charset="0"/>
              <a:buChar char="•"/>
              <a:defRPr/>
            </a:pPr>
            <a:r>
              <a:rPr lang="en-US" sz="2160">
                <a:solidFill>
                  <a:prstClr val="black"/>
                </a:solidFill>
                <a:latin typeface="Open Sans" panose="020B0606030504020204" pitchFamily="34" charset="0"/>
                <a:ea typeface="Open Sans" panose="020B0606030504020204" pitchFamily="34" charset="0"/>
                <a:cs typeface="Open Sans" panose="020B0606030504020204" pitchFamily="34" charset="0"/>
              </a:rPr>
              <a:t>Lifestyle choices impact on health, addiction identification, oral health, first aid</a:t>
            </a:r>
          </a:p>
          <a:p>
            <a:pPr marL="342900" indent="-342900">
              <a:buFont typeface="Arial" panose="020B0604020202020204" pitchFamily="34" charset="0"/>
              <a:buChar char="•"/>
              <a:defRPr/>
            </a:pPr>
            <a:r>
              <a:rPr lang="en-US" sz="2160" b="1">
                <a:solidFill>
                  <a:prstClr val="black"/>
                </a:solidFill>
                <a:latin typeface="Open Sans" panose="020B0606030504020204" pitchFamily="34" charset="0"/>
                <a:ea typeface="Open Sans" panose="020B0606030504020204" pitchFamily="34" charset="0"/>
                <a:cs typeface="Open Sans" panose="020B0606030504020204" pitchFamily="34" charset="0"/>
              </a:rPr>
              <a:t>Service skills </a:t>
            </a:r>
          </a:p>
          <a:p>
            <a:pPr marL="891540" lvl="1" indent="-342900">
              <a:buFont typeface="Arial" panose="020B0604020202020204" pitchFamily="34" charset="0"/>
              <a:buChar char="•"/>
              <a:defRPr/>
            </a:pPr>
            <a:r>
              <a:rPr lang="en-US" sz="2160">
                <a:solidFill>
                  <a:prstClr val="black"/>
                </a:solidFill>
                <a:latin typeface="Open Sans" panose="020B0606030504020204" pitchFamily="34" charset="0"/>
                <a:ea typeface="Open Sans" panose="020B0606030504020204" pitchFamily="34" charset="0"/>
                <a:cs typeface="Open Sans" panose="020B0606030504020204" pitchFamily="34" charset="0"/>
              </a:rPr>
              <a:t>Safety, basic office skills, time management, conflict resolution.</a:t>
            </a:r>
          </a:p>
        </p:txBody>
      </p:sp>
    </p:spTree>
    <p:extLst>
      <p:ext uri="{BB962C8B-B14F-4D97-AF65-F5344CB8AC3E}">
        <p14:creationId xmlns:p14="http://schemas.microsoft.com/office/powerpoint/2010/main" val="2425595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prstClr val="white"/>
              </a:solidFill>
              <a:latin typeface="Calibri" panose="020F0502020204030204"/>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prstClr val="white"/>
              </a:solidFill>
              <a:latin typeface="Calibri" panose="020F0502020204030204"/>
            </a:endParaRPr>
          </a:p>
        </p:txBody>
      </p:sp>
      <p:pic>
        <p:nvPicPr>
          <p:cNvPr id="3" name="Picture 2">
            <a:extLst>
              <a:ext uri="{FF2B5EF4-FFF2-40B4-BE49-F238E27FC236}">
                <a16:creationId xmlns:a16="http://schemas.microsoft.com/office/drawing/2014/main" id="{F8ACC8C5-4F4F-7DF4-DBBF-F83A64BB24C8}"/>
              </a:ext>
            </a:extLst>
          </p:cNvPr>
          <p:cNvPicPr>
            <a:picLocks noChangeAspect="1"/>
          </p:cNvPicPr>
          <p:nvPr/>
        </p:nvPicPr>
        <p:blipFill>
          <a:blip r:embed="rId3"/>
          <a:stretch>
            <a:fillRect/>
          </a:stretch>
        </p:blipFill>
        <p:spPr>
          <a:xfrm>
            <a:off x="4631665" y="150374"/>
            <a:ext cx="5873190" cy="7804906"/>
          </a:xfrm>
          <a:prstGeom prst="rect">
            <a:avLst/>
          </a:prstGeom>
        </p:spPr>
      </p:pic>
    </p:spTree>
    <p:extLst>
      <p:ext uri="{BB962C8B-B14F-4D97-AF65-F5344CB8AC3E}">
        <p14:creationId xmlns:p14="http://schemas.microsoft.com/office/powerpoint/2010/main" val="3194260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prstClr val="white"/>
              </a:solidFill>
              <a:latin typeface="Calibri" panose="020F0502020204030204"/>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prstClr val="white"/>
              </a:solidFill>
              <a:latin typeface="Calibri" panose="020F0502020204030204"/>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CB5389C6-17A6-ACA9-8F00-6744F94A174D}"/>
              </a:ext>
            </a:extLst>
          </p:cNvPr>
          <p:cNvPicPr>
            <a:picLocks noChangeAspect="1"/>
          </p:cNvPicPr>
          <p:nvPr/>
        </p:nvPicPr>
        <p:blipFill>
          <a:blip r:embed="rId3"/>
          <a:stretch>
            <a:fillRect/>
          </a:stretch>
        </p:blipFill>
        <p:spPr>
          <a:xfrm>
            <a:off x="1023056" y="40676"/>
            <a:ext cx="12583369" cy="8147734"/>
          </a:xfrm>
          <a:prstGeom prst="rect">
            <a:avLst/>
          </a:prstGeom>
        </p:spPr>
      </p:pic>
    </p:spTree>
    <p:extLst>
      <p:ext uri="{BB962C8B-B14F-4D97-AF65-F5344CB8AC3E}">
        <p14:creationId xmlns:p14="http://schemas.microsoft.com/office/powerpoint/2010/main" val="2051811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10" name="Picture 9" descr="A picture containing arrow&#10;&#10;Description automatically generated">
            <a:extLst>
              <a:ext uri="{FF2B5EF4-FFF2-40B4-BE49-F238E27FC236}">
                <a16:creationId xmlns:a16="http://schemas.microsoft.com/office/drawing/2014/main" id="{FCBD2517-27F4-4C20-F323-691FB9766A3B}"/>
              </a:ext>
            </a:extLst>
          </p:cNvPr>
          <p:cNvPicPr>
            <a:picLocks noChangeAspect="1"/>
          </p:cNvPicPr>
          <p:nvPr/>
        </p:nvPicPr>
        <p:blipFill>
          <a:blip r:embed="rId3"/>
          <a:stretch>
            <a:fillRect/>
          </a:stretch>
        </p:blipFill>
        <p:spPr>
          <a:xfrm>
            <a:off x="0" y="0"/>
            <a:ext cx="14630400" cy="8229600"/>
          </a:xfrm>
          <a:prstGeom prst="rect">
            <a:avLst/>
          </a:prstGeom>
        </p:spPr>
      </p:pic>
      <p:sp>
        <p:nvSpPr>
          <p:cNvPr id="11" name="TextBox 10">
            <a:extLst>
              <a:ext uri="{FF2B5EF4-FFF2-40B4-BE49-F238E27FC236}">
                <a16:creationId xmlns:a16="http://schemas.microsoft.com/office/drawing/2014/main" id="{B6A488C2-C47D-D74A-160F-76D478FDC41B}"/>
              </a:ext>
            </a:extLst>
          </p:cNvPr>
          <p:cNvSpPr txBox="1"/>
          <p:nvPr/>
        </p:nvSpPr>
        <p:spPr>
          <a:xfrm>
            <a:off x="47585" y="1517357"/>
            <a:ext cx="13955957" cy="904863"/>
          </a:xfrm>
          <a:prstGeom prst="rect">
            <a:avLst/>
          </a:prstGeom>
          <a:noFill/>
        </p:spPr>
        <p:txBody>
          <a:bodyPr wrap="square" rtlCol="0">
            <a:spAutoFit/>
          </a:bodyPr>
          <a:lstStyle/>
          <a:p>
            <a:pPr>
              <a:defRPr/>
            </a:pP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CHW Certification Training</a:t>
            </a:r>
          </a:p>
        </p:txBody>
      </p:sp>
      <p:sp>
        <p:nvSpPr>
          <p:cNvPr id="5" name="TextBox 4">
            <a:extLst>
              <a:ext uri="{FF2B5EF4-FFF2-40B4-BE49-F238E27FC236}">
                <a16:creationId xmlns:a16="http://schemas.microsoft.com/office/drawing/2014/main" id="{133C1947-9B39-12CF-E51E-AFB613EA4905}"/>
              </a:ext>
            </a:extLst>
          </p:cNvPr>
          <p:cNvSpPr txBox="1"/>
          <p:nvPr/>
        </p:nvSpPr>
        <p:spPr>
          <a:xfrm>
            <a:off x="47585" y="2579109"/>
            <a:ext cx="13198151" cy="4745915"/>
          </a:xfrm>
          <a:prstGeom prst="rect">
            <a:avLst/>
          </a:prstGeom>
          <a:noFill/>
        </p:spPr>
        <p:txBody>
          <a:bodyPr wrap="square">
            <a:spAutoFit/>
          </a:bodyPr>
          <a:lstStyle/>
          <a:p>
            <a:pPr>
              <a:defRPr/>
            </a:pPr>
            <a:r>
              <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rPr>
              <a:t>Central Ohio Pathways HUB Certification </a:t>
            </a:r>
          </a:p>
          <a:p>
            <a:pPr>
              <a:defRPr/>
            </a:pPr>
            <a:r>
              <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rPr>
              <a:t>Training Program</a:t>
            </a:r>
          </a:p>
          <a:p>
            <a:pPr>
              <a:defRPr/>
            </a:pPr>
            <a:endPar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July 2020 got approval from Ohio Board of Nursing </a:t>
            </a: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Since August 2020- 4 Cohorts have been Certified</a:t>
            </a: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Currently teaching the largest class- 43 students</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High School Students</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Individuals currently working as CHW </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One individual with a PhD!</a:t>
            </a:r>
          </a:p>
        </p:txBody>
      </p:sp>
      <p:pic>
        <p:nvPicPr>
          <p:cNvPr id="6" name="Picture 5" descr="A couple of people wearing masks and holding a certificate&#10;&#10;Description automatically generated with low confidence">
            <a:extLst>
              <a:ext uri="{FF2B5EF4-FFF2-40B4-BE49-F238E27FC236}">
                <a16:creationId xmlns:a16="http://schemas.microsoft.com/office/drawing/2014/main" id="{4D28A6CA-762B-C45E-BECA-E4304EF81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4171" y="1"/>
            <a:ext cx="4288644" cy="3958045"/>
          </a:xfrm>
          <a:prstGeom prst="rect">
            <a:avLst/>
          </a:prstGeom>
        </p:spPr>
      </p:pic>
    </p:spTree>
    <p:extLst>
      <p:ext uri="{BB962C8B-B14F-4D97-AF65-F5344CB8AC3E}">
        <p14:creationId xmlns:p14="http://schemas.microsoft.com/office/powerpoint/2010/main" val="4213677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10" name="Picture 9" descr="A picture containing arrow&#10;&#10;Description automatically generated">
            <a:extLst>
              <a:ext uri="{FF2B5EF4-FFF2-40B4-BE49-F238E27FC236}">
                <a16:creationId xmlns:a16="http://schemas.microsoft.com/office/drawing/2014/main" id="{FCBD2517-27F4-4C20-F323-691FB9766A3B}"/>
              </a:ext>
            </a:extLst>
          </p:cNvPr>
          <p:cNvPicPr>
            <a:picLocks noChangeAspect="1"/>
          </p:cNvPicPr>
          <p:nvPr/>
        </p:nvPicPr>
        <p:blipFill>
          <a:blip r:embed="rId4"/>
          <a:stretch>
            <a:fillRect/>
          </a:stretch>
        </p:blipFill>
        <p:spPr>
          <a:xfrm>
            <a:off x="0" y="0"/>
            <a:ext cx="14630400" cy="8229600"/>
          </a:xfrm>
          <a:prstGeom prst="rect">
            <a:avLst/>
          </a:prstGeom>
        </p:spPr>
      </p:pic>
      <p:sp>
        <p:nvSpPr>
          <p:cNvPr id="11" name="TextBox 10">
            <a:extLst>
              <a:ext uri="{FF2B5EF4-FFF2-40B4-BE49-F238E27FC236}">
                <a16:creationId xmlns:a16="http://schemas.microsoft.com/office/drawing/2014/main" id="{B6A488C2-C47D-D74A-160F-76D478FDC41B}"/>
              </a:ext>
            </a:extLst>
          </p:cNvPr>
          <p:cNvSpPr txBox="1"/>
          <p:nvPr/>
        </p:nvSpPr>
        <p:spPr>
          <a:xfrm>
            <a:off x="47585" y="843249"/>
            <a:ext cx="13955957" cy="1717393"/>
          </a:xfrm>
          <a:prstGeom prst="rect">
            <a:avLst/>
          </a:prstGeom>
          <a:noFill/>
        </p:spPr>
        <p:txBody>
          <a:bodyPr wrap="square" rtlCol="0">
            <a:spAutoFit/>
          </a:bodyPr>
          <a:lstStyle/>
          <a:p>
            <a:pPr>
              <a:defRPr/>
            </a:pP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CHW Certification </a:t>
            </a:r>
          </a:p>
          <a:p>
            <a:pPr>
              <a:defRPr/>
            </a:pP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Training</a:t>
            </a:r>
          </a:p>
        </p:txBody>
      </p:sp>
      <p:sp>
        <p:nvSpPr>
          <p:cNvPr id="5" name="TextBox 4">
            <a:extLst>
              <a:ext uri="{FF2B5EF4-FFF2-40B4-BE49-F238E27FC236}">
                <a16:creationId xmlns:a16="http://schemas.microsoft.com/office/drawing/2014/main" id="{133C1947-9B39-12CF-E51E-AFB613EA4905}"/>
              </a:ext>
            </a:extLst>
          </p:cNvPr>
          <p:cNvSpPr txBox="1"/>
          <p:nvPr/>
        </p:nvSpPr>
        <p:spPr>
          <a:xfrm>
            <a:off x="47585" y="2579109"/>
            <a:ext cx="13198151" cy="4745915"/>
          </a:xfrm>
          <a:prstGeom prst="rect">
            <a:avLst/>
          </a:prstGeom>
          <a:noFill/>
        </p:spPr>
        <p:txBody>
          <a:bodyPr wrap="square">
            <a:spAutoFit/>
          </a:bodyPr>
          <a:lstStyle/>
          <a:p>
            <a:pPr>
              <a:defRPr/>
            </a:pPr>
            <a:r>
              <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rPr>
              <a:t>Central Ohio Pathways HUB Certification </a:t>
            </a:r>
          </a:p>
          <a:p>
            <a:pPr>
              <a:defRPr/>
            </a:pPr>
            <a:r>
              <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rPr>
              <a:t>Training Program</a:t>
            </a:r>
          </a:p>
          <a:p>
            <a:pPr>
              <a:defRPr/>
            </a:pPr>
            <a:endPar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July 2020 got approval from Ohio Board of Nursing </a:t>
            </a: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Since August 2020- 4 Cohorts have been Certified</a:t>
            </a: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Currently teaching the largest class- 43 students</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High School Students</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Individuals currently working as CHW </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One individual with a PhD!</a:t>
            </a:r>
          </a:p>
        </p:txBody>
      </p:sp>
      <p:pic>
        <p:nvPicPr>
          <p:cNvPr id="6" name="Picture 5" descr="A couple of people wearing masks and holding a certificate&#10;&#10;Description automatically generated with low confidence">
            <a:extLst>
              <a:ext uri="{FF2B5EF4-FFF2-40B4-BE49-F238E27FC236}">
                <a16:creationId xmlns:a16="http://schemas.microsoft.com/office/drawing/2014/main" id="{4D28A6CA-762B-C45E-BECA-E4304EF81D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4171" y="1"/>
            <a:ext cx="4288644" cy="3958045"/>
          </a:xfrm>
          <a:prstGeom prst="rect">
            <a:avLst/>
          </a:prstGeom>
        </p:spPr>
      </p:pic>
      <p:pic>
        <p:nvPicPr>
          <p:cNvPr id="7" name="Picture 6" descr="A picture containing text, person&#10;&#10;Description automatically generated">
            <a:extLst>
              <a:ext uri="{FF2B5EF4-FFF2-40B4-BE49-F238E27FC236}">
                <a16:creationId xmlns:a16="http://schemas.microsoft.com/office/drawing/2014/main" id="{EEE119B7-160F-6E74-E2B3-15E01DE26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391095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10" name="Picture 9" descr="A picture containing arrow&#10;&#10;Description automatically generated">
            <a:extLst>
              <a:ext uri="{FF2B5EF4-FFF2-40B4-BE49-F238E27FC236}">
                <a16:creationId xmlns:a16="http://schemas.microsoft.com/office/drawing/2014/main" id="{FCBD2517-27F4-4C20-F323-691FB9766A3B}"/>
              </a:ext>
            </a:extLst>
          </p:cNvPr>
          <p:cNvPicPr>
            <a:picLocks noChangeAspect="1"/>
          </p:cNvPicPr>
          <p:nvPr/>
        </p:nvPicPr>
        <p:blipFill>
          <a:blip r:embed="rId3"/>
          <a:stretch>
            <a:fillRect/>
          </a:stretch>
        </p:blipFill>
        <p:spPr>
          <a:xfrm>
            <a:off x="0" y="0"/>
            <a:ext cx="14630400" cy="8229600"/>
          </a:xfrm>
          <a:prstGeom prst="rect">
            <a:avLst/>
          </a:prstGeom>
        </p:spPr>
      </p:pic>
      <p:sp>
        <p:nvSpPr>
          <p:cNvPr id="11" name="TextBox 10">
            <a:extLst>
              <a:ext uri="{FF2B5EF4-FFF2-40B4-BE49-F238E27FC236}">
                <a16:creationId xmlns:a16="http://schemas.microsoft.com/office/drawing/2014/main" id="{B6A488C2-C47D-D74A-160F-76D478FDC41B}"/>
              </a:ext>
            </a:extLst>
          </p:cNvPr>
          <p:cNvSpPr txBox="1"/>
          <p:nvPr/>
        </p:nvSpPr>
        <p:spPr>
          <a:xfrm>
            <a:off x="47585" y="1401869"/>
            <a:ext cx="13955957" cy="904863"/>
          </a:xfrm>
          <a:prstGeom prst="rect">
            <a:avLst/>
          </a:prstGeom>
          <a:noFill/>
        </p:spPr>
        <p:txBody>
          <a:bodyPr wrap="square" rtlCol="0">
            <a:spAutoFit/>
          </a:bodyPr>
          <a:lstStyle/>
          <a:p>
            <a:pPr>
              <a:defRPr/>
            </a:pP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CHW Certification Training</a:t>
            </a:r>
          </a:p>
        </p:txBody>
      </p:sp>
      <p:sp>
        <p:nvSpPr>
          <p:cNvPr id="5" name="TextBox 4">
            <a:extLst>
              <a:ext uri="{FF2B5EF4-FFF2-40B4-BE49-F238E27FC236}">
                <a16:creationId xmlns:a16="http://schemas.microsoft.com/office/drawing/2014/main" id="{133C1947-9B39-12CF-E51E-AFB613EA4905}"/>
              </a:ext>
            </a:extLst>
          </p:cNvPr>
          <p:cNvSpPr txBox="1"/>
          <p:nvPr/>
        </p:nvSpPr>
        <p:spPr>
          <a:xfrm>
            <a:off x="47585" y="2579109"/>
            <a:ext cx="13198151" cy="4745915"/>
          </a:xfrm>
          <a:prstGeom prst="rect">
            <a:avLst/>
          </a:prstGeom>
          <a:noFill/>
        </p:spPr>
        <p:txBody>
          <a:bodyPr wrap="square">
            <a:spAutoFit/>
          </a:bodyPr>
          <a:lstStyle/>
          <a:p>
            <a:pPr>
              <a:defRPr/>
            </a:pPr>
            <a:r>
              <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rPr>
              <a:t>Central Ohio Pathways HUB Certification </a:t>
            </a:r>
          </a:p>
          <a:p>
            <a:pPr>
              <a:defRPr/>
            </a:pPr>
            <a:r>
              <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rPr>
              <a:t>Training Program</a:t>
            </a:r>
          </a:p>
          <a:p>
            <a:pPr>
              <a:defRPr/>
            </a:pPr>
            <a:endParaRPr lang="en-US" sz="336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July 2020 got approval from Ohio Board of Nursing </a:t>
            </a: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Since August 2020- 4 Cohorts have been Certified</a:t>
            </a:r>
          </a:p>
          <a:p>
            <a:pPr marL="891540" lvl="1"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Currently teaching the largest class- 43 students</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High School Students</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Individuals currently working as CHW </a:t>
            </a:r>
          </a:p>
          <a:p>
            <a:pPr marL="1440180" lvl="2" indent="-342900">
              <a:buFont typeface="Arial" panose="020B0604020202020204" pitchFamily="34" charset="0"/>
              <a:buChar char="•"/>
              <a:defRPr/>
            </a:pPr>
            <a:r>
              <a:rPr lang="en-US" sz="3360">
                <a:solidFill>
                  <a:prstClr val="black"/>
                </a:solidFill>
                <a:latin typeface="Open Sans" panose="020B0606030504020204" pitchFamily="34" charset="0"/>
                <a:ea typeface="Open Sans" panose="020B0606030504020204" pitchFamily="34" charset="0"/>
                <a:cs typeface="Open Sans" panose="020B0606030504020204" pitchFamily="34" charset="0"/>
              </a:rPr>
              <a:t>One individual with a PhD!</a:t>
            </a:r>
          </a:p>
        </p:txBody>
      </p:sp>
      <p:pic>
        <p:nvPicPr>
          <p:cNvPr id="6" name="Picture 5" descr="A couple of people wearing masks and holding a certificate&#10;&#10;Description automatically generated with low confidence">
            <a:extLst>
              <a:ext uri="{FF2B5EF4-FFF2-40B4-BE49-F238E27FC236}">
                <a16:creationId xmlns:a16="http://schemas.microsoft.com/office/drawing/2014/main" id="{4D28A6CA-762B-C45E-BECA-E4304EF81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4171" y="1"/>
            <a:ext cx="4288644" cy="3958045"/>
          </a:xfrm>
          <a:prstGeom prst="rect">
            <a:avLst/>
          </a:prstGeom>
        </p:spPr>
      </p:pic>
      <p:pic>
        <p:nvPicPr>
          <p:cNvPr id="7" name="Picture 6" descr="Text&#10;&#10;Description automatically generated">
            <a:extLst>
              <a:ext uri="{FF2B5EF4-FFF2-40B4-BE49-F238E27FC236}">
                <a16:creationId xmlns:a16="http://schemas.microsoft.com/office/drawing/2014/main" id="{FA036996-7BE2-FD18-0050-CA87E9851E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066024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10" name="Picture 9" descr="A picture containing arrow&#10;&#10;Description automatically generated">
            <a:extLst>
              <a:ext uri="{FF2B5EF4-FFF2-40B4-BE49-F238E27FC236}">
                <a16:creationId xmlns:a16="http://schemas.microsoft.com/office/drawing/2014/main" id="{FCBD2517-27F4-4C20-F323-691FB9766A3B}"/>
              </a:ext>
            </a:extLst>
          </p:cNvPr>
          <p:cNvPicPr>
            <a:picLocks noChangeAspect="1"/>
          </p:cNvPicPr>
          <p:nvPr/>
        </p:nvPicPr>
        <p:blipFill>
          <a:blip r:embed="rId3"/>
          <a:stretch>
            <a:fillRect/>
          </a:stretch>
        </p:blipFill>
        <p:spPr>
          <a:xfrm>
            <a:off x="0" y="0"/>
            <a:ext cx="14630400" cy="8229600"/>
          </a:xfrm>
          <a:prstGeom prst="rect">
            <a:avLst/>
          </a:prstGeom>
        </p:spPr>
      </p:pic>
      <p:sp>
        <p:nvSpPr>
          <p:cNvPr id="11" name="TextBox 10">
            <a:extLst>
              <a:ext uri="{FF2B5EF4-FFF2-40B4-BE49-F238E27FC236}">
                <a16:creationId xmlns:a16="http://schemas.microsoft.com/office/drawing/2014/main" id="{B6A488C2-C47D-D74A-160F-76D478FDC41B}"/>
              </a:ext>
            </a:extLst>
          </p:cNvPr>
          <p:cNvSpPr txBox="1"/>
          <p:nvPr/>
        </p:nvSpPr>
        <p:spPr>
          <a:xfrm>
            <a:off x="505063" y="1531812"/>
            <a:ext cx="13620275" cy="904863"/>
          </a:xfrm>
          <a:prstGeom prst="rect">
            <a:avLst/>
          </a:prstGeom>
          <a:noFill/>
        </p:spPr>
        <p:txBody>
          <a:bodyPr wrap="square" rtlCol="0">
            <a:spAutoFit/>
          </a:bodyPr>
          <a:lstStyle/>
          <a:p>
            <a:pPr>
              <a:defRPr/>
            </a:pP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CHW Certification Training</a:t>
            </a:r>
          </a:p>
        </p:txBody>
      </p:sp>
      <p:sp>
        <p:nvSpPr>
          <p:cNvPr id="5" name="TextBox 4">
            <a:extLst>
              <a:ext uri="{FF2B5EF4-FFF2-40B4-BE49-F238E27FC236}">
                <a16:creationId xmlns:a16="http://schemas.microsoft.com/office/drawing/2014/main" id="{133C1947-9B39-12CF-E51E-AFB613EA4905}"/>
              </a:ext>
            </a:extLst>
          </p:cNvPr>
          <p:cNvSpPr txBox="1"/>
          <p:nvPr/>
        </p:nvSpPr>
        <p:spPr>
          <a:xfrm>
            <a:off x="716123" y="2640118"/>
            <a:ext cx="13198151" cy="4524315"/>
          </a:xfrm>
          <a:prstGeom prst="rect">
            <a:avLst/>
          </a:prstGeom>
          <a:noFill/>
        </p:spPr>
        <p:txBody>
          <a:bodyPr wrap="square">
            <a:spAutoFit/>
          </a:bodyPr>
          <a:lstStyle/>
          <a:p>
            <a:pPr marL="411480"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Central Ohio CHW Certification Program is offered each Spring and Fall. </a:t>
            </a:r>
          </a:p>
          <a:p>
            <a:pPr marL="960120" lvl="1"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Provides virtual training</a:t>
            </a:r>
          </a:p>
          <a:p>
            <a:pPr marL="960120" lvl="1"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Allows for practicum placement at the CCA where they are employed</a:t>
            </a:r>
          </a:p>
          <a:p>
            <a:pPr marL="960120" lvl="1"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12 weeks, 2 hours a day, 3 days a week</a:t>
            </a:r>
          </a:p>
          <a:p>
            <a:pPr marL="960120" lvl="1"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Upon completion, HIO assists with their application to the Ohio Board of Nursing</a:t>
            </a:r>
          </a:p>
          <a:p>
            <a:pPr marL="960120" lvl="1"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Requirements for the Ohio Board of Nursing:</a:t>
            </a:r>
          </a:p>
          <a:p>
            <a:pPr marL="1508760" lvl="2"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High School Diploma/GED</a:t>
            </a:r>
          </a:p>
          <a:p>
            <a:pPr marL="1508760" lvl="2"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18 years of age or older</a:t>
            </a:r>
          </a:p>
          <a:p>
            <a:pPr marL="1508760" lvl="2"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Be able to pass a BCI background check</a:t>
            </a:r>
          </a:p>
        </p:txBody>
      </p:sp>
    </p:spTree>
    <p:extLst>
      <p:ext uri="{BB962C8B-B14F-4D97-AF65-F5344CB8AC3E}">
        <p14:creationId xmlns:p14="http://schemas.microsoft.com/office/powerpoint/2010/main" val="3397654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28801" y="0"/>
            <a:ext cx="10972799" cy="8229595"/>
          </a:xfrm>
          <a:prstGeom prst="rect">
            <a:avLst/>
          </a:prstGeom>
        </p:spPr>
      </p:pic>
      <p:sp>
        <p:nvSpPr>
          <p:cNvPr id="3" name="object 3"/>
          <p:cNvSpPr txBox="1"/>
          <p:nvPr/>
        </p:nvSpPr>
        <p:spPr>
          <a:xfrm>
            <a:off x="4319015" y="6042356"/>
            <a:ext cx="5993130" cy="1283941"/>
          </a:xfrm>
          <a:prstGeom prst="rect">
            <a:avLst/>
          </a:prstGeom>
        </p:spPr>
        <p:txBody>
          <a:bodyPr vert="horz" wrap="square" lIns="0" tIns="15240" rIns="0" bIns="0" rtlCol="0">
            <a:spAutoFit/>
          </a:bodyPr>
          <a:lstStyle/>
          <a:p>
            <a:pPr algn="ctr">
              <a:spcBef>
                <a:spcPts val="120"/>
              </a:spcBef>
            </a:pPr>
            <a:r>
              <a:rPr sz="3360" b="1" spc="-18">
                <a:solidFill>
                  <a:srgbClr val="FFFFFF"/>
                </a:solidFill>
                <a:latin typeface="Calibri"/>
                <a:cs typeface="Calibri"/>
              </a:rPr>
              <a:t>Partners</a:t>
            </a:r>
            <a:r>
              <a:rPr sz="3360" b="1" spc="-6">
                <a:solidFill>
                  <a:srgbClr val="FFFFFF"/>
                </a:solidFill>
                <a:latin typeface="Calibri"/>
                <a:cs typeface="Calibri"/>
              </a:rPr>
              <a:t> </a:t>
            </a:r>
            <a:r>
              <a:rPr sz="3360" b="1">
                <a:solidFill>
                  <a:srgbClr val="FFFFFF"/>
                </a:solidFill>
                <a:latin typeface="Calibri"/>
                <a:cs typeface="Calibri"/>
              </a:rPr>
              <a:t>in </a:t>
            </a:r>
            <a:r>
              <a:rPr sz="3360" b="1" spc="-12">
                <a:solidFill>
                  <a:srgbClr val="FFFFFF"/>
                </a:solidFill>
                <a:latin typeface="Calibri"/>
                <a:cs typeface="Calibri"/>
              </a:rPr>
              <a:t>Developing</a:t>
            </a:r>
            <a:r>
              <a:rPr sz="3360" b="1" spc="-36">
                <a:solidFill>
                  <a:srgbClr val="FFFFFF"/>
                </a:solidFill>
                <a:latin typeface="Calibri"/>
                <a:cs typeface="Calibri"/>
              </a:rPr>
              <a:t> </a:t>
            </a:r>
            <a:r>
              <a:rPr sz="3360" b="1" spc="-30">
                <a:solidFill>
                  <a:srgbClr val="FFFFFF"/>
                </a:solidFill>
                <a:latin typeface="Calibri"/>
                <a:cs typeface="Calibri"/>
              </a:rPr>
              <a:t>Workforce</a:t>
            </a:r>
            <a:endParaRPr sz="3360">
              <a:latin typeface="Calibri"/>
              <a:cs typeface="Calibri"/>
            </a:endParaRPr>
          </a:p>
          <a:p>
            <a:pPr marL="1423416" marR="1414272" algn="ctr">
              <a:spcBef>
                <a:spcPts val="66"/>
              </a:spcBef>
            </a:pPr>
            <a:r>
              <a:rPr sz="2400" spc="-6">
                <a:solidFill>
                  <a:srgbClr val="FFFFFF"/>
                </a:solidFill>
                <a:latin typeface="Calibri"/>
                <a:cs typeface="Calibri"/>
              </a:rPr>
              <a:t>Cassie</a:t>
            </a:r>
            <a:r>
              <a:rPr sz="2400" spc="18">
                <a:solidFill>
                  <a:srgbClr val="FFFFFF"/>
                </a:solidFill>
                <a:latin typeface="Calibri"/>
                <a:cs typeface="Calibri"/>
              </a:rPr>
              <a:t> </a:t>
            </a:r>
            <a:r>
              <a:rPr sz="2400" spc="-6">
                <a:solidFill>
                  <a:srgbClr val="FFFFFF"/>
                </a:solidFill>
                <a:latin typeface="Calibri"/>
                <a:cs typeface="Calibri"/>
              </a:rPr>
              <a:t>Barlow </a:t>
            </a:r>
            <a:r>
              <a:rPr sz="2400">
                <a:solidFill>
                  <a:srgbClr val="FFFFFF"/>
                </a:solidFill>
                <a:latin typeface="Calibri"/>
                <a:cs typeface="Calibri"/>
              </a:rPr>
              <a:t> </a:t>
            </a:r>
            <a:r>
              <a:rPr sz="2400" u="heavy" spc="-30">
                <a:solidFill>
                  <a:srgbClr val="FFFFFF"/>
                </a:solidFill>
                <a:uFill>
                  <a:solidFill>
                    <a:srgbClr val="FFFFFF"/>
                  </a:solidFill>
                </a:uFill>
                <a:latin typeface="Calibri"/>
                <a:cs typeface="Calibri"/>
                <a:hlinkClick r:id="rId3"/>
              </a:rPr>
              <a:t>c</a:t>
            </a:r>
            <a:r>
              <a:rPr sz="2400" u="heavy" spc="-6">
                <a:solidFill>
                  <a:srgbClr val="FFFFFF"/>
                </a:solidFill>
                <a:uFill>
                  <a:solidFill>
                    <a:srgbClr val="FFFFFF"/>
                  </a:solidFill>
                </a:uFill>
                <a:latin typeface="Calibri"/>
                <a:cs typeface="Calibri"/>
                <a:hlinkClick r:id="rId3"/>
              </a:rPr>
              <a:t>assie.b</a:t>
            </a:r>
            <a:r>
              <a:rPr sz="2400" u="heavy">
                <a:solidFill>
                  <a:srgbClr val="FFFFFF"/>
                </a:solidFill>
                <a:uFill>
                  <a:solidFill>
                    <a:srgbClr val="FFFFFF"/>
                  </a:solidFill>
                </a:uFill>
                <a:latin typeface="Calibri"/>
                <a:cs typeface="Calibri"/>
                <a:hlinkClick r:id="rId3"/>
              </a:rPr>
              <a:t>a</a:t>
            </a:r>
            <a:r>
              <a:rPr sz="2400" u="heavy" spc="-6">
                <a:solidFill>
                  <a:srgbClr val="FFFFFF"/>
                </a:solidFill>
                <a:uFill>
                  <a:solidFill>
                    <a:srgbClr val="FFFFFF"/>
                  </a:solidFill>
                </a:uFill>
                <a:latin typeface="Calibri"/>
                <a:cs typeface="Calibri"/>
                <a:hlinkClick r:id="rId3"/>
              </a:rPr>
              <a:t>rlow@soche.</a:t>
            </a:r>
            <a:r>
              <a:rPr sz="2400" u="heavy" spc="-12">
                <a:solidFill>
                  <a:srgbClr val="FFFFFF"/>
                </a:solidFill>
                <a:uFill>
                  <a:solidFill>
                    <a:srgbClr val="FFFFFF"/>
                  </a:solidFill>
                </a:uFill>
                <a:latin typeface="Calibri"/>
                <a:cs typeface="Calibri"/>
                <a:hlinkClick r:id="rId3"/>
              </a:rPr>
              <a:t>o</a:t>
            </a:r>
            <a:r>
              <a:rPr sz="2400" u="heavy" spc="-42">
                <a:solidFill>
                  <a:srgbClr val="FFFFFF"/>
                </a:solidFill>
                <a:uFill>
                  <a:solidFill>
                    <a:srgbClr val="FFFFFF"/>
                  </a:solidFill>
                </a:uFill>
                <a:latin typeface="Calibri"/>
                <a:cs typeface="Calibri"/>
                <a:hlinkClick r:id="rId3"/>
              </a:rPr>
              <a:t>r</a:t>
            </a:r>
            <a:r>
              <a:rPr sz="2400" u="heavy" spc="-6">
                <a:solidFill>
                  <a:srgbClr val="FFFFFF"/>
                </a:solidFill>
                <a:uFill>
                  <a:solidFill>
                    <a:srgbClr val="FFFFFF"/>
                  </a:solidFill>
                </a:uFill>
                <a:latin typeface="Calibri"/>
                <a:cs typeface="Calibri"/>
                <a:hlinkClick r:id="rId3"/>
              </a:rPr>
              <a:t>g</a:t>
            </a:r>
            <a:endParaRPr sz="2400">
              <a:latin typeface="Calibri"/>
              <a:cs typeface="Calibri"/>
            </a:endParaRPr>
          </a:p>
        </p:txBody>
      </p:sp>
      <p:sp>
        <p:nvSpPr>
          <p:cNvPr id="4" name="object 4"/>
          <p:cNvSpPr txBox="1"/>
          <p:nvPr/>
        </p:nvSpPr>
        <p:spPr>
          <a:xfrm>
            <a:off x="6855866" y="7556298"/>
            <a:ext cx="919734" cy="273152"/>
          </a:xfrm>
          <a:prstGeom prst="rect">
            <a:avLst/>
          </a:prstGeom>
        </p:spPr>
        <p:txBody>
          <a:bodyPr vert="horz" wrap="square" lIns="0" tIns="14478" rIns="0" bIns="0" rtlCol="0">
            <a:spAutoFit/>
          </a:bodyPr>
          <a:lstStyle/>
          <a:p>
            <a:pPr marL="15240">
              <a:spcBef>
                <a:spcPts val="114"/>
              </a:spcBef>
            </a:pPr>
            <a:r>
              <a:rPr sz="1680" spc="-6">
                <a:solidFill>
                  <a:srgbClr val="FFFFFF"/>
                </a:solidFill>
                <a:latin typeface="Calibri"/>
                <a:cs typeface="Calibri"/>
              </a:rPr>
              <a:t>April</a:t>
            </a:r>
            <a:r>
              <a:rPr sz="1680" spc="-48">
                <a:solidFill>
                  <a:srgbClr val="FFFFFF"/>
                </a:solidFill>
                <a:latin typeface="Calibri"/>
                <a:cs typeface="Calibri"/>
              </a:rPr>
              <a:t> </a:t>
            </a:r>
            <a:r>
              <a:rPr sz="1680" spc="-12">
                <a:solidFill>
                  <a:srgbClr val="FFFFFF"/>
                </a:solidFill>
                <a:latin typeface="Calibri"/>
                <a:cs typeface="Calibri"/>
              </a:rPr>
              <a:t>2023</a:t>
            </a:r>
            <a:endParaRPr sz="1680">
              <a:latin typeface="Calibri"/>
              <a:cs typeface="Calibri"/>
            </a:endParaRPr>
          </a:p>
        </p:txBody>
      </p:sp>
    </p:spTree>
    <p:extLst>
      <p:ext uri="{BB962C8B-B14F-4D97-AF65-F5344CB8AC3E}">
        <p14:creationId xmlns:p14="http://schemas.microsoft.com/office/powerpoint/2010/main" val="2170242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10" name="Picture 9" descr="A picture containing arrow&#10;&#10;Description automatically generated">
            <a:extLst>
              <a:ext uri="{FF2B5EF4-FFF2-40B4-BE49-F238E27FC236}">
                <a16:creationId xmlns:a16="http://schemas.microsoft.com/office/drawing/2014/main" id="{FCBD2517-27F4-4C20-F323-691FB9766A3B}"/>
              </a:ext>
            </a:extLst>
          </p:cNvPr>
          <p:cNvPicPr>
            <a:picLocks noChangeAspect="1"/>
          </p:cNvPicPr>
          <p:nvPr/>
        </p:nvPicPr>
        <p:blipFill>
          <a:blip r:embed="rId4"/>
          <a:stretch>
            <a:fillRect/>
          </a:stretch>
        </p:blipFill>
        <p:spPr>
          <a:xfrm>
            <a:off x="0" y="0"/>
            <a:ext cx="14630400" cy="8229600"/>
          </a:xfrm>
          <a:prstGeom prst="rect">
            <a:avLst/>
          </a:prstGeom>
        </p:spPr>
      </p:pic>
      <p:sp>
        <p:nvSpPr>
          <p:cNvPr id="11" name="TextBox 10">
            <a:extLst>
              <a:ext uri="{FF2B5EF4-FFF2-40B4-BE49-F238E27FC236}">
                <a16:creationId xmlns:a16="http://schemas.microsoft.com/office/drawing/2014/main" id="{B6A488C2-C47D-D74A-160F-76D478FDC41B}"/>
              </a:ext>
            </a:extLst>
          </p:cNvPr>
          <p:cNvSpPr txBox="1"/>
          <p:nvPr/>
        </p:nvSpPr>
        <p:spPr>
          <a:xfrm>
            <a:off x="505063" y="1531812"/>
            <a:ext cx="13620275" cy="904863"/>
          </a:xfrm>
          <a:prstGeom prst="rect">
            <a:avLst/>
          </a:prstGeom>
          <a:noFill/>
        </p:spPr>
        <p:txBody>
          <a:bodyPr wrap="square" rtlCol="0">
            <a:spAutoFit/>
          </a:bodyPr>
          <a:lstStyle/>
          <a:p>
            <a:pPr>
              <a:defRPr/>
            </a:pPr>
            <a:r>
              <a:rPr lang="en-US" sz="5280" b="1" err="1">
                <a:solidFill>
                  <a:prstClr val="white"/>
                </a:solidFill>
                <a:latin typeface="Open Sans" panose="020B0606030504020204" pitchFamily="34" charset="0"/>
                <a:ea typeface="Open Sans" panose="020B0606030504020204" pitchFamily="34" charset="0"/>
                <a:cs typeface="Open Sans" panose="020B0606030504020204" pitchFamily="34" charset="0"/>
              </a:rPr>
              <a:t>Hig</a:t>
            </a: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h School Preceptor Program</a:t>
            </a:r>
          </a:p>
        </p:txBody>
      </p:sp>
      <p:sp>
        <p:nvSpPr>
          <p:cNvPr id="5" name="TextBox 4">
            <a:extLst>
              <a:ext uri="{FF2B5EF4-FFF2-40B4-BE49-F238E27FC236}">
                <a16:creationId xmlns:a16="http://schemas.microsoft.com/office/drawing/2014/main" id="{133C1947-9B39-12CF-E51E-AFB613EA4905}"/>
              </a:ext>
            </a:extLst>
          </p:cNvPr>
          <p:cNvSpPr txBox="1"/>
          <p:nvPr/>
        </p:nvSpPr>
        <p:spPr>
          <a:xfrm>
            <a:off x="716123" y="2640118"/>
            <a:ext cx="13198151" cy="1865126"/>
          </a:xfrm>
          <a:prstGeom prst="rect">
            <a:avLst/>
          </a:prstGeom>
          <a:noFill/>
        </p:spPr>
        <p:txBody>
          <a:bodyPr wrap="square">
            <a:spAutoFit/>
          </a:bodyPr>
          <a:lstStyle/>
          <a:p>
            <a:pPr marL="411480"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7 High School students from Reynoldsburg HS completed the program</a:t>
            </a:r>
          </a:p>
          <a:p>
            <a:pPr marL="411480"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5 were enrolled in Practicum Placement Sites</a:t>
            </a:r>
          </a:p>
          <a:p>
            <a:pPr marL="411480"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Currently 5 students are enrolled</a:t>
            </a:r>
          </a:p>
          <a:p>
            <a:pPr marL="960120" lvl="1"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4 from Reynoldsburg and 1 from Columbus International HS</a:t>
            </a:r>
          </a:p>
        </p:txBody>
      </p:sp>
      <p:pic>
        <p:nvPicPr>
          <p:cNvPr id="4" name="Online Media 3" title="CHW Profile Project November 2022">
            <a:hlinkClick r:id="" action="ppaction://media"/>
            <a:extLst>
              <a:ext uri="{FF2B5EF4-FFF2-40B4-BE49-F238E27FC236}">
                <a16:creationId xmlns:a16="http://schemas.microsoft.com/office/drawing/2014/main" id="{7EA630F9-49A7-8F0F-BFC4-E90F15E78617}"/>
              </a:ext>
            </a:extLst>
          </p:cNvPr>
          <p:cNvPicPr>
            <a:picLocks noRot="1" noChangeAspect="1"/>
          </p:cNvPicPr>
          <p:nvPr>
            <a:videoFile r:link="rId1"/>
          </p:nvPr>
        </p:nvPicPr>
        <p:blipFill>
          <a:blip r:embed="rId5"/>
          <a:stretch>
            <a:fillRect/>
          </a:stretch>
        </p:blipFill>
        <p:spPr>
          <a:xfrm>
            <a:off x="2362200" y="4634200"/>
            <a:ext cx="5501640" cy="3108427"/>
          </a:xfrm>
          <a:prstGeom prst="rect">
            <a:avLst/>
          </a:prstGeom>
        </p:spPr>
      </p:pic>
    </p:spTree>
    <p:extLst>
      <p:ext uri="{BB962C8B-B14F-4D97-AF65-F5344CB8AC3E}">
        <p14:creationId xmlns:p14="http://schemas.microsoft.com/office/powerpoint/2010/main" val="410958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10" name="Picture 9" descr="A picture containing arrow&#10;&#10;Description automatically generated">
            <a:extLst>
              <a:ext uri="{FF2B5EF4-FFF2-40B4-BE49-F238E27FC236}">
                <a16:creationId xmlns:a16="http://schemas.microsoft.com/office/drawing/2014/main" id="{FCBD2517-27F4-4C20-F323-691FB9766A3B}"/>
              </a:ext>
            </a:extLst>
          </p:cNvPr>
          <p:cNvPicPr>
            <a:picLocks noChangeAspect="1"/>
          </p:cNvPicPr>
          <p:nvPr/>
        </p:nvPicPr>
        <p:blipFill>
          <a:blip r:embed="rId3"/>
          <a:stretch>
            <a:fillRect/>
          </a:stretch>
        </p:blipFill>
        <p:spPr>
          <a:xfrm>
            <a:off x="0" y="0"/>
            <a:ext cx="14630400" cy="8229600"/>
          </a:xfrm>
          <a:prstGeom prst="rect">
            <a:avLst/>
          </a:prstGeom>
        </p:spPr>
      </p:pic>
      <p:sp>
        <p:nvSpPr>
          <p:cNvPr id="11" name="TextBox 10">
            <a:extLst>
              <a:ext uri="{FF2B5EF4-FFF2-40B4-BE49-F238E27FC236}">
                <a16:creationId xmlns:a16="http://schemas.microsoft.com/office/drawing/2014/main" id="{B6A488C2-C47D-D74A-160F-76D478FDC41B}"/>
              </a:ext>
            </a:extLst>
          </p:cNvPr>
          <p:cNvSpPr txBox="1"/>
          <p:nvPr/>
        </p:nvSpPr>
        <p:spPr>
          <a:xfrm>
            <a:off x="505063" y="1531812"/>
            <a:ext cx="13620275" cy="904863"/>
          </a:xfrm>
          <a:prstGeom prst="rect">
            <a:avLst/>
          </a:prstGeom>
          <a:noFill/>
        </p:spPr>
        <p:txBody>
          <a:bodyPr wrap="square" rtlCol="0">
            <a:spAutoFit/>
          </a:bodyPr>
          <a:lstStyle/>
          <a:p>
            <a:pPr>
              <a:defRPr/>
            </a:pPr>
            <a:r>
              <a:rPr lang="en-US" sz="5280" b="1">
                <a:solidFill>
                  <a:prstClr val="white"/>
                </a:solidFill>
                <a:latin typeface="Open Sans" panose="020B0606030504020204" pitchFamily="34" charset="0"/>
                <a:ea typeface="Open Sans" panose="020B0606030504020204" pitchFamily="34" charset="0"/>
                <a:cs typeface="Open Sans" panose="020B0606030504020204" pitchFamily="34" charset="0"/>
              </a:rPr>
              <a:t>Summer Program</a:t>
            </a:r>
          </a:p>
        </p:txBody>
      </p:sp>
      <p:sp>
        <p:nvSpPr>
          <p:cNvPr id="5" name="TextBox 4">
            <a:extLst>
              <a:ext uri="{FF2B5EF4-FFF2-40B4-BE49-F238E27FC236}">
                <a16:creationId xmlns:a16="http://schemas.microsoft.com/office/drawing/2014/main" id="{133C1947-9B39-12CF-E51E-AFB613EA4905}"/>
              </a:ext>
            </a:extLst>
          </p:cNvPr>
          <p:cNvSpPr txBox="1"/>
          <p:nvPr/>
        </p:nvSpPr>
        <p:spPr>
          <a:xfrm>
            <a:off x="716123" y="2640118"/>
            <a:ext cx="13198151" cy="3194721"/>
          </a:xfrm>
          <a:prstGeom prst="rect">
            <a:avLst/>
          </a:prstGeom>
          <a:noFill/>
        </p:spPr>
        <p:txBody>
          <a:bodyPr wrap="square">
            <a:spAutoFit/>
          </a:bodyPr>
          <a:lstStyle/>
          <a:p>
            <a:pPr marL="960120" lvl="1"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This summer we will be offering the Community Health Worker Summer Acceleration Program where students will get their CHW didactic training and the 130 hours of practicum placement in 5 weeks!</a:t>
            </a:r>
          </a:p>
          <a:p>
            <a:pPr marL="1508760" lvl="2"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Located in Linden and Whitehall</a:t>
            </a:r>
          </a:p>
          <a:p>
            <a:pPr marL="1508760" lvl="2"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Students from Reynoldsburg, Columbus City Schools and </a:t>
            </a:r>
            <a:r>
              <a:rPr lang="en-US" sz="2880" err="1">
                <a:solidFill>
                  <a:prstClr val="black"/>
                </a:solidFill>
                <a:latin typeface="Open Sans" panose="020B0606030504020204" pitchFamily="34" charset="0"/>
                <a:ea typeface="Open Sans" panose="020B0606030504020204" pitchFamily="34" charset="0"/>
                <a:cs typeface="Open Sans" panose="020B0606030504020204" pitchFamily="34" charset="0"/>
              </a:rPr>
              <a:t>Kipp</a:t>
            </a: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 Columbus</a:t>
            </a:r>
          </a:p>
          <a:p>
            <a:pPr marL="1508760" lvl="2" indent="-411480">
              <a:buFont typeface="Arial" panose="020B0604020202020204" pitchFamily="34" charset="0"/>
              <a:buChar char="•"/>
              <a:defRPr/>
            </a:pPr>
            <a:r>
              <a:rPr lang="en-US" sz="2880">
                <a:solidFill>
                  <a:prstClr val="black"/>
                </a:solidFill>
                <a:latin typeface="Open Sans" panose="020B0606030504020204" pitchFamily="34" charset="0"/>
                <a:ea typeface="Open Sans" panose="020B0606030504020204" pitchFamily="34" charset="0"/>
                <a:cs typeface="Open Sans" panose="020B0606030504020204" pitchFamily="34" charset="0"/>
              </a:rPr>
              <a:t>Hosted by local Community Business Organizations</a:t>
            </a:r>
          </a:p>
        </p:txBody>
      </p:sp>
    </p:spTree>
    <p:extLst>
      <p:ext uri="{BB962C8B-B14F-4D97-AF65-F5344CB8AC3E}">
        <p14:creationId xmlns:p14="http://schemas.microsoft.com/office/powerpoint/2010/main" val="4018198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CEF-C654-E3CB-1F36-BEDD7781A0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DC8C6D-D54B-0AF9-606B-B17AEF5D80A3}"/>
              </a:ext>
            </a:extLst>
          </p:cNvPr>
          <p:cNvSpPr>
            <a:spLocks noGrp="1"/>
          </p:cNvSpPr>
          <p:nvPr>
            <p:ph type="subTitle" idx="1"/>
          </p:nvPr>
        </p:nvSpPr>
        <p:spPr/>
        <p:txBody>
          <a:bodyPr/>
          <a:lstStyle/>
          <a:p>
            <a:endParaRPr lang="en-US"/>
          </a:p>
        </p:txBody>
      </p:sp>
      <p:pic>
        <p:nvPicPr>
          <p:cNvPr id="11" name="Picture 10" descr="A screenshot of a computer&#10;&#10;Description automatically generated with low confidence">
            <a:extLst>
              <a:ext uri="{FF2B5EF4-FFF2-40B4-BE49-F238E27FC236}">
                <a16:creationId xmlns:a16="http://schemas.microsoft.com/office/drawing/2014/main" id="{803D7E1D-41CA-F2C9-C3B6-A9F65A3CF3BD}"/>
              </a:ext>
            </a:extLst>
          </p:cNvPr>
          <p:cNvPicPr>
            <a:picLocks noChangeAspect="1"/>
          </p:cNvPicPr>
          <p:nvPr/>
        </p:nvPicPr>
        <p:blipFill>
          <a:blip r:embed="rId2"/>
          <a:stretch>
            <a:fillRect/>
          </a:stretch>
        </p:blipFill>
        <p:spPr>
          <a:xfrm>
            <a:off x="0" y="0"/>
            <a:ext cx="14630400" cy="8229600"/>
          </a:xfrm>
          <a:prstGeom prst="rect">
            <a:avLst/>
          </a:prstGeom>
        </p:spPr>
      </p:pic>
      <p:sp>
        <p:nvSpPr>
          <p:cNvPr id="12" name="TextBox 11">
            <a:extLst>
              <a:ext uri="{FF2B5EF4-FFF2-40B4-BE49-F238E27FC236}">
                <a16:creationId xmlns:a16="http://schemas.microsoft.com/office/drawing/2014/main" id="{FD2BB74B-47C3-6E1F-09EA-A389C0C9FF66}"/>
              </a:ext>
            </a:extLst>
          </p:cNvPr>
          <p:cNvSpPr txBox="1"/>
          <p:nvPr/>
        </p:nvSpPr>
        <p:spPr>
          <a:xfrm>
            <a:off x="7161159" y="3731679"/>
            <a:ext cx="7103747" cy="1421928"/>
          </a:xfrm>
          <a:prstGeom prst="rect">
            <a:avLst/>
          </a:prstGeom>
          <a:noFill/>
        </p:spPr>
        <p:txBody>
          <a:bodyPr wrap="square" rtlCol="0">
            <a:spAutoFit/>
          </a:bodyPr>
          <a:lstStyle/>
          <a:p>
            <a:pPr>
              <a:defRPr/>
            </a:pPr>
            <a:r>
              <a:rPr lang="en-US" sz="2880" b="1">
                <a:solidFill>
                  <a:prstClr val="white"/>
                </a:solidFill>
                <a:latin typeface=""/>
                <a:hlinkClick r:id="rId3"/>
              </a:rPr>
              <a:t>tanikka@healthimpactohio.org</a:t>
            </a:r>
            <a:endParaRPr lang="en-US" sz="2880" b="1">
              <a:solidFill>
                <a:prstClr val="white"/>
              </a:solidFill>
              <a:latin typeface=""/>
            </a:endParaRPr>
          </a:p>
          <a:p>
            <a:pPr>
              <a:defRPr/>
            </a:pPr>
            <a:r>
              <a:rPr lang="en-US" sz="2880" b="1">
                <a:solidFill>
                  <a:prstClr val="white"/>
                </a:solidFill>
                <a:latin typeface=""/>
              </a:rPr>
              <a:t>614-370-9601</a:t>
            </a:r>
          </a:p>
          <a:p>
            <a:pPr>
              <a:defRPr/>
            </a:pPr>
            <a:endParaRPr lang="en-US" sz="2880" b="1">
              <a:solidFill>
                <a:prstClr val="white"/>
              </a:solidFill>
              <a:latin typeface=""/>
            </a:endParaRPr>
          </a:p>
        </p:txBody>
      </p:sp>
    </p:spTree>
    <p:extLst>
      <p:ext uri="{BB962C8B-B14F-4D97-AF65-F5344CB8AC3E}">
        <p14:creationId xmlns:p14="http://schemas.microsoft.com/office/powerpoint/2010/main" val="3486030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C954-E1FF-4CBE-B903-5F6ECA4D8508}"/>
              </a:ext>
            </a:extLst>
          </p:cNvPr>
          <p:cNvSpPr>
            <a:spLocks noGrp="1"/>
          </p:cNvSpPr>
          <p:nvPr>
            <p:ph type="ctrTitle"/>
          </p:nvPr>
        </p:nvSpPr>
        <p:spPr>
          <a:xfrm>
            <a:off x="2060700" y="799546"/>
            <a:ext cx="10972800" cy="2865120"/>
          </a:xfrm>
        </p:spPr>
        <p:txBody>
          <a:bodyPr/>
          <a:lstStyle/>
          <a:p>
            <a:r>
              <a:rPr lang="en-US" sz="9360">
                <a:latin typeface="Arial Black" panose="020B0A04020102020204" pitchFamily="34" charset="0"/>
              </a:rPr>
              <a:t>HIGH SCHOOL</a:t>
            </a:r>
            <a:br>
              <a:rPr lang="en-US"/>
            </a:br>
            <a:r>
              <a:rPr lang="en-US" sz="4800">
                <a:solidFill>
                  <a:schemeClr val="accent1"/>
                </a:solidFill>
                <a:latin typeface="Arial Black" panose="020B0A04020102020204" pitchFamily="34" charset="0"/>
              </a:rPr>
              <a:t>PRECEPTORSHIP PROGRAM </a:t>
            </a:r>
          </a:p>
        </p:txBody>
      </p:sp>
      <p:sp>
        <p:nvSpPr>
          <p:cNvPr id="3" name="Subtitle 2">
            <a:extLst>
              <a:ext uri="{FF2B5EF4-FFF2-40B4-BE49-F238E27FC236}">
                <a16:creationId xmlns:a16="http://schemas.microsoft.com/office/drawing/2014/main" id="{E3022CAE-F725-448B-B2A5-1E6A5F786CD4}"/>
              </a:ext>
            </a:extLst>
          </p:cNvPr>
          <p:cNvSpPr>
            <a:spLocks noGrp="1"/>
          </p:cNvSpPr>
          <p:nvPr>
            <p:ph type="subTitle" idx="1"/>
          </p:nvPr>
        </p:nvSpPr>
        <p:spPr>
          <a:xfrm>
            <a:off x="3782731" y="4056933"/>
            <a:ext cx="7891424" cy="2865119"/>
          </a:xfrm>
        </p:spPr>
        <p:txBody>
          <a:bodyPr>
            <a:normAutofit/>
          </a:bodyPr>
          <a:lstStyle/>
          <a:p>
            <a:pPr>
              <a:lnSpc>
                <a:spcPts val="2640"/>
              </a:lnSpc>
              <a:spcBef>
                <a:spcPts val="0"/>
              </a:spcBef>
            </a:pPr>
            <a:r>
              <a:rPr lang="en-US" b="0">
                <a:solidFill>
                  <a:schemeClr val="bg1">
                    <a:lumMod val="50000"/>
                  </a:schemeClr>
                </a:solidFill>
                <a:latin typeface="Arial" panose="020B0604020202020204" pitchFamily="34" charset="0"/>
                <a:cs typeface="Arial" panose="020B0604020202020204" pitchFamily="34" charset="0"/>
              </a:rPr>
              <a:t>A Collaboration Between                               </a:t>
            </a:r>
          </a:p>
          <a:p>
            <a:pPr>
              <a:lnSpc>
                <a:spcPts val="2640"/>
              </a:lnSpc>
              <a:spcBef>
                <a:spcPts val="0"/>
              </a:spcBef>
            </a:pPr>
            <a:endParaRPr lang="en-US" sz="1200" b="0">
              <a:solidFill>
                <a:schemeClr val="bg1">
                  <a:lumMod val="50000"/>
                </a:schemeClr>
              </a:solidFill>
              <a:latin typeface="Arial" panose="020B0604020202020204" pitchFamily="34" charset="0"/>
              <a:cs typeface="Arial" panose="020B0604020202020204" pitchFamily="34" charset="0"/>
            </a:endParaRPr>
          </a:p>
          <a:p>
            <a:pPr>
              <a:lnSpc>
                <a:spcPts val="2640"/>
              </a:lnSpc>
              <a:spcBef>
                <a:spcPts val="0"/>
              </a:spcBef>
            </a:pPr>
            <a:r>
              <a:rPr lang="en-US">
                <a:solidFill>
                  <a:srgbClr val="C00000"/>
                </a:solidFill>
                <a:latin typeface="Arial" panose="020B0604020202020204" pitchFamily="34" charset="0"/>
                <a:cs typeface="Arial" panose="020B0604020202020204" pitchFamily="34" charset="0"/>
              </a:rPr>
              <a:t>HEART OF OHIO FAMILY HEALTH</a:t>
            </a:r>
          </a:p>
          <a:p>
            <a:pPr>
              <a:lnSpc>
                <a:spcPts val="3120"/>
              </a:lnSpc>
              <a:spcBef>
                <a:spcPts val="0"/>
              </a:spcBef>
            </a:pPr>
            <a:r>
              <a:rPr lang="en-US" b="0">
                <a:solidFill>
                  <a:schemeClr val="bg1">
                    <a:lumMod val="50000"/>
                  </a:schemeClr>
                </a:solidFill>
                <a:latin typeface="Arial" panose="020B0604020202020204" pitchFamily="34" charset="0"/>
                <a:cs typeface="Arial" panose="020B0604020202020204" pitchFamily="34" charset="0"/>
              </a:rPr>
              <a:t>&amp;</a:t>
            </a:r>
          </a:p>
          <a:p>
            <a:pPr>
              <a:lnSpc>
                <a:spcPts val="3120"/>
              </a:lnSpc>
              <a:spcBef>
                <a:spcPts val="0"/>
              </a:spcBef>
            </a:pPr>
            <a:r>
              <a:rPr lang="en-US">
                <a:latin typeface="Arial" panose="020B0604020202020204" pitchFamily="34" charset="0"/>
                <a:cs typeface="Arial" panose="020B0604020202020204" pitchFamily="34" charset="0"/>
              </a:rPr>
              <a:t>Whitehall-Yearling High School</a:t>
            </a:r>
          </a:p>
          <a:p>
            <a:pPr>
              <a:lnSpc>
                <a:spcPts val="3120"/>
              </a:lnSpc>
              <a:spcBef>
                <a:spcPts val="0"/>
              </a:spcBef>
            </a:pPr>
            <a:r>
              <a:rPr lang="en-US" sz="2160" b="0">
                <a:solidFill>
                  <a:schemeClr val="bg1">
                    <a:lumMod val="50000"/>
                  </a:schemeClr>
                </a:solidFill>
                <a:latin typeface="Arial" panose="020B0604020202020204" pitchFamily="34" charset="0"/>
                <a:cs typeface="Arial" panose="020B0604020202020204" pitchFamily="34" charset="0"/>
              </a:rPr>
              <a:t>(Whitehall City Schools) </a:t>
            </a:r>
          </a:p>
          <a:p>
            <a:endParaRPr lang="en-US"/>
          </a:p>
        </p:txBody>
      </p:sp>
      <p:sp>
        <p:nvSpPr>
          <p:cNvPr id="5" name="Slide Number Placeholder 4">
            <a:extLst>
              <a:ext uri="{FF2B5EF4-FFF2-40B4-BE49-F238E27FC236}">
                <a16:creationId xmlns:a16="http://schemas.microsoft.com/office/drawing/2014/main" id="{D9E07C15-EBDD-435D-A52A-FB644AB57C40}"/>
              </a:ext>
            </a:extLst>
          </p:cNvPr>
          <p:cNvSpPr>
            <a:spLocks noGrp="1"/>
          </p:cNvSpPr>
          <p:nvPr>
            <p:ph type="sldNum" sz="quarter" idx="12"/>
          </p:nvPr>
        </p:nvSpPr>
        <p:spPr/>
        <p:txBody>
          <a:bodyPr/>
          <a:lstStyle/>
          <a:p>
            <a:pPr defTabSz="548640"/>
            <a:fld id="{39226A24-2D78-4782-9ED1-FD4C1020EEF5}" type="slidenum">
              <a:rPr lang="en-US">
                <a:latin typeface="Open Sans"/>
              </a:rPr>
              <a:pPr defTabSz="548640"/>
              <a:t>43</a:t>
            </a:fld>
            <a:endParaRPr lang="en-US">
              <a:latin typeface="Open Sans"/>
            </a:endParaRPr>
          </a:p>
        </p:txBody>
      </p:sp>
      <p:pic>
        <p:nvPicPr>
          <p:cNvPr id="7" name="Picture 6">
            <a:extLst>
              <a:ext uri="{FF2B5EF4-FFF2-40B4-BE49-F238E27FC236}">
                <a16:creationId xmlns:a16="http://schemas.microsoft.com/office/drawing/2014/main" id="{57DFD232-DA6E-45F4-B7B6-C3DBDBC970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340000">
            <a:off x="756821" y="3451424"/>
            <a:ext cx="2732189" cy="3608916"/>
          </a:xfrm>
          <a:prstGeom prst="rect">
            <a:avLst/>
          </a:prstGeom>
          <a:effectLst>
            <a:outerShdw blurRad="266700" dist="1397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065D8F6E-5CA7-42DD-90AA-3ED5ED15A72C}"/>
              </a:ext>
            </a:extLst>
          </p:cNvPr>
          <p:cNvCxnSpPr>
            <a:cxnSpLocks/>
          </p:cNvCxnSpPr>
          <p:nvPr/>
        </p:nvCxnSpPr>
        <p:spPr>
          <a:xfrm>
            <a:off x="4886856" y="5342434"/>
            <a:ext cx="26206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6829AF-02F3-414C-9C9B-EB3AE6B3DD63}"/>
              </a:ext>
            </a:extLst>
          </p:cNvPr>
          <p:cNvCxnSpPr>
            <a:cxnSpLocks/>
          </p:cNvCxnSpPr>
          <p:nvPr/>
        </p:nvCxnSpPr>
        <p:spPr>
          <a:xfrm>
            <a:off x="7909089" y="5342434"/>
            <a:ext cx="263385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F291E55-8E80-4F54-B9EA-5EE5AA8A0CA0}"/>
              </a:ext>
            </a:extLst>
          </p:cNvPr>
          <p:cNvPicPr>
            <a:picLocks noChangeAspect="1"/>
          </p:cNvPicPr>
          <p:nvPr/>
        </p:nvPicPr>
        <p:blipFill>
          <a:blip r:embed="rId3"/>
          <a:stretch>
            <a:fillRect/>
          </a:stretch>
        </p:blipFill>
        <p:spPr>
          <a:xfrm>
            <a:off x="11043500" y="4344906"/>
            <a:ext cx="2392524" cy="2392524"/>
          </a:xfrm>
          <a:prstGeom prst="rect">
            <a:avLst/>
          </a:prstGeom>
        </p:spPr>
      </p:pic>
    </p:spTree>
    <p:extLst>
      <p:ext uri="{BB962C8B-B14F-4D97-AF65-F5344CB8AC3E}">
        <p14:creationId xmlns:p14="http://schemas.microsoft.com/office/powerpoint/2010/main" val="3991568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D790-FBB7-46D0-8DDB-43999A40941D}"/>
              </a:ext>
            </a:extLst>
          </p:cNvPr>
          <p:cNvSpPr>
            <a:spLocks noGrp="1"/>
          </p:cNvSpPr>
          <p:nvPr>
            <p:ph type="title"/>
          </p:nvPr>
        </p:nvSpPr>
        <p:spPr>
          <a:xfrm>
            <a:off x="188535" y="870368"/>
            <a:ext cx="14253328" cy="680086"/>
          </a:xfrm>
        </p:spPr>
        <p:txBody>
          <a:bodyPr>
            <a:noAutofit/>
          </a:bodyPr>
          <a:lstStyle/>
          <a:p>
            <a:pPr>
              <a:tabLst>
                <a:tab pos="272416" algn="l"/>
              </a:tabLst>
            </a:pPr>
            <a:r>
              <a:rPr lang="en-US" sz="4800">
                <a:latin typeface="Arial Black" panose="020B0A04020102020204" pitchFamily="34" charset="0"/>
                <a:cs typeface="Arial" panose="020B0604020202020204" pitchFamily="34" charset="0"/>
              </a:rPr>
              <a:t>ENGAGING &amp; ENCOURAGING STUDENTS</a:t>
            </a:r>
          </a:p>
        </p:txBody>
      </p:sp>
      <p:sp>
        <p:nvSpPr>
          <p:cNvPr id="3" name="Content Placeholder 2">
            <a:extLst>
              <a:ext uri="{FF2B5EF4-FFF2-40B4-BE49-F238E27FC236}">
                <a16:creationId xmlns:a16="http://schemas.microsoft.com/office/drawing/2014/main" id="{70AB2850-1DB9-4045-BFEF-C2CD8C09F16A}"/>
              </a:ext>
            </a:extLst>
          </p:cNvPr>
          <p:cNvSpPr>
            <a:spLocks noGrp="1"/>
          </p:cNvSpPr>
          <p:nvPr>
            <p:ph idx="1"/>
          </p:nvPr>
        </p:nvSpPr>
        <p:spPr>
          <a:xfrm>
            <a:off x="521769" y="2311959"/>
            <a:ext cx="13586862" cy="4743601"/>
          </a:xfrm>
        </p:spPr>
        <p:txBody>
          <a:bodyPr/>
          <a:lstStyle/>
          <a:p>
            <a:pPr marL="0" indent="0">
              <a:lnSpc>
                <a:spcPts val="2160"/>
              </a:lnSpc>
              <a:spcBef>
                <a:spcPts val="0"/>
              </a:spcBef>
              <a:buNone/>
            </a:pPr>
            <a:r>
              <a:rPr lang="en-US" b="1">
                <a:solidFill>
                  <a:srgbClr val="0070C0"/>
                </a:solidFill>
                <a:latin typeface="Arial" panose="020B0604020202020204" pitchFamily="34" charset="0"/>
                <a:cs typeface="Arial" panose="020B0604020202020204" pitchFamily="34" charset="0"/>
              </a:rPr>
              <a:t>VISITING THE PRECEPTORSHIP</a:t>
            </a:r>
          </a:p>
          <a:p>
            <a:pPr marL="0" indent="0">
              <a:lnSpc>
                <a:spcPts val="2160"/>
              </a:lnSpc>
              <a:spcBef>
                <a:spcPts val="0"/>
              </a:spcBef>
              <a:buNone/>
            </a:pPr>
            <a:r>
              <a:rPr lang="en-US" b="1">
                <a:solidFill>
                  <a:srgbClr val="0070C0"/>
                </a:solidFill>
                <a:latin typeface="Arial" panose="020B0604020202020204" pitchFamily="34" charset="0"/>
                <a:cs typeface="Arial" panose="020B0604020202020204" pitchFamily="34" charset="0"/>
              </a:rPr>
              <a:t>LEARNING SITE &amp; ORIENTATION:</a:t>
            </a:r>
          </a:p>
          <a:p>
            <a:pPr marL="0" indent="0">
              <a:buNone/>
            </a:pPr>
            <a:r>
              <a:rPr lang="en-US" b="1">
                <a:solidFill>
                  <a:srgbClr val="C00000"/>
                </a:solidFill>
                <a:latin typeface="Arial" panose="020B0604020202020204" pitchFamily="34" charset="0"/>
                <a:cs typeface="Arial" panose="020B0604020202020204" pitchFamily="34" charset="0"/>
              </a:rPr>
              <a:t>Whitehall-Yearling High School Students</a:t>
            </a:r>
          </a:p>
          <a:p>
            <a:pPr marL="0" indent="0">
              <a:buNone/>
            </a:pPr>
            <a:r>
              <a:rPr lang="en-US">
                <a:latin typeface="Arial" panose="020B0604020202020204" pitchFamily="34" charset="0"/>
                <a:cs typeface="Arial" panose="020B0604020202020204" pitchFamily="34" charset="0"/>
              </a:rPr>
              <a:t>Grades 10th-11th grades</a:t>
            </a:r>
          </a:p>
          <a:p>
            <a:pPr marL="0" indent="0">
              <a:buNone/>
            </a:pPr>
            <a:r>
              <a:rPr lang="en-US" sz="1920">
                <a:solidFill>
                  <a:schemeClr val="bg1">
                    <a:lumMod val="50000"/>
                  </a:schemeClr>
                </a:solidFill>
                <a:latin typeface="Arial" panose="020B0604020202020204" pitchFamily="34" charset="0"/>
                <a:cs typeface="Arial" panose="020B0604020202020204" pitchFamily="34" charset="0"/>
              </a:rPr>
              <a:t>(VIDEO)</a:t>
            </a:r>
          </a:p>
          <a:p>
            <a:pPr marL="0" indent="0">
              <a:buNone/>
            </a:pPr>
            <a:endParaRPr lang="en-US"/>
          </a:p>
          <a:p>
            <a:pPr marL="0" indent="0">
              <a:buNone/>
            </a:pPr>
            <a:endParaRPr lang="en-US"/>
          </a:p>
        </p:txBody>
      </p:sp>
      <p:pic>
        <p:nvPicPr>
          <p:cNvPr id="10" name="HS Mentor video">
            <a:hlinkClick r:id="" action="ppaction://media"/>
            <a:extLst>
              <a:ext uri="{FF2B5EF4-FFF2-40B4-BE49-F238E27FC236}">
                <a16:creationId xmlns:a16="http://schemas.microsoft.com/office/drawing/2014/main" id="{34BADDA1-2DDD-4FCE-80B4-3C01BC91DF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88" r="14377"/>
          <a:stretch/>
        </p:blipFill>
        <p:spPr>
          <a:xfrm>
            <a:off x="7002231" y="2349413"/>
            <a:ext cx="6843858" cy="433919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a:extLst>
              <a:ext uri="{FF2B5EF4-FFF2-40B4-BE49-F238E27FC236}">
                <a16:creationId xmlns:a16="http://schemas.microsoft.com/office/drawing/2014/main" id="{CAC01AB0-A568-4522-9CF6-781E52B2D214}"/>
              </a:ext>
            </a:extLst>
          </p:cNvPr>
          <p:cNvCxnSpPr/>
          <p:nvPr/>
        </p:nvCxnSpPr>
        <p:spPr>
          <a:xfrm>
            <a:off x="521769" y="1951796"/>
            <a:ext cx="1322296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48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2797D-562D-44A8-94E6-65B71264EBED}"/>
              </a:ext>
            </a:extLst>
          </p:cNvPr>
          <p:cNvSpPr>
            <a:spLocks noGrp="1"/>
          </p:cNvSpPr>
          <p:nvPr>
            <p:ph sz="half" idx="1"/>
          </p:nvPr>
        </p:nvSpPr>
        <p:spPr>
          <a:xfrm>
            <a:off x="1005840" y="2005408"/>
            <a:ext cx="6217920" cy="5573749"/>
          </a:xfrm>
        </p:spPr>
        <p:txBody>
          <a:bodyPr>
            <a:normAutofit fontScale="70000" lnSpcReduction="20000"/>
          </a:bodyPr>
          <a:lstStyle/>
          <a:p>
            <a:pPr marL="0" indent="0" algn="ctr">
              <a:buNone/>
            </a:pPr>
            <a:r>
              <a:rPr lang="en-US" sz="3120">
                <a:solidFill>
                  <a:srgbClr val="C00000"/>
                </a:solidFill>
                <a:latin typeface="Arial Black" panose="020B0A04020102020204" pitchFamily="34" charset="0"/>
                <a:cs typeface="Arial" panose="020B0604020202020204" pitchFamily="34" charset="0"/>
              </a:rPr>
              <a:t>HEART OF OHIO FAMILY HEALT</a:t>
            </a:r>
            <a:r>
              <a:rPr lang="en-US" sz="2880" b="1">
                <a:solidFill>
                  <a:srgbClr val="C00000"/>
                </a:solidFill>
                <a:latin typeface="Arial Black" panose="020B0A04020102020204" pitchFamily="34" charset="0"/>
                <a:cs typeface="Arial" panose="020B0604020202020204" pitchFamily="34" charset="0"/>
              </a:rPr>
              <a:t>H</a:t>
            </a:r>
          </a:p>
          <a:p>
            <a:pPr marL="0" indent="0" algn="ctr">
              <a:buNone/>
            </a:pPr>
            <a:r>
              <a:rPr lang="en-US" b="1">
                <a:solidFill>
                  <a:schemeClr val="accent1"/>
                </a:solidFill>
                <a:latin typeface="Arial" panose="020B0604020202020204" pitchFamily="34" charset="0"/>
                <a:cs typeface="Arial" panose="020B0604020202020204" pitchFamily="34" charset="0"/>
              </a:rPr>
              <a:t>James B. </a:t>
            </a:r>
            <a:r>
              <a:rPr lang="en-US" b="1" err="1">
                <a:solidFill>
                  <a:schemeClr val="accent1"/>
                </a:solidFill>
                <a:latin typeface="Arial" panose="020B0604020202020204" pitchFamily="34" charset="0"/>
                <a:cs typeface="Arial" panose="020B0604020202020204" pitchFamily="34" charset="0"/>
              </a:rPr>
              <a:t>Feibel</a:t>
            </a:r>
            <a:r>
              <a:rPr lang="en-US" b="1">
                <a:solidFill>
                  <a:schemeClr val="accent1"/>
                </a:solidFill>
                <a:latin typeface="Arial" panose="020B0604020202020204" pitchFamily="34" charset="0"/>
                <a:cs typeface="Arial" panose="020B0604020202020204" pitchFamily="34" charset="0"/>
              </a:rPr>
              <a:t> Center </a:t>
            </a:r>
            <a:r>
              <a:rPr lang="en-US">
                <a:solidFill>
                  <a:schemeClr val="accent1"/>
                </a:solidFill>
                <a:latin typeface="Arial" panose="020B0604020202020204" pitchFamily="34" charset="0"/>
                <a:cs typeface="Arial" panose="020B0604020202020204" pitchFamily="34" charset="0"/>
              </a:rPr>
              <a:t>&amp; </a:t>
            </a:r>
            <a:r>
              <a:rPr lang="en-US" b="1">
                <a:solidFill>
                  <a:schemeClr val="accent1"/>
                </a:solidFill>
                <a:latin typeface="Arial" panose="020B0604020202020204" pitchFamily="34" charset="0"/>
                <a:cs typeface="Arial" panose="020B0604020202020204" pitchFamily="34" charset="0"/>
              </a:rPr>
              <a:t>Whitehall-Yearling Clinic</a:t>
            </a:r>
          </a:p>
          <a:p>
            <a:pPr marL="0" indent="0" algn="ctr">
              <a:buNone/>
            </a:pPr>
            <a:endParaRPr lang="en-US" sz="2280" b="1">
              <a:solidFill>
                <a:schemeClr val="accent1"/>
              </a:solidFill>
              <a:latin typeface="Arial" panose="020B0604020202020204" pitchFamily="34" charset="0"/>
              <a:cs typeface="Arial" panose="020B0604020202020204" pitchFamily="34" charset="0"/>
            </a:endParaRPr>
          </a:p>
          <a:p>
            <a:pPr marL="0" indent="0" algn="ctr">
              <a:buNone/>
            </a:pPr>
            <a:endParaRPr lang="en-US">
              <a:latin typeface="Arial" panose="020B0604020202020204" pitchFamily="34" charset="0"/>
              <a:cs typeface="Arial" panose="020B0604020202020204" pitchFamily="34" charset="0"/>
            </a:endParaRPr>
          </a:p>
          <a:p>
            <a:pPr marL="0" indent="0" algn="ctr">
              <a:buNone/>
            </a:pPr>
            <a:endParaRPr lang="en-US">
              <a:latin typeface="Arial" panose="020B0604020202020204" pitchFamily="34" charset="0"/>
              <a:cs typeface="Arial" panose="020B0604020202020204" pitchFamily="34" charset="0"/>
            </a:endParaRPr>
          </a:p>
          <a:p>
            <a:pPr marL="0" indent="0" algn="ctr">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sz="1920">
              <a:latin typeface="Arial" panose="020B0604020202020204" pitchFamily="34" charset="0"/>
              <a:cs typeface="Arial" panose="020B0604020202020204" pitchFamily="34" charset="0"/>
            </a:endParaRPr>
          </a:p>
          <a:p>
            <a:pPr marL="0" indent="0">
              <a:buNone/>
            </a:pPr>
            <a:endParaRPr lang="en-US" sz="1920">
              <a:latin typeface="Arial" panose="020B0604020202020204" pitchFamily="34" charset="0"/>
              <a:cs typeface="Arial" panose="020B0604020202020204" pitchFamily="34" charset="0"/>
            </a:endParaRPr>
          </a:p>
          <a:p>
            <a:pPr marL="0" indent="0">
              <a:buNone/>
            </a:pPr>
            <a:endParaRPr lang="en-US" sz="1920">
              <a:latin typeface="Arial" panose="020B0604020202020204" pitchFamily="34" charset="0"/>
              <a:cs typeface="Arial" panose="020B0604020202020204" pitchFamily="34" charset="0"/>
            </a:endParaRPr>
          </a:p>
          <a:p>
            <a:pPr marL="0" indent="0">
              <a:buNone/>
            </a:pPr>
            <a:endParaRPr lang="en-US" sz="1920">
              <a:latin typeface="Arial" panose="020B0604020202020204" pitchFamily="34" charset="0"/>
              <a:cs typeface="Arial" panose="020B0604020202020204" pitchFamily="34" charset="0"/>
            </a:endParaRPr>
          </a:p>
          <a:p>
            <a:pPr marL="0" indent="0" algn="ctr">
              <a:buNone/>
            </a:pPr>
            <a:r>
              <a:rPr lang="en-US" sz="1920" b="1">
                <a:solidFill>
                  <a:srgbClr val="0070C0"/>
                </a:solidFill>
                <a:latin typeface="Arial" panose="020B0604020202020204" pitchFamily="34" charset="0"/>
                <a:cs typeface="Arial" panose="020B0604020202020204" pitchFamily="34" charset="0"/>
              </a:rPr>
              <a:t>Mission Statement: </a:t>
            </a:r>
          </a:p>
          <a:p>
            <a:pPr marL="0" indent="0" algn="ctr">
              <a:lnSpc>
                <a:spcPts val="1920"/>
              </a:lnSpc>
              <a:buNone/>
            </a:pPr>
            <a:r>
              <a:rPr lang="en-US" sz="1920">
                <a:latin typeface="Arial" panose="020B0604020202020204" pitchFamily="34" charset="0"/>
                <a:cs typeface="Arial" panose="020B0604020202020204" pitchFamily="34" charset="0"/>
              </a:rPr>
              <a:t>Our mission is to provide high-quality, holistic, and                             compassionate care to meet the healthcare needs of everyone                             in our diverse community, one heart at a time.</a:t>
            </a:r>
          </a:p>
          <a:p>
            <a:endParaRPr lang="en-US"/>
          </a:p>
        </p:txBody>
      </p:sp>
      <p:sp>
        <p:nvSpPr>
          <p:cNvPr id="4" name="Content Placeholder 3">
            <a:extLst>
              <a:ext uri="{FF2B5EF4-FFF2-40B4-BE49-F238E27FC236}">
                <a16:creationId xmlns:a16="http://schemas.microsoft.com/office/drawing/2014/main" id="{A55F3EEE-3F29-4B8E-9C03-518B38733AC7}"/>
              </a:ext>
            </a:extLst>
          </p:cNvPr>
          <p:cNvSpPr>
            <a:spLocks noGrp="1"/>
          </p:cNvSpPr>
          <p:nvPr>
            <p:ph sz="half" idx="2"/>
          </p:nvPr>
        </p:nvSpPr>
        <p:spPr>
          <a:xfrm>
            <a:off x="7542391" y="2005407"/>
            <a:ext cx="6217920" cy="5221606"/>
          </a:xfrm>
        </p:spPr>
        <p:txBody>
          <a:bodyPr>
            <a:normAutofit fontScale="70000" lnSpcReduction="20000"/>
          </a:bodyPr>
          <a:lstStyle/>
          <a:p>
            <a:pPr marL="0" indent="0" algn="ctr">
              <a:buNone/>
            </a:pPr>
            <a:r>
              <a:rPr lang="en-US" sz="3000" b="1">
                <a:solidFill>
                  <a:srgbClr val="C00000"/>
                </a:solidFill>
                <a:latin typeface="Arial Black" panose="020B0A04020102020204" pitchFamily="34" charset="0"/>
                <a:cs typeface="Arial" panose="020B0604020202020204" pitchFamily="34" charset="0"/>
              </a:rPr>
              <a:t>WHITEHALL-YEARLING HIGH SCHOOL</a:t>
            </a:r>
          </a:p>
          <a:p>
            <a:pPr marL="0" indent="0">
              <a:buNone/>
            </a:pP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Whitehall City Schools</a:t>
            </a:r>
          </a:p>
          <a:p>
            <a:pPr marL="0" indent="0">
              <a:buNone/>
            </a:pPr>
            <a:endParaRPr lang="en-US" sz="1440">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sz="1320">
              <a:latin typeface="Arial" panose="020B0604020202020204" pitchFamily="34" charset="0"/>
              <a:cs typeface="Arial" panose="020B0604020202020204" pitchFamily="34" charset="0"/>
            </a:endParaRPr>
          </a:p>
          <a:p>
            <a:pPr marL="0" indent="0" algn="ctr">
              <a:buNone/>
            </a:pPr>
            <a:r>
              <a:rPr lang="en-US" sz="1800" b="1">
                <a:solidFill>
                  <a:srgbClr val="0070C0"/>
                </a:solidFill>
                <a:latin typeface="Arial" panose="020B0604020202020204" pitchFamily="34" charset="0"/>
                <a:cs typeface="Arial" panose="020B0604020202020204" pitchFamily="34" charset="0"/>
              </a:rPr>
              <a:t>Mission Statement: </a:t>
            </a:r>
          </a:p>
          <a:p>
            <a:pPr marL="0" indent="0" algn="ctr">
              <a:lnSpc>
                <a:spcPts val="2016"/>
              </a:lnSpc>
              <a:buNone/>
            </a:pPr>
            <a:r>
              <a:rPr lang="en-US" sz="1800">
                <a:solidFill>
                  <a:prstClr val="black"/>
                </a:solidFill>
                <a:latin typeface="Arial" panose="020B0604020202020204" pitchFamily="34" charset="0"/>
                <a:cs typeface="Arial" panose="020B0604020202020204" pitchFamily="34" charset="0"/>
              </a:rPr>
              <a:t>To create success through personalized learning                                                   for every student, every day. </a:t>
            </a: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A96EAA5-56EE-430F-AFE9-9A72948FA1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94658" y="2884608"/>
            <a:ext cx="5240285" cy="3003379"/>
          </a:xfrm>
          <a:prstGeom prst="rect">
            <a:avLst/>
          </a:prstGeom>
          <a:solidFill>
            <a:srgbClr val="FFFFFF">
              <a:shade val="85000"/>
            </a:srgbClr>
          </a:solidFill>
          <a:ln w="88900" cap="sq">
            <a:solidFill>
              <a:srgbClr val="FFFFFF"/>
            </a:solidFill>
            <a:miter lim="800000"/>
          </a:ln>
          <a:effectLst>
            <a:outerShdw blurRad="152400" dist="889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EB6E9F2-0D28-43BB-9800-752EA5DE8C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06840" y="2918547"/>
            <a:ext cx="5111647" cy="3003379"/>
          </a:xfrm>
          <a:prstGeom prst="rect">
            <a:avLst/>
          </a:prstGeom>
          <a:solidFill>
            <a:srgbClr val="FFFFFF">
              <a:shade val="85000"/>
            </a:srgbClr>
          </a:solidFill>
          <a:ln w="88900" cap="sq">
            <a:solidFill>
              <a:srgbClr val="FFFFFF"/>
            </a:solidFill>
            <a:miter lim="800000"/>
          </a:ln>
          <a:effectLst>
            <a:outerShdw blurRad="152400" dist="889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0B88875F-78E9-43EF-B3FD-FF1089DC12A4}"/>
              </a:ext>
            </a:extLst>
          </p:cNvPr>
          <p:cNvSpPr>
            <a:spLocks noGrp="1"/>
          </p:cNvSpPr>
          <p:nvPr>
            <p:ph type="title"/>
          </p:nvPr>
        </p:nvSpPr>
        <p:spPr>
          <a:xfrm>
            <a:off x="914400" y="885722"/>
            <a:ext cx="12618720" cy="680086"/>
          </a:xfrm>
        </p:spPr>
        <p:txBody>
          <a:bodyPr>
            <a:noAutofit/>
          </a:bodyPr>
          <a:lstStyle/>
          <a:p>
            <a:pPr>
              <a:tabLst>
                <a:tab pos="272416" algn="l"/>
              </a:tabLst>
            </a:pPr>
            <a:r>
              <a:rPr lang="en-US" sz="4800">
                <a:latin typeface="Arial Black" panose="020B0A04020102020204" pitchFamily="34" charset="0"/>
                <a:cs typeface="Arial" panose="020B0604020202020204" pitchFamily="34" charset="0"/>
              </a:rPr>
              <a:t>COLLABORATING TEAM</a:t>
            </a:r>
          </a:p>
        </p:txBody>
      </p:sp>
    </p:spTree>
    <p:extLst>
      <p:ext uri="{BB962C8B-B14F-4D97-AF65-F5344CB8AC3E}">
        <p14:creationId xmlns:p14="http://schemas.microsoft.com/office/powerpoint/2010/main" val="4067761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1771-3173-4D98-B263-14C71048AF98}"/>
              </a:ext>
            </a:extLst>
          </p:cNvPr>
          <p:cNvSpPr>
            <a:spLocks noGrp="1"/>
          </p:cNvSpPr>
          <p:nvPr>
            <p:ph type="title"/>
          </p:nvPr>
        </p:nvSpPr>
        <p:spPr>
          <a:xfrm>
            <a:off x="1005840" y="888011"/>
            <a:ext cx="12618720" cy="680086"/>
          </a:xfrm>
        </p:spPr>
        <p:txBody>
          <a:bodyPr>
            <a:noAutofit/>
          </a:bodyPr>
          <a:lstStyle/>
          <a:p>
            <a:r>
              <a:rPr lang="en-US" sz="4800">
                <a:latin typeface="Arial Black" panose="020B0A04020102020204" pitchFamily="34" charset="0"/>
              </a:rPr>
              <a:t>PATIENT CARE COORDINATOR</a:t>
            </a:r>
          </a:p>
        </p:txBody>
      </p:sp>
      <p:sp>
        <p:nvSpPr>
          <p:cNvPr id="5" name="Rectangle 4">
            <a:extLst>
              <a:ext uri="{FF2B5EF4-FFF2-40B4-BE49-F238E27FC236}">
                <a16:creationId xmlns:a16="http://schemas.microsoft.com/office/drawing/2014/main" id="{59AF35E8-0820-4AAD-86C5-E6B7B8E847D7}"/>
              </a:ext>
            </a:extLst>
          </p:cNvPr>
          <p:cNvSpPr/>
          <p:nvPr/>
        </p:nvSpPr>
        <p:spPr>
          <a:xfrm>
            <a:off x="542042" y="2209778"/>
            <a:ext cx="5863008" cy="1421928"/>
          </a:xfrm>
          <a:prstGeom prst="rect">
            <a:avLst/>
          </a:prstGeom>
        </p:spPr>
        <p:txBody>
          <a:bodyPr wrap="square">
            <a:spAutoFit/>
          </a:bodyPr>
          <a:lstStyle/>
          <a:p>
            <a:pPr defTabSz="548640"/>
            <a:r>
              <a:rPr lang="en-US" sz="2160" b="1">
                <a:solidFill>
                  <a:srgbClr val="D34817"/>
                </a:solidFill>
                <a:latin typeface="Arial Black" panose="020B0A04020102020204" pitchFamily="34" charset="0"/>
                <a:cs typeface="Arial" panose="020B0604020202020204" pitchFamily="34" charset="0"/>
              </a:rPr>
              <a:t>HEART OF OHIO FAMILY HEALTH</a:t>
            </a:r>
          </a:p>
          <a:p>
            <a:pPr defTabSz="548640"/>
            <a:r>
              <a:rPr lang="en-US" sz="2160">
                <a:solidFill>
                  <a:prstClr val="black"/>
                </a:solidFill>
                <a:latin typeface="Arial" panose="020B0604020202020204" pitchFamily="34" charset="0"/>
                <a:cs typeface="Arial" panose="020B0604020202020204" pitchFamily="34" charset="0"/>
              </a:rPr>
              <a:t>provides various experiences and oversight for students based upon their area of interest     in the Healthcare Industry.</a:t>
            </a:r>
          </a:p>
        </p:txBody>
      </p:sp>
      <p:cxnSp>
        <p:nvCxnSpPr>
          <p:cNvPr id="8" name="Straight Connector 7">
            <a:extLst>
              <a:ext uri="{FF2B5EF4-FFF2-40B4-BE49-F238E27FC236}">
                <a16:creationId xmlns:a16="http://schemas.microsoft.com/office/drawing/2014/main" id="{769A8AFB-6CAE-426B-9632-D9DC3FB2195D}"/>
              </a:ext>
            </a:extLst>
          </p:cNvPr>
          <p:cNvCxnSpPr/>
          <p:nvPr/>
        </p:nvCxnSpPr>
        <p:spPr>
          <a:xfrm>
            <a:off x="703720" y="1929175"/>
            <a:ext cx="1322296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2EEF24E-1697-469F-9730-8CD67E9FA2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480000">
            <a:off x="6782063" y="2190858"/>
            <a:ext cx="6767603" cy="4162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4205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8E18-3D3A-4184-ABD2-D332062CCC68}"/>
              </a:ext>
            </a:extLst>
          </p:cNvPr>
          <p:cNvSpPr>
            <a:spLocks noGrp="1"/>
          </p:cNvSpPr>
          <p:nvPr>
            <p:ph type="title"/>
          </p:nvPr>
        </p:nvSpPr>
        <p:spPr>
          <a:xfrm>
            <a:off x="1209460" y="837095"/>
            <a:ext cx="12618720" cy="680086"/>
          </a:xfrm>
        </p:spPr>
        <p:txBody>
          <a:bodyPr>
            <a:noAutofit/>
          </a:bodyPr>
          <a:lstStyle/>
          <a:p>
            <a:r>
              <a:rPr lang="en-US" sz="4800" b="0">
                <a:latin typeface="Arial Black" panose="020B0A04020102020204" pitchFamily="34" charset="0"/>
              </a:rPr>
              <a:t>HUMAN RESOURCES</a:t>
            </a:r>
          </a:p>
        </p:txBody>
      </p:sp>
      <p:sp>
        <p:nvSpPr>
          <p:cNvPr id="7" name="Rectangle 6">
            <a:extLst>
              <a:ext uri="{FF2B5EF4-FFF2-40B4-BE49-F238E27FC236}">
                <a16:creationId xmlns:a16="http://schemas.microsoft.com/office/drawing/2014/main" id="{C8FA101F-FAB2-48CA-8E6D-F7F9EF509946}"/>
              </a:ext>
            </a:extLst>
          </p:cNvPr>
          <p:cNvSpPr/>
          <p:nvPr/>
        </p:nvSpPr>
        <p:spPr>
          <a:xfrm>
            <a:off x="681002" y="2468352"/>
            <a:ext cx="6309918" cy="1421928"/>
          </a:xfrm>
          <a:prstGeom prst="rect">
            <a:avLst/>
          </a:prstGeom>
        </p:spPr>
        <p:txBody>
          <a:bodyPr wrap="square">
            <a:spAutoFit/>
          </a:bodyPr>
          <a:lstStyle/>
          <a:p>
            <a:pPr defTabSz="548640"/>
            <a:r>
              <a:rPr lang="en-US" sz="2160" b="1">
                <a:solidFill>
                  <a:srgbClr val="D34817"/>
                </a:solidFill>
                <a:latin typeface="Arial Black" panose="020B0A04020102020204" pitchFamily="34" charset="0"/>
                <a:cs typeface="Arial" panose="020B0604020202020204" pitchFamily="34" charset="0"/>
              </a:rPr>
              <a:t>HEART OF OHIO FAMILY HEALTH</a:t>
            </a:r>
          </a:p>
          <a:p>
            <a:pPr defTabSz="548640"/>
            <a:r>
              <a:rPr lang="en-US" sz="2160">
                <a:solidFill>
                  <a:prstClr val="black"/>
                </a:solidFill>
                <a:latin typeface="Arial" panose="020B0604020202020204" pitchFamily="34" charset="0"/>
                <a:cs typeface="Arial" panose="020B0604020202020204" pitchFamily="34" charset="0"/>
              </a:rPr>
              <a:t>provides employment processing and      orientation for all program participants                           as with all new hires. </a:t>
            </a:r>
          </a:p>
        </p:txBody>
      </p:sp>
      <p:cxnSp>
        <p:nvCxnSpPr>
          <p:cNvPr id="8" name="Straight Connector 7">
            <a:extLst>
              <a:ext uri="{FF2B5EF4-FFF2-40B4-BE49-F238E27FC236}">
                <a16:creationId xmlns:a16="http://schemas.microsoft.com/office/drawing/2014/main" id="{CC77F430-0F02-414A-A013-39A68EB58BB5}"/>
              </a:ext>
            </a:extLst>
          </p:cNvPr>
          <p:cNvCxnSpPr/>
          <p:nvPr/>
        </p:nvCxnSpPr>
        <p:spPr>
          <a:xfrm>
            <a:off x="681002" y="2144106"/>
            <a:ext cx="1322296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A737DE7-82F0-47D4-B6E4-3127A9286D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820000">
            <a:off x="7845582" y="1323178"/>
            <a:ext cx="4381729" cy="629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9001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02DE-8A6E-496D-91E0-80FA1BDD924F}"/>
              </a:ext>
            </a:extLst>
          </p:cNvPr>
          <p:cNvSpPr>
            <a:spLocks noGrp="1"/>
          </p:cNvSpPr>
          <p:nvPr>
            <p:ph type="title"/>
          </p:nvPr>
        </p:nvSpPr>
        <p:spPr>
          <a:xfrm>
            <a:off x="1161864" y="851724"/>
            <a:ext cx="12306672" cy="1066171"/>
          </a:xfrm>
        </p:spPr>
        <p:txBody>
          <a:bodyPr>
            <a:normAutofit fontScale="90000"/>
          </a:bodyPr>
          <a:lstStyle/>
          <a:p>
            <a:r>
              <a:rPr lang="en-US" sz="5280">
                <a:latin typeface="Arial Black" panose="020B0A04020102020204" pitchFamily="34" charset="0"/>
              </a:rPr>
              <a:t>FINDING TIME: </a:t>
            </a:r>
            <a:br>
              <a:rPr lang="en-US" sz="5280">
                <a:latin typeface="Arial Black" panose="020B0A04020102020204" pitchFamily="34" charset="0"/>
              </a:rPr>
            </a:br>
            <a:endParaRPr lang="en-US" sz="2880">
              <a:latin typeface="Arial Black" panose="020B0A04020102020204" pitchFamily="34" charset="0"/>
            </a:endParaRPr>
          </a:p>
        </p:txBody>
      </p:sp>
      <p:sp>
        <p:nvSpPr>
          <p:cNvPr id="4" name="Text Placeholder 3">
            <a:extLst>
              <a:ext uri="{FF2B5EF4-FFF2-40B4-BE49-F238E27FC236}">
                <a16:creationId xmlns:a16="http://schemas.microsoft.com/office/drawing/2014/main" id="{8B92C285-FED8-4250-B495-B15F4594BCF5}"/>
              </a:ext>
            </a:extLst>
          </p:cNvPr>
          <p:cNvSpPr>
            <a:spLocks noGrp="1"/>
          </p:cNvSpPr>
          <p:nvPr>
            <p:ph type="body" sz="half" idx="2"/>
          </p:nvPr>
        </p:nvSpPr>
        <p:spPr>
          <a:xfrm>
            <a:off x="1007746" y="2208702"/>
            <a:ext cx="4919828" cy="4573906"/>
          </a:xfrm>
        </p:spPr>
        <p:txBody>
          <a:bodyPr/>
          <a:lstStyle/>
          <a:p>
            <a:r>
              <a:rPr lang="en-US" sz="2160">
                <a:solidFill>
                  <a:schemeClr val="accent1"/>
                </a:solidFill>
                <a:latin typeface="Arial Black" panose="020B0A04020102020204" pitchFamily="34" charset="0"/>
              </a:rPr>
              <a:t>Helping students to scheduled precept opportunities? </a:t>
            </a:r>
          </a:p>
          <a:p>
            <a:r>
              <a:rPr lang="en-US">
                <a:solidFill>
                  <a:schemeClr val="accent1"/>
                </a:solidFill>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Students work with a </a:t>
            </a:r>
            <a:r>
              <a:rPr lang="en-US" b="1">
                <a:latin typeface="Arial" panose="020B0604020202020204" pitchFamily="34" charset="0"/>
                <a:cs typeface="Arial" panose="020B0604020202020204" pitchFamily="34" charset="0"/>
              </a:rPr>
              <a:t>Preceptorship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    Coordinator </a:t>
            </a:r>
            <a:r>
              <a:rPr lang="en-US">
                <a:latin typeface="Arial" panose="020B0604020202020204" pitchFamily="34" charset="0"/>
                <a:cs typeface="Arial" panose="020B0604020202020204" pitchFamily="34" charset="0"/>
              </a:rPr>
              <a:t>to schedule hours for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them to work in the clinics.  </a:t>
            </a:r>
          </a:p>
          <a:p>
            <a:r>
              <a:rPr lang="en-US">
                <a:solidFill>
                  <a:schemeClr val="accent1"/>
                </a:solidFill>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Afterschool hours works best.</a:t>
            </a:r>
          </a:p>
          <a:p>
            <a:r>
              <a:rPr lang="en-US">
                <a:solidFill>
                  <a:schemeClr val="accent1"/>
                </a:solidFill>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Hours were also scheduled over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their school breaks. </a:t>
            </a:r>
          </a:p>
          <a:p>
            <a:r>
              <a:rPr lang="en-US">
                <a:solidFill>
                  <a:schemeClr val="accent1"/>
                </a:solidFill>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Extended hours are offered on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Tuesdays since to clinic have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extended hours and are open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until 8:00 p.m.</a:t>
            </a:r>
          </a:p>
          <a:p>
            <a:endParaRPr lang="en-US"/>
          </a:p>
        </p:txBody>
      </p:sp>
      <p:cxnSp>
        <p:nvCxnSpPr>
          <p:cNvPr id="7" name="Straight Connector 6">
            <a:extLst>
              <a:ext uri="{FF2B5EF4-FFF2-40B4-BE49-F238E27FC236}">
                <a16:creationId xmlns:a16="http://schemas.microsoft.com/office/drawing/2014/main" id="{32BBB5B0-F041-40ED-9B5C-151E892A7931}"/>
              </a:ext>
            </a:extLst>
          </p:cNvPr>
          <p:cNvCxnSpPr/>
          <p:nvPr/>
        </p:nvCxnSpPr>
        <p:spPr>
          <a:xfrm>
            <a:off x="985119" y="2019668"/>
            <a:ext cx="1322296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19E2E0-F869-46E8-97AD-C1EAF048BF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0000">
            <a:off x="6772451" y="2152140"/>
            <a:ext cx="6850204" cy="4566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583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96CD-13FF-4AC1-8ACB-ADA8288FCC09}"/>
              </a:ext>
            </a:extLst>
          </p:cNvPr>
          <p:cNvSpPr>
            <a:spLocks noGrp="1"/>
          </p:cNvSpPr>
          <p:nvPr>
            <p:ph type="title"/>
          </p:nvPr>
        </p:nvSpPr>
        <p:spPr>
          <a:xfrm>
            <a:off x="1052994" y="246490"/>
            <a:ext cx="7035205" cy="1920240"/>
          </a:xfrm>
        </p:spPr>
        <p:txBody>
          <a:bodyPr>
            <a:normAutofit/>
          </a:bodyPr>
          <a:lstStyle/>
          <a:p>
            <a:pPr algn="l"/>
            <a:r>
              <a:rPr lang="en-US" sz="4800">
                <a:latin typeface="Arial Black" panose="020B0A04020102020204" pitchFamily="34" charset="0"/>
              </a:rPr>
              <a:t>STUDENT SELECTION</a:t>
            </a:r>
          </a:p>
        </p:txBody>
      </p:sp>
      <p:sp>
        <p:nvSpPr>
          <p:cNvPr id="4" name="Text Placeholder 3">
            <a:extLst>
              <a:ext uri="{FF2B5EF4-FFF2-40B4-BE49-F238E27FC236}">
                <a16:creationId xmlns:a16="http://schemas.microsoft.com/office/drawing/2014/main" id="{CE3BA84D-55AF-4DC4-8103-076D393723B9}"/>
              </a:ext>
            </a:extLst>
          </p:cNvPr>
          <p:cNvSpPr>
            <a:spLocks noGrp="1"/>
          </p:cNvSpPr>
          <p:nvPr>
            <p:ph type="body" sz="half" idx="2"/>
          </p:nvPr>
        </p:nvSpPr>
        <p:spPr>
          <a:xfrm>
            <a:off x="1052993" y="2460396"/>
            <a:ext cx="5579710" cy="4573906"/>
          </a:xfrm>
        </p:spPr>
        <p:txBody>
          <a:bodyPr/>
          <a:lstStyle/>
          <a:p>
            <a:r>
              <a:rPr lang="en-US">
                <a:solidFill>
                  <a:schemeClr val="accent1"/>
                </a:solidFill>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Work-Based Learning Offerings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promotional forms were shared with students.</a:t>
            </a:r>
          </a:p>
          <a:p>
            <a:r>
              <a:rPr lang="en-US">
                <a:solidFill>
                  <a:schemeClr val="accent1"/>
                </a:solidFill>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Preceptorship Coordinator </a:t>
            </a:r>
            <a:r>
              <a:rPr lang="en-US">
                <a:latin typeface="Arial" panose="020B0604020202020204" pitchFamily="34" charset="0"/>
                <a:cs typeface="Arial" panose="020B0604020202020204" pitchFamily="34" charset="0"/>
              </a:rPr>
              <a:t>created a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Microsoft form for students to complete that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included student demographic information.</a:t>
            </a:r>
          </a:p>
          <a:p>
            <a:r>
              <a:rPr lang="en-US">
                <a:solidFill>
                  <a:schemeClr val="accent1"/>
                </a:solidFill>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Selected students were transported to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Heart of Ohio Family Health </a:t>
            </a:r>
            <a:r>
              <a:rPr lang="en-US">
                <a:latin typeface="Arial" panose="020B0604020202020204" pitchFamily="34" charset="0"/>
                <a:cs typeface="Arial" panose="020B0604020202020204" pitchFamily="34" charset="0"/>
              </a:rPr>
              <a:t>New-Hire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Orientation that included a tour of the facility,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an overview of all of the locations, and insight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into the various professions available for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career choices in the healthcare field.</a:t>
            </a:r>
          </a:p>
          <a:p>
            <a:r>
              <a:rPr lang="en-US">
                <a:solidFill>
                  <a:schemeClr val="accent1"/>
                </a:solidFill>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Students were required to participate in </a:t>
            </a:r>
            <a:r>
              <a:rPr lang="en-US" b="1">
                <a:latin typeface="Arial" panose="020B0604020202020204" pitchFamily="34" charset="0"/>
                <a:cs typeface="Arial" panose="020B0604020202020204" pitchFamily="34" charset="0"/>
              </a:rPr>
              <a:t>online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    trainings </a:t>
            </a:r>
            <a:r>
              <a:rPr lang="en-US">
                <a:latin typeface="Arial" panose="020B0604020202020204" pitchFamily="34" charset="0"/>
                <a:cs typeface="Arial" panose="020B0604020202020204" pitchFamily="34" charset="0"/>
              </a:rPr>
              <a:t>that included HIPPA requirements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and clinic safety. </a:t>
            </a:r>
          </a:p>
          <a:p>
            <a:endParaRPr lang="en-US"/>
          </a:p>
        </p:txBody>
      </p:sp>
      <p:cxnSp>
        <p:nvCxnSpPr>
          <p:cNvPr id="7" name="Straight Connector 6">
            <a:extLst>
              <a:ext uri="{FF2B5EF4-FFF2-40B4-BE49-F238E27FC236}">
                <a16:creationId xmlns:a16="http://schemas.microsoft.com/office/drawing/2014/main" id="{76019DCB-8562-4700-B6E2-9B0DCE518DA6}"/>
              </a:ext>
            </a:extLst>
          </p:cNvPr>
          <p:cNvCxnSpPr/>
          <p:nvPr/>
        </p:nvCxnSpPr>
        <p:spPr>
          <a:xfrm>
            <a:off x="1052993" y="2178042"/>
            <a:ext cx="1322296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F3FE35-CC6E-4A98-85DF-E1F6F8023E10}"/>
              </a:ext>
            </a:extLst>
          </p:cNvPr>
          <p:cNvPicPr>
            <a:picLocks noChangeAspect="1"/>
          </p:cNvPicPr>
          <p:nvPr/>
        </p:nvPicPr>
        <p:blipFill>
          <a:blip r:embed="rId2"/>
          <a:stretch>
            <a:fillRect/>
          </a:stretch>
        </p:blipFill>
        <p:spPr>
          <a:xfrm rot="300000">
            <a:off x="7675396" y="601157"/>
            <a:ext cx="5601023" cy="7151478"/>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655578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0495" y="573633"/>
            <a:ext cx="4407408" cy="790986"/>
          </a:xfrm>
          <a:prstGeom prst="rect">
            <a:avLst/>
          </a:prstGeom>
        </p:spPr>
        <p:txBody>
          <a:bodyPr vert="horz" wrap="square" lIns="0" tIns="15240" rIns="0" bIns="0" rtlCol="0">
            <a:spAutoFit/>
          </a:bodyPr>
          <a:lstStyle/>
          <a:p>
            <a:pPr marL="15240">
              <a:spcBef>
                <a:spcPts val="120"/>
              </a:spcBef>
            </a:pPr>
            <a:r>
              <a:rPr sz="5040" spc="-6"/>
              <a:t>SOCHE</a:t>
            </a:r>
            <a:r>
              <a:rPr sz="5040" spc="-108"/>
              <a:t> </a:t>
            </a:r>
            <a:r>
              <a:rPr sz="5040" spc="-6"/>
              <a:t>Overview</a:t>
            </a:r>
            <a:endParaRPr sz="5040"/>
          </a:p>
        </p:txBody>
      </p:sp>
      <p:pic>
        <p:nvPicPr>
          <p:cNvPr id="3" name="object 3"/>
          <p:cNvPicPr/>
          <p:nvPr/>
        </p:nvPicPr>
        <p:blipFill>
          <a:blip r:embed="rId2" cstate="print"/>
          <a:stretch>
            <a:fillRect/>
          </a:stretch>
        </p:blipFill>
        <p:spPr>
          <a:xfrm>
            <a:off x="1828801" y="1"/>
            <a:ext cx="4024273" cy="8224110"/>
          </a:xfrm>
          <a:prstGeom prst="rect">
            <a:avLst/>
          </a:prstGeom>
        </p:spPr>
      </p:pic>
      <p:sp>
        <p:nvSpPr>
          <p:cNvPr id="4" name="object 4"/>
          <p:cNvSpPr txBox="1"/>
          <p:nvPr/>
        </p:nvSpPr>
        <p:spPr>
          <a:xfrm>
            <a:off x="6400496" y="1865376"/>
            <a:ext cx="5773674" cy="3431516"/>
          </a:xfrm>
          <a:prstGeom prst="rect">
            <a:avLst/>
          </a:prstGeom>
        </p:spPr>
        <p:txBody>
          <a:bodyPr vert="horz" wrap="square" lIns="0" tIns="63245" rIns="0" bIns="0" rtlCol="0">
            <a:spAutoFit/>
          </a:bodyPr>
          <a:lstStyle/>
          <a:p>
            <a:pPr marL="15240" marR="750570">
              <a:lnSpc>
                <a:spcPts val="2976"/>
              </a:lnSpc>
              <a:spcBef>
                <a:spcPts val="497"/>
              </a:spcBef>
            </a:pPr>
            <a:r>
              <a:rPr sz="2520" spc="-12">
                <a:solidFill>
                  <a:srgbClr val="243C7E"/>
                </a:solidFill>
                <a:latin typeface="Calibri"/>
                <a:cs typeface="Calibri"/>
              </a:rPr>
              <a:t>Non-profit</a:t>
            </a:r>
            <a:r>
              <a:rPr sz="2520" spc="-6">
                <a:solidFill>
                  <a:srgbClr val="243C7E"/>
                </a:solidFill>
                <a:latin typeface="Calibri"/>
                <a:cs typeface="Calibri"/>
              </a:rPr>
              <a:t> </a:t>
            </a:r>
            <a:r>
              <a:rPr sz="2760" spc="-18">
                <a:solidFill>
                  <a:srgbClr val="2E5395"/>
                </a:solidFill>
                <a:latin typeface="Calibri"/>
                <a:cs typeface="Calibri"/>
              </a:rPr>
              <a:t>founded</a:t>
            </a:r>
            <a:r>
              <a:rPr sz="2760" spc="36">
                <a:solidFill>
                  <a:srgbClr val="2E5395"/>
                </a:solidFill>
                <a:latin typeface="Calibri"/>
                <a:cs typeface="Calibri"/>
              </a:rPr>
              <a:t> </a:t>
            </a:r>
            <a:r>
              <a:rPr sz="2760" spc="-6">
                <a:solidFill>
                  <a:srgbClr val="2E5395"/>
                </a:solidFill>
                <a:latin typeface="Calibri"/>
                <a:cs typeface="Calibri"/>
              </a:rPr>
              <a:t>in</a:t>
            </a:r>
            <a:r>
              <a:rPr sz="2760" spc="6">
                <a:solidFill>
                  <a:srgbClr val="2E5395"/>
                </a:solidFill>
                <a:latin typeface="Calibri"/>
                <a:cs typeface="Calibri"/>
              </a:rPr>
              <a:t> </a:t>
            </a:r>
            <a:r>
              <a:rPr sz="2760" spc="-6">
                <a:solidFill>
                  <a:srgbClr val="2E5395"/>
                </a:solidFill>
                <a:latin typeface="Calibri"/>
                <a:cs typeface="Calibri"/>
              </a:rPr>
              <a:t>1967</a:t>
            </a:r>
            <a:r>
              <a:rPr sz="2760" spc="-12">
                <a:solidFill>
                  <a:srgbClr val="2E5395"/>
                </a:solidFill>
                <a:latin typeface="Calibri"/>
                <a:cs typeface="Calibri"/>
              </a:rPr>
              <a:t> SOCHE, </a:t>
            </a:r>
            <a:r>
              <a:rPr sz="2760" spc="-6">
                <a:solidFill>
                  <a:srgbClr val="2E5395"/>
                </a:solidFill>
                <a:latin typeface="Calibri"/>
                <a:cs typeface="Calibri"/>
              </a:rPr>
              <a:t> </a:t>
            </a:r>
            <a:r>
              <a:rPr sz="2760" spc="-18">
                <a:solidFill>
                  <a:srgbClr val="2E5395"/>
                </a:solidFill>
                <a:latin typeface="Calibri"/>
                <a:cs typeface="Calibri"/>
              </a:rPr>
              <a:t>focused</a:t>
            </a:r>
            <a:r>
              <a:rPr sz="2760" spc="24">
                <a:solidFill>
                  <a:srgbClr val="2E5395"/>
                </a:solidFill>
                <a:latin typeface="Calibri"/>
                <a:cs typeface="Calibri"/>
              </a:rPr>
              <a:t> </a:t>
            </a:r>
            <a:r>
              <a:rPr sz="2760" spc="-6">
                <a:solidFill>
                  <a:srgbClr val="2E5395"/>
                </a:solidFill>
                <a:latin typeface="Calibri"/>
                <a:cs typeface="Calibri"/>
              </a:rPr>
              <a:t>on</a:t>
            </a:r>
            <a:r>
              <a:rPr sz="2760" spc="12">
                <a:solidFill>
                  <a:srgbClr val="2E5395"/>
                </a:solidFill>
                <a:latin typeface="Calibri"/>
                <a:cs typeface="Calibri"/>
              </a:rPr>
              <a:t> </a:t>
            </a:r>
            <a:r>
              <a:rPr sz="2760" b="1" spc="-12">
                <a:solidFill>
                  <a:srgbClr val="2E5395"/>
                </a:solidFill>
                <a:latin typeface="Calibri"/>
                <a:cs typeface="Calibri"/>
              </a:rPr>
              <a:t>engaging</a:t>
            </a:r>
            <a:r>
              <a:rPr sz="2760" b="1" spc="6">
                <a:solidFill>
                  <a:srgbClr val="2E5395"/>
                </a:solidFill>
                <a:latin typeface="Calibri"/>
                <a:cs typeface="Calibri"/>
              </a:rPr>
              <a:t> </a:t>
            </a:r>
            <a:r>
              <a:rPr sz="2760" spc="-6">
                <a:solidFill>
                  <a:srgbClr val="2E5395"/>
                </a:solidFill>
                <a:latin typeface="Calibri"/>
                <a:cs typeface="Calibri"/>
              </a:rPr>
              <a:t>with</a:t>
            </a:r>
            <a:r>
              <a:rPr sz="2760" spc="18">
                <a:solidFill>
                  <a:srgbClr val="2E5395"/>
                </a:solidFill>
                <a:latin typeface="Calibri"/>
                <a:cs typeface="Calibri"/>
              </a:rPr>
              <a:t> </a:t>
            </a:r>
            <a:r>
              <a:rPr sz="2760" spc="-12">
                <a:solidFill>
                  <a:srgbClr val="2E5395"/>
                </a:solidFill>
                <a:latin typeface="Calibri"/>
                <a:cs typeface="Calibri"/>
              </a:rPr>
              <a:t>colleges, </a:t>
            </a:r>
            <a:r>
              <a:rPr sz="2760" spc="-606">
                <a:solidFill>
                  <a:srgbClr val="2E5395"/>
                </a:solidFill>
                <a:latin typeface="Calibri"/>
                <a:cs typeface="Calibri"/>
              </a:rPr>
              <a:t> </a:t>
            </a:r>
            <a:r>
              <a:rPr sz="2760" spc="-12">
                <a:solidFill>
                  <a:srgbClr val="2E5395"/>
                </a:solidFill>
                <a:latin typeface="Calibri"/>
                <a:cs typeface="Calibri"/>
              </a:rPr>
              <a:t>universities,</a:t>
            </a:r>
            <a:r>
              <a:rPr sz="2760">
                <a:solidFill>
                  <a:srgbClr val="2E5395"/>
                </a:solidFill>
                <a:latin typeface="Calibri"/>
                <a:cs typeface="Calibri"/>
              </a:rPr>
              <a:t> K-12,</a:t>
            </a:r>
            <a:r>
              <a:rPr sz="2760" spc="-18">
                <a:solidFill>
                  <a:srgbClr val="2E5395"/>
                </a:solidFill>
                <a:latin typeface="Calibri"/>
                <a:cs typeface="Calibri"/>
              </a:rPr>
              <a:t> </a:t>
            </a:r>
            <a:r>
              <a:rPr sz="2760" spc="-6">
                <a:solidFill>
                  <a:srgbClr val="2E5395"/>
                </a:solidFill>
                <a:latin typeface="Calibri"/>
                <a:cs typeface="Calibri"/>
              </a:rPr>
              <a:t>and industries</a:t>
            </a:r>
            <a:r>
              <a:rPr sz="2760" spc="18">
                <a:solidFill>
                  <a:srgbClr val="2E5395"/>
                </a:solidFill>
                <a:latin typeface="Calibri"/>
                <a:cs typeface="Calibri"/>
              </a:rPr>
              <a:t> </a:t>
            </a:r>
            <a:r>
              <a:rPr sz="2760" spc="-24">
                <a:solidFill>
                  <a:srgbClr val="2E5395"/>
                </a:solidFill>
                <a:latin typeface="Calibri"/>
                <a:cs typeface="Calibri"/>
              </a:rPr>
              <a:t>to </a:t>
            </a:r>
            <a:r>
              <a:rPr sz="2760" spc="-606">
                <a:solidFill>
                  <a:srgbClr val="2E5395"/>
                </a:solidFill>
                <a:latin typeface="Calibri"/>
                <a:cs typeface="Calibri"/>
              </a:rPr>
              <a:t> </a:t>
            </a:r>
            <a:r>
              <a:rPr sz="2760" spc="-24">
                <a:solidFill>
                  <a:srgbClr val="2E5395"/>
                </a:solidFill>
                <a:latin typeface="Calibri"/>
                <a:cs typeface="Calibri"/>
              </a:rPr>
              <a:t>transform</a:t>
            </a:r>
            <a:r>
              <a:rPr sz="2760" spc="6">
                <a:solidFill>
                  <a:srgbClr val="2E5395"/>
                </a:solidFill>
                <a:latin typeface="Calibri"/>
                <a:cs typeface="Calibri"/>
              </a:rPr>
              <a:t> </a:t>
            </a:r>
            <a:r>
              <a:rPr sz="2760" spc="-6">
                <a:solidFill>
                  <a:srgbClr val="2E5395"/>
                </a:solidFill>
                <a:latin typeface="Calibri"/>
                <a:cs typeface="Calibri"/>
              </a:rPr>
              <a:t>the</a:t>
            </a:r>
            <a:r>
              <a:rPr sz="2760" spc="18">
                <a:solidFill>
                  <a:srgbClr val="2E5395"/>
                </a:solidFill>
                <a:latin typeface="Calibri"/>
                <a:cs typeface="Calibri"/>
              </a:rPr>
              <a:t> </a:t>
            </a:r>
            <a:r>
              <a:rPr sz="2760" spc="-18">
                <a:solidFill>
                  <a:srgbClr val="2E5395"/>
                </a:solidFill>
                <a:latin typeface="Calibri"/>
                <a:cs typeface="Calibri"/>
              </a:rPr>
              <a:t>economy</a:t>
            </a:r>
            <a:r>
              <a:rPr sz="2760" spc="12">
                <a:solidFill>
                  <a:srgbClr val="2E5395"/>
                </a:solidFill>
                <a:latin typeface="Calibri"/>
                <a:cs typeface="Calibri"/>
              </a:rPr>
              <a:t> </a:t>
            </a:r>
            <a:r>
              <a:rPr sz="2760" spc="-12">
                <a:solidFill>
                  <a:srgbClr val="2E5395"/>
                </a:solidFill>
                <a:latin typeface="Calibri"/>
                <a:cs typeface="Calibri"/>
              </a:rPr>
              <a:t>through </a:t>
            </a:r>
            <a:r>
              <a:rPr sz="2760" spc="-6">
                <a:solidFill>
                  <a:srgbClr val="2E5395"/>
                </a:solidFill>
                <a:latin typeface="Calibri"/>
                <a:cs typeface="Calibri"/>
              </a:rPr>
              <a:t> </a:t>
            </a:r>
            <a:r>
              <a:rPr sz="2760" b="1" spc="-12">
                <a:solidFill>
                  <a:srgbClr val="2E5395"/>
                </a:solidFill>
                <a:latin typeface="Calibri"/>
                <a:cs typeface="Calibri"/>
              </a:rPr>
              <a:t>education</a:t>
            </a:r>
            <a:r>
              <a:rPr sz="2760" b="1" spc="24">
                <a:solidFill>
                  <a:srgbClr val="2E5395"/>
                </a:solidFill>
                <a:latin typeface="Calibri"/>
                <a:cs typeface="Calibri"/>
              </a:rPr>
              <a:t> </a:t>
            </a:r>
            <a:r>
              <a:rPr sz="2760" b="1" spc="-6">
                <a:solidFill>
                  <a:srgbClr val="2E5395"/>
                </a:solidFill>
                <a:latin typeface="Calibri"/>
                <a:cs typeface="Calibri"/>
              </a:rPr>
              <a:t>and</a:t>
            </a:r>
            <a:r>
              <a:rPr sz="2760" b="1" spc="6">
                <a:solidFill>
                  <a:srgbClr val="2E5395"/>
                </a:solidFill>
                <a:latin typeface="Calibri"/>
                <a:cs typeface="Calibri"/>
              </a:rPr>
              <a:t> </a:t>
            </a:r>
            <a:r>
              <a:rPr sz="2760" b="1" spc="-6">
                <a:solidFill>
                  <a:srgbClr val="2E5395"/>
                </a:solidFill>
                <a:latin typeface="Calibri"/>
                <a:cs typeface="Calibri"/>
              </a:rPr>
              <a:t>employment</a:t>
            </a:r>
            <a:r>
              <a:rPr sz="2760" spc="-6">
                <a:solidFill>
                  <a:srgbClr val="2E5395"/>
                </a:solidFill>
                <a:latin typeface="Calibri"/>
                <a:cs typeface="Calibri"/>
              </a:rPr>
              <a:t>.</a:t>
            </a:r>
            <a:endParaRPr sz="2760">
              <a:latin typeface="Calibri"/>
              <a:cs typeface="Calibri"/>
            </a:endParaRPr>
          </a:p>
          <a:p>
            <a:pPr>
              <a:lnSpc>
                <a:spcPct val="100000"/>
              </a:lnSpc>
            </a:pPr>
            <a:endParaRPr sz="2580">
              <a:latin typeface="Calibri"/>
              <a:cs typeface="Calibri"/>
            </a:endParaRPr>
          </a:p>
          <a:p>
            <a:pPr marL="15240" marR="6096">
              <a:lnSpc>
                <a:spcPct val="90000"/>
              </a:lnSpc>
            </a:pPr>
            <a:r>
              <a:rPr sz="2520" spc="-24">
                <a:solidFill>
                  <a:srgbClr val="243C7E"/>
                </a:solidFill>
                <a:latin typeface="Calibri"/>
                <a:cs typeface="Calibri"/>
              </a:rPr>
              <a:t>Annually,</a:t>
            </a:r>
            <a:r>
              <a:rPr sz="2520">
                <a:solidFill>
                  <a:srgbClr val="243C7E"/>
                </a:solidFill>
                <a:latin typeface="Calibri"/>
                <a:cs typeface="Calibri"/>
              </a:rPr>
              <a:t> </a:t>
            </a:r>
            <a:r>
              <a:rPr sz="2520" spc="-12">
                <a:solidFill>
                  <a:srgbClr val="243C7E"/>
                </a:solidFill>
                <a:latin typeface="Calibri"/>
                <a:cs typeface="Calibri"/>
              </a:rPr>
              <a:t>employs</a:t>
            </a:r>
            <a:r>
              <a:rPr sz="2520" spc="6">
                <a:solidFill>
                  <a:srgbClr val="243C7E"/>
                </a:solidFill>
                <a:latin typeface="Calibri"/>
                <a:cs typeface="Calibri"/>
              </a:rPr>
              <a:t> </a:t>
            </a:r>
            <a:r>
              <a:rPr sz="2520" spc="-12">
                <a:solidFill>
                  <a:srgbClr val="243C7E"/>
                </a:solidFill>
                <a:latin typeface="Calibri"/>
                <a:cs typeface="Calibri"/>
              </a:rPr>
              <a:t>hundreds</a:t>
            </a:r>
            <a:r>
              <a:rPr sz="2520" spc="6">
                <a:solidFill>
                  <a:srgbClr val="243C7E"/>
                </a:solidFill>
                <a:latin typeface="Calibri"/>
                <a:cs typeface="Calibri"/>
              </a:rPr>
              <a:t> </a:t>
            </a:r>
            <a:r>
              <a:rPr sz="2520" spc="-6">
                <a:solidFill>
                  <a:srgbClr val="243C7E"/>
                </a:solidFill>
                <a:latin typeface="Calibri"/>
                <a:cs typeface="Calibri"/>
              </a:rPr>
              <a:t>of </a:t>
            </a:r>
            <a:r>
              <a:rPr sz="2520" spc="-12">
                <a:solidFill>
                  <a:srgbClr val="243C7E"/>
                </a:solidFill>
                <a:latin typeface="Calibri"/>
                <a:cs typeface="Calibri"/>
              </a:rPr>
              <a:t>interns</a:t>
            </a:r>
            <a:r>
              <a:rPr sz="2520" spc="12">
                <a:solidFill>
                  <a:srgbClr val="243C7E"/>
                </a:solidFill>
                <a:latin typeface="Calibri"/>
                <a:cs typeface="Calibri"/>
              </a:rPr>
              <a:t> </a:t>
            </a:r>
            <a:r>
              <a:rPr sz="2520" spc="-6">
                <a:solidFill>
                  <a:srgbClr val="243C7E"/>
                </a:solidFill>
                <a:latin typeface="Calibri"/>
                <a:cs typeface="Calibri"/>
              </a:rPr>
              <a:t>(High </a:t>
            </a:r>
            <a:r>
              <a:rPr sz="2520" spc="-551">
                <a:solidFill>
                  <a:srgbClr val="243C7E"/>
                </a:solidFill>
                <a:latin typeface="Calibri"/>
                <a:cs typeface="Calibri"/>
              </a:rPr>
              <a:t> </a:t>
            </a:r>
            <a:r>
              <a:rPr sz="2520" spc="-6">
                <a:solidFill>
                  <a:srgbClr val="243C7E"/>
                </a:solidFill>
                <a:latin typeface="Calibri"/>
                <a:cs typeface="Calibri"/>
              </a:rPr>
              <a:t>School </a:t>
            </a:r>
            <a:r>
              <a:rPr sz="2520" spc="-12">
                <a:solidFill>
                  <a:srgbClr val="243C7E"/>
                </a:solidFill>
                <a:latin typeface="Calibri"/>
                <a:cs typeface="Calibri"/>
              </a:rPr>
              <a:t>through </a:t>
            </a:r>
            <a:r>
              <a:rPr sz="2520" spc="-18">
                <a:solidFill>
                  <a:srgbClr val="243C7E"/>
                </a:solidFill>
                <a:latin typeface="Calibri"/>
                <a:cs typeface="Calibri"/>
              </a:rPr>
              <a:t>Postdoctoral) </a:t>
            </a:r>
            <a:r>
              <a:rPr sz="2520">
                <a:solidFill>
                  <a:srgbClr val="243C7E"/>
                </a:solidFill>
                <a:latin typeface="Calibri"/>
                <a:cs typeface="Calibri"/>
              </a:rPr>
              <a:t>in </a:t>
            </a:r>
            <a:r>
              <a:rPr sz="2520" spc="-6">
                <a:solidFill>
                  <a:srgbClr val="243C7E"/>
                </a:solidFill>
                <a:latin typeface="Calibri"/>
                <a:cs typeface="Calibri"/>
              </a:rPr>
              <a:t>businesses </a:t>
            </a:r>
            <a:r>
              <a:rPr sz="2520">
                <a:solidFill>
                  <a:srgbClr val="243C7E"/>
                </a:solidFill>
                <a:latin typeface="Calibri"/>
                <a:cs typeface="Calibri"/>
              </a:rPr>
              <a:t> </a:t>
            </a:r>
            <a:r>
              <a:rPr sz="2520" spc="-6">
                <a:solidFill>
                  <a:srgbClr val="243C7E"/>
                </a:solidFill>
                <a:latin typeface="Calibri"/>
                <a:cs typeface="Calibri"/>
              </a:rPr>
              <a:t>of</a:t>
            </a:r>
            <a:r>
              <a:rPr sz="2520" spc="-12">
                <a:solidFill>
                  <a:srgbClr val="243C7E"/>
                </a:solidFill>
                <a:latin typeface="Calibri"/>
                <a:cs typeface="Calibri"/>
              </a:rPr>
              <a:t> </a:t>
            </a:r>
            <a:r>
              <a:rPr sz="2520">
                <a:solidFill>
                  <a:srgbClr val="243C7E"/>
                </a:solidFill>
                <a:latin typeface="Calibri"/>
                <a:cs typeface="Calibri"/>
              </a:rPr>
              <a:t>all</a:t>
            </a:r>
            <a:r>
              <a:rPr sz="2520" spc="-6">
                <a:solidFill>
                  <a:srgbClr val="243C7E"/>
                </a:solidFill>
                <a:latin typeface="Calibri"/>
                <a:cs typeface="Calibri"/>
              </a:rPr>
              <a:t> </a:t>
            </a:r>
            <a:r>
              <a:rPr sz="2520">
                <a:solidFill>
                  <a:srgbClr val="243C7E"/>
                </a:solidFill>
                <a:latin typeface="Calibri"/>
                <a:cs typeface="Calibri"/>
              </a:rPr>
              <a:t>types</a:t>
            </a:r>
            <a:r>
              <a:rPr sz="2520" spc="-6">
                <a:solidFill>
                  <a:srgbClr val="243C7E"/>
                </a:solidFill>
                <a:latin typeface="Calibri"/>
                <a:cs typeface="Calibri"/>
              </a:rPr>
              <a:t> </a:t>
            </a:r>
            <a:r>
              <a:rPr sz="2520" spc="-12">
                <a:solidFill>
                  <a:srgbClr val="243C7E"/>
                </a:solidFill>
                <a:latin typeface="Calibri"/>
                <a:cs typeface="Calibri"/>
              </a:rPr>
              <a:t>to </a:t>
            </a:r>
            <a:r>
              <a:rPr sz="2520">
                <a:solidFill>
                  <a:srgbClr val="243C7E"/>
                </a:solidFill>
                <a:latin typeface="Calibri"/>
                <a:cs typeface="Calibri"/>
              </a:rPr>
              <a:t>include</a:t>
            </a:r>
            <a:r>
              <a:rPr sz="2520" spc="6">
                <a:solidFill>
                  <a:srgbClr val="243C7E"/>
                </a:solidFill>
                <a:latin typeface="Calibri"/>
                <a:cs typeface="Calibri"/>
              </a:rPr>
              <a:t> </a:t>
            </a:r>
            <a:r>
              <a:rPr sz="2520" spc="-12">
                <a:solidFill>
                  <a:srgbClr val="243C7E"/>
                </a:solidFill>
                <a:latin typeface="Calibri"/>
                <a:cs typeface="Calibri"/>
              </a:rPr>
              <a:t>government</a:t>
            </a:r>
            <a:r>
              <a:rPr sz="2520" spc="-6">
                <a:solidFill>
                  <a:srgbClr val="243C7E"/>
                </a:solidFill>
                <a:latin typeface="Calibri"/>
                <a:cs typeface="Calibri"/>
              </a:rPr>
              <a:t> agencies.</a:t>
            </a:r>
            <a:endParaRPr sz="2520">
              <a:latin typeface="Calibri"/>
              <a:cs typeface="Calibri"/>
            </a:endParaRPr>
          </a:p>
        </p:txBody>
      </p:sp>
      <p:pic>
        <p:nvPicPr>
          <p:cNvPr id="5" name="object 5"/>
          <p:cNvPicPr/>
          <p:nvPr/>
        </p:nvPicPr>
        <p:blipFill>
          <a:blip r:embed="rId3" cstate="print"/>
          <a:stretch>
            <a:fillRect/>
          </a:stretch>
        </p:blipFill>
        <p:spPr>
          <a:xfrm>
            <a:off x="11075212" y="6783932"/>
            <a:ext cx="1554480" cy="1440178"/>
          </a:xfrm>
          <a:prstGeom prst="rect">
            <a:avLst/>
          </a:prstGeom>
        </p:spPr>
      </p:pic>
    </p:spTree>
    <p:extLst>
      <p:ext uri="{BB962C8B-B14F-4D97-AF65-F5344CB8AC3E}">
        <p14:creationId xmlns:p14="http://schemas.microsoft.com/office/powerpoint/2010/main" val="1426807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C9CFD-3084-40A5-86A7-172A09031EF9}"/>
              </a:ext>
            </a:extLst>
          </p:cNvPr>
          <p:cNvSpPr>
            <a:spLocks noGrp="1"/>
          </p:cNvSpPr>
          <p:nvPr>
            <p:ph type="title"/>
          </p:nvPr>
        </p:nvSpPr>
        <p:spPr>
          <a:xfrm>
            <a:off x="352294" y="403039"/>
            <a:ext cx="7772922" cy="1275934"/>
          </a:xfrm>
        </p:spPr>
        <p:txBody>
          <a:bodyPr>
            <a:noAutofit/>
          </a:bodyPr>
          <a:lstStyle/>
          <a:p>
            <a:r>
              <a:rPr lang="en-US" sz="4800">
                <a:latin typeface="Arial Black" panose="020B0A04020102020204" pitchFamily="34" charset="0"/>
              </a:rPr>
              <a:t>CAREER DAY @ WYHS</a:t>
            </a:r>
          </a:p>
        </p:txBody>
      </p:sp>
      <p:sp>
        <p:nvSpPr>
          <p:cNvPr id="4" name="Text Placeholder 3">
            <a:extLst>
              <a:ext uri="{FF2B5EF4-FFF2-40B4-BE49-F238E27FC236}">
                <a16:creationId xmlns:a16="http://schemas.microsoft.com/office/drawing/2014/main" id="{10A3C1D5-415D-425B-A164-5B3E1BFDD45B}"/>
              </a:ext>
            </a:extLst>
          </p:cNvPr>
          <p:cNvSpPr>
            <a:spLocks noGrp="1"/>
          </p:cNvSpPr>
          <p:nvPr>
            <p:ph type="body" sz="half" idx="2"/>
          </p:nvPr>
        </p:nvSpPr>
        <p:spPr>
          <a:xfrm>
            <a:off x="510665" y="1882599"/>
            <a:ext cx="6770598" cy="4350410"/>
          </a:xfrm>
        </p:spPr>
        <p:txBody>
          <a:bodyPr>
            <a:normAutofit/>
          </a:bodyPr>
          <a:lstStyle/>
          <a:p>
            <a:r>
              <a:rPr lang="en-US"/>
              <a:t> </a:t>
            </a:r>
          </a:p>
          <a:p>
            <a:r>
              <a:rPr lang="en-US" sz="2880">
                <a:latin typeface="Arial" panose="020B0604020202020204" pitchFamily="34" charset="0"/>
                <a:cs typeface="Arial" panose="020B0604020202020204" pitchFamily="34" charset="0"/>
              </a:rPr>
              <a:t>An impactful </a:t>
            </a:r>
            <a:r>
              <a:rPr lang="en-US" sz="2880" b="1">
                <a:solidFill>
                  <a:srgbClr val="0070C0"/>
                </a:solidFill>
                <a:latin typeface="Arial" panose="020B0604020202020204" pitchFamily="34" charset="0"/>
                <a:cs typeface="Arial" panose="020B0604020202020204" pitchFamily="34" charset="0"/>
              </a:rPr>
              <a:t>Career Fair </a:t>
            </a:r>
            <a:r>
              <a:rPr lang="en-US" sz="2880">
                <a:latin typeface="Arial" panose="020B0604020202020204" pitchFamily="34" charset="0"/>
                <a:cs typeface="Arial" panose="020B0604020202020204" pitchFamily="34" charset="0"/>
              </a:rPr>
              <a:t>was offered   to </a:t>
            </a:r>
            <a:r>
              <a:rPr lang="en-US" sz="2880" b="1">
                <a:latin typeface="Arial" panose="020B0604020202020204" pitchFamily="34" charset="0"/>
                <a:cs typeface="Arial" panose="020B0604020202020204" pitchFamily="34" charset="0"/>
              </a:rPr>
              <a:t>Whitehall-Yearling High School </a:t>
            </a:r>
            <a:r>
              <a:rPr lang="en-US" sz="2880">
                <a:latin typeface="Arial" panose="020B0604020202020204" pitchFamily="34" charset="0"/>
                <a:cs typeface="Arial" panose="020B0604020202020204" pitchFamily="34" charset="0"/>
              </a:rPr>
              <a:t>students, as well as community residents in March, with the intent to provide opportunities to speak with potential employers in local business, public service, military, and educational institutions regarding jobs &amp; careers that may not require 4-year college degrees. </a:t>
            </a:r>
          </a:p>
        </p:txBody>
      </p:sp>
      <p:cxnSp>
        <p:nvCxnSpPr>
          <p:cNvPr id="7" name="Straight Connector 6">
            <a:extLst>
              <a:ext uri="{FF2B5EF4-FFF2-40B4-BE49-F238E27FC236}">
                <a16:creationId xmlns:a16="http://schemas.microsoft.com/office/drawing/2014/main" id="{1009B61E-98E7-425C-9C55-DBED0B997077}"/>
              </a:ext>
            </a:extLst>
          </p:cNvPr>
          <p:cNvCxnSpPr/>
          <p:nvPr/>
        </p:nvCxnSpPr>
        <p:spPr>
          <a:xfrm>
            <a:off x="544602" y="1974422"/>
            <a:ext cx="1322296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9DDC1EDD-1519-4AA2-8F2A-26B378F47940}"/>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rot="240000">
            <a:off x="7591673" y="1976272"/>
            <a:ext cx="6107358" cy="5103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7163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882612-157B-4A12-9110-17EAC1EDB8CD}"/>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645381" y="4542933"/>
            <a:ext cx="2634757" cy="1480046"/>
          </a:xfrm>
          <a:prstGeom prst="rect">
            <a:avLst/>
          </a:prstGeom>
          <a:ln w="19050">
            <a:solidFill>
              <a:srgbClr val="C00000"/>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B0EEF03-03A6-4F5D-8DA0-24555A9F3D19}"/>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798824" y="4542932"/>
            <a:ext cx="2597056" cy="1459810"/>
          </a:xfrm>
          <a:prstGeom prst="rect">
            <a:avLst/>
          </a:prstGeom>
          <a:ln w="19050">
            <a:solidFill>
              <a:srgbClr val="C00000"/>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BCE2030A-94AC-4A64-AE00-9593308B9A88}"/>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798825" y="6148064"/>
            <a:ext cx="2634757" cy="1483474"/>
          </a:xfrm>
          <a:prstGeom prst="rect">
            <a:avLst/>
          </a:prstGeom>
          <a:ln w="19050">
            <a:solidFill>
              <a:srgbClr val="C00000"/>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9EF55A6-EA65-4235-8886-CDF547FEE613}"/>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645381" y="6148065"/>
            <a:ext cx="2634757" cy="1480734"/>
          </a:xfrm>
          <a:prstGeom prst="rect">
            <a:avLst/>
          </a:prstGeom>
          <a:ln w="19050">
            <a:solidFill>
              <a:srgbClr val="C00000"/>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00FD8CF-D5AD-415C-B01E-1A2438BFE5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7802" y="5465148"/>
            <a:ext cx="3385588" cy="1904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96E47B77-F687-42E0-88F0-C4AB8C0AC9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387" y="5465148"/>
            <a:ext cx="3385586" cy="1904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54C2FADB-7CE6-4D3A-A99C-15A7592BBC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0086" y="1497994"/>
            <a:ext cx="2024718" cy="3713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56D6D5F7-F763-414C-9E3E-4E7D846137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786207" y="1515826"/>
            <a:ext cx="2024718" cy="3713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30D17E79-24AB-4500-89D7-ACA4888C8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6361" y="1515828"/>
            <a:ext cx="2088839" cy="3713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4BB63071-538F-4D01-80EA-7CEEC7FC5C20}"/>
              </a:ext>
            </a:extLst>
          </p:cNvPr>
          <p:cNvSpPr/>
          <p:nvPr/>
        </p:nvSpPr>
        <p:spPr>
          <a:xfrm>
            <a:off x="7651803" y="1415681"/>
            <a:ext cx="6477091" cy="3028521"/>
          </a:xfrm>
          <a:prstGeom prst="rect">
            <a:avLst/>
          </a:prstGeom>
        </p:spPr>
        <p:txBody>
          <a:bodyPr wrap="square">
            <a:spAutoFit/>
          </a:bodyPr>
          <a:lstStyle/>
          <a:p>
            <a:pPr defTabSz="548640"/>
            <a:r>
              <a:rPr lang="en-US" sz="1680">
                <a:solidFill>
                  <a:prstClr val="black"/>
                </a:solidFill>
                <a:latin typeface="Arial" panose="020B0604020202020204" pitchFamily="34" charset="0"/>
                <a:cs typeface="Arial" panose="020B0604020202020204" pitchFamily="34" charset="0"/>
              </a:rPr>
              <a:t>The </a:t>
            </a:r>
            <a:r>
              <a:rPr lang="en-US" sz="1680" b="1">
                <a:solidFill>
                  <a:prstClr val="black"/>
                </a:solidFill>
                <a:latin typeface="Arial" panose="020B0604020202020204" pitchFamily="34" charset="0"/>
                <a:cs typeface="Arial" panose="020B0604020202020204" pitchFamily="34" charset="0"/>
              </a:rPr>
              <a:t>American Heart Association’s Basic Life Support </a:t>
            </a:r>
            <a:r>
              <a:rPr lang="en-US" sz="1680">
                <a:solidFill>
                  <a:prstClr val="black"/>
                </a:solidFill>
                <a:latin typeface="Arial" panose="020B0604020202020204" pitchFamily="34" charset="0"/>
                <a:cs typeface="Arial" panose="020B0604020202020204" pitchFamily="34" charset="0"/>
              </a:rPr>
              <a:t>course  trains participants to promptly recognize several life-threatening emergencies, give high-quality chest compressions, deliver appropriate ventilations and provides early use of an AED.              The course also reflects science and education from the          American Heart Association’s</a:t>
            </a:r>
            <a:r>
              <a:rPr lang="en-US" sz="1680" i="1">
                <a:solidFill>
                  <a:prstClr val="black"/>
                </a:solidFill>
                <a:latin typeface="Arial" panose="020B0604020202020204" pitchFamily="34" charset="0"/>
                <a:cs typeface="Arial" panose="020B0604020202020204" pitchFamily="34" charset="0"/>
              </a:rPr>
              <a:t> Guidelines Update for CPR and Emergency Cardiovascular Care (ECC).</a:t>
            </a:r>
          </a:p>
          <a:p>
            <a:pPr defTabSz="548640"/>
            <a:endParaRPr lang="en-US" sz="1080" i="1">
              <a:solidFill>
                <a:prstClr val="black"/>
              </a:solidFill>
              <a:latin typeface="Arial" panose="020B0604020202020204" pitchFamily="34" charset="0"/>
              <a:cs typeface="Arial" panose="020B0604020202020204" pitchFamily="34" charset="0"/>
            </a:endParaRPr>
          </a:p>
          <a:p>
            <a:pPr defTabSz="548640"/>
            <a:r>
              <a:rPr lang="en-US" sz="1680" b="1">
                <a:solidFill>
                  <a:srgbClr val="C00000"/>
                </a:solidFill>
                <a:latin typeface="Arial" panose="020B0604020202020204" pitchFamily="34" charset="0"/>
                <a:cs typeface="Arial" panose="020B0604020202020204" pitchFamily="34" charset="0"/>
              </a:rPr>
              <a:t>WEBSITE:  </a:t>
            </a:r>
            <a:r>
              <a:rPr lang="en-US" sz="1440">
                <a:solidFill>
                  <a:srgbClr val="0070C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https://cpr.heart.org/en/cpr-courses-and-kits/healthcare-professional/basic-life-support-bls-training</a:t>
            </a:r>
            <a:endParaRPr lang="en-US" sz="1440">
              <a:solidFill>
                <a:srgbClr val="0070C0"/>
              </a:solidFill>
              <a:latin typeface="Arial" panose="020B0604020202020204" pitchFamily="34" charset="0"/>
              <a:cs typeface="Arial" panose="020B0604020202020204" pitchFamily="34" charset="0"/>
            </a:endParaRPr>
          </a:p>
          <a:p>
            <a:pPr defTabSz="548640"/>
            <a:endParaRPr lang="en-US" sz="1440">
              <a:solidFill>
                <a:srgbClr val="0070C0"/>
              </a:solidFill>
              <a:latin typeface="Arial" panose="020B0604020202020204" pitchFamily="34" charset="0"/>
              <a:cs typeface="Arial" panose="020B0604020202020204" pitchFamily="34" charset="0"/>
            </a:endParaRPr>
          </a:p>
          <a:p>
            <a:pPr defTabSz="548640"/>
            <a:r>
              <a:rPr lang="en-US" sz="1680" b="1">
                <a:solidFill>
                  <a:srgbClr val="C00000"/>
                </a:solidFill>
                <a:latin typeface="Arial" panose="020B0604020202020204" pitchFamily="34" charset="0"/>
                <a:cs typeface="Arial" panose="020B0604020202020204" pitchFamily="34" charset="0"/>
              </a:rPr>
              <a:t>CURRICULUM SNAPSHOT:</a:t>
            </a:r>
          </a:p>
        </p:txBody>
      </p:sp>
      <p:sp>
        <p:nvSpPr>
          <p:cNvPr id="3" name="TextBox 2">
            <a:extLst>
              <a:ext uri="{FF2B5EF4-FFF2-40B4-BE49-F238E27FC236}">
                <a16:creationId xmlns:a16="http://schemas.microsoft.com/office/drawing/2014/main" id="{10482B5A-9657-4559-8FEB-4CF0C3223469}"/>
              </a:ext>
            </a:extLst>
          </p:cNvPr>
          <p:cNvSpPr txBox="1"/>
          <p:nvPr/>
        </p:nvSpPr>
        <p:spPr>
          <a:xfrm>
            <a:off x="315737" y="508592"/>
            <a:ext cx="14024578" cy="830997"/>
          </a:xfrm>
          <a:prstGeom prst="rect">
            <a:avLst/>
          </a:prstGeom>
          <a:noFill/>
        </p:spPr>
        <p:txBody>
          <a:bodyPr wrap="square" rtlCol="0">
            <a:spAutoFit/>
          </a:bodyPr>
          <a:lstStyle/>
          <a:p>
            <a:pPr defTabSz="548640"/>
            <a:r>
              <a:rPr lang="en-US" sz="4800">
                <a:solidFill>
                  <a:srgbClr val="C00000"/>
                </a:solidFill>
                <a:latin typeface="Arial Black" panose="020B0A04020102020204" pitchFamily="34" charset="0"/>
              </a:rPr>
              <a:t>LIFE SUPPORT: </a:t>
            </a:r>
            <a:r>
              <a:rPr lang="en-US" sz="3480">
                <a:solidFill>
                  <a:srgbClr val="0070C0"/>
                </a:solidFill>
                <a:latin typeface="Arial" panose="020B0604020202020204" pitchFamily="34" charset="0"/>
                <a:cs typeface="Arial" panose="020B0604020202020204" pitchFamily="34" charset="0"/>
              </a:rPr>
              <a:t>BASIC</a:t>
            </a:r>
            <a:r>
              <a:rPr lang="en-US" sz="3480">
                <a:solidFill>
                  <a:srgbClr val="0070C0"/>
                </a:solidFill>
                <a:latin typeface="Arial Black" panose="020B0A04020102020204" pitchFamily="34" charset="0"/>
              </a:rPr>
              <a:t> CPR </a:t>
            </a:r>
            <a:r>
              <a:rPr lang="en-US" sz="3480">
                <a:solidFill>
                  <a:srgbClr val="0070C0"/>
                </a:solidFill>
                <a:latin typeface="Arial" panose="020B0604020202020204" pitchFamily="34" charset="0"/>
                <a:cs typeface="Arial" panose="020B0604020202020204" pitchFamily="34" charset="0"/>
              </a:rPr>
              <a:t>TRAINING FOR STUDENTS</a:t>
            </a:r>
          </a:p>
        </p:txBody>
      </p:sp>
    </p:spTree>
    <p:extLst>
      <p:ext uri="{BB962C8B-B14F-4D97-AF65-F5344CB8AC3E}">
        <p14:creationId xmlns:p14="http://schemas.microsoft.com/office/powerpoint/2010/main" val="1295749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671268-6ACC-4D71-943E-7D6E762BC4C3}"/>
              </a:ext>
            </a:extLst>
          </p:cNvPr>
          <p:cNvSpPr/>
          <p:nvPr/>
        </p:nvSpPr>
        <p:spPr>
          <a:xfrm>
            <a:off x="1112494" y="1787572"/>
            <a:ext cx="11500572" cy="6001643"/>
          </a:xfrm>
          <a:prstGeom prst="rect">
            <a:avLst/>
          </a:prstGeom>
        </p:spPr>
        <p:txBody>
          <a:bodyPr wrap="square">
            <a:spAutoFit/>
          </a:bodyPr>
          <a:lstStyle/>
          <a:p>
            <a:pPr defTabSz="548640"/>
            <a:r>
              <a:rPr lang="en-US" sz="2400" i="1">
                <a:solidFill>
                  <a:prstClr val="black"/>
                </a:solidFill>
                <a:latin typeface="Arial" panose="020B0604020202020204" pitchFamily="34" charset="0"/>
                <a:cs typeface="Arial" panose="020B0604020202020204" pitchFamily="34" charset="0"/>
              </a:rPr>
              <a:t>“The fact that so many of our students took their CPR training over their            Spring Break speaks to their dedication to the cause, and of the connections         you all at Heart of Ohio are making with our students. They must know you            all care about them and their futures.”</a:t>
            </a:r>
          </a:p>
          <a:p>
            <a:pPr defTabSz="548640"/>
            <a:endParaRPr lang="en-US" sz="960" i="1">
              <a:solidFill>
                <a:prstClr val="black"/>
              </a:solidFill>
              <a:latin typeface="Open Sans"/>
            </a:endParaRPr>
          </a:p>
          <a:p>
            <a:pPr indent="339090" defTabSz="548640"/>
            <a:r>
              <a:rPr lang="en-US" sz="1680" b="1">
                <a:solidFill>
                  <a:srgbClr val="0070C0"/>
                </a:solidFill>
                <a:latin typeface="Arial" panose="020B0604020202020204" pitchFamily="34" charset="0"/>
                <a:cs typeface="Arial" panose="020B0604020202020204" pitchFamily="34" charset="0"/>
              </a:rPr>
              <a:t>Doug Shoemaker</a:t>
            </a:r>
          </a:p>
          <a:p>
            <a:pPr indent="339090" defTabSz="548640"/>
            <a:r>
              <a:rPr lang="en-US" sz="1440">
                <a:solidFill>
                  <a:prstClr val="black"/>
                </a:solidFill>
                <a:latin typeface="Arial" panose="020B0604020202020204" pitchFamily="34" charset="0"/>
                <a:cs typeface="Arial" panose="020B0604020202020204" pitchFamily="34" charset="0"/>
              </a:rPr>
              <a:t>Director of Employee Engagement, Partnerships, and Legal Services      </a:t>
            </a:r>
          </a:p>
          <a:p>
            <a:pPr indent="339090" defTabSz="548640"/>
            <a:r>
              <a:rPr lang="en-US" sz="1440">
                <a:solidFill>
                  <a:prstClr val="black"/>
                </a:solidFill>
                <a:latin typeface="Arial" panose="020B0604020202020204" pitchFamily="34" charset="0"/>
                <a:cs typeface="Arial" panose="020B0604020202020204" pitchFamily="34" charset="0"/>
              </a:rPr>
              <a:t>District Civil Rights and Title IX Coordinator</a:t>
            </a:r>
          </a:p>
          <a:p>
            <a:pPr indent="339090" defTabSz="548640"/>
            <a:r>
              <a:rPr lang="en-US" sz="1440" b="1">
                <a:solidFill>
                  <a:prstClr val="black"/>
                </a:solidFill>
                <a:latin typeface="Arial" panose="020B0604020202020204" pitchFamily="34" charset="0"/>
                <a:cs typeface="Arial" panose="020B0604020202020204" pitchFamily="34" charset="0"/>
              </a:rPr>
              <a:t>Whitehall City Schools</a:t>
            </a:r>
          </a:p>
          <a:p>
            <a:pPr defTabSz="548640"/>
            <a:endParaRPr lang="en-US" sz="2160">
              <a:solidFill>
                <a:prstClr val="black"/>
              </a:solidFill>
              <a:latin typeface="Open Sans"/>
            </a:endParaRPr>
          </a:p>
          <a:p>
            <a:pPr defTabSz="548640"/>
            <a:r>
              <a:rPr lang="en-US" sz="2400" i="1">
                <a:solidFill>
                  <a:prstClr val="black"/>
                </a:solidFill>
                <a:latin typeface="Arial" panose="020B0604020202020204" pitchFamily="34" charset="0"/>
                <a:cs typeface="Arial" panose="020B0604020202020204" pitchFamily="34" charset="0"/>
              </a:rPr>
              <a:t>“I have great news! We are able to provide busing for the 12 students who            will do their orientation on November 14.  They'll be picked up in front of the        high school at 8:45.They'll be picked back up right at 2:00 p.m. to be taken          back to the high school”.</a:t>
            </a:r>
          </a:p>
          <a:p>
            <a:pPr defTabSz="548640"/>
            <a:endParaRPr lang="en-US" sz="1200" i="1">
              <a:solidFill>
                <a:prstClr val="black"/>
              </a:solidFill>
              <a:latin typeface="Arial" panose="020B0604020202020204" pitchFamily="34" charset="0"/>
              <a:cs typeface="Arial" panose="020B0604020202020204" pitchFamily="34" charset="0"/>
            </a:endParaRPr>
          </a:p>
          <a:p>
            <a:pPr indent="339090" defTabSz="548640"/>
            <a:r>
              <a:rPr lang="en-US" sz="1680" b="1">
                <a:solidFill>
                  <a:srgbClr val="0070C0"/>
                </a:solidFill>
                <a:latin typeface="Arial" panose="020B0604020202020204" pitchFamily="34" charset="0"/>
                <a:cs typeface="Arial" panose="020B0604020202020204" pitchFamily="34" charset="0"/>
              </a:rPr>
              <a:t>Anna Telerski Shultz</a:t>
            </a:r>
          </a:p>
          <a:p>
            <a:pPr indent="339090" defTabSz="548640"/>
            <a:r>
              <a:rPr lang="en-US" sz="1440">
                <a:solidFill>
                  <a:prstClr val="black"/>
                </a:solidFill>
                <a:latin typeface="Arial" panose="020B0604020202020204" pitchFamily="34" charset="0"/>
                <a:cs typeface="Arial" panose="020B0604020202020204" pitchFamily="34" charset="0"/>
              </a:rPr>
              <a:t>Director of Special Services</a:t>
            </a:r>
          </a:p>
          <a:p>
            <a:pPr indent="339090" defTabSz="548640"/>
            <a:r>
              <a:rPr lang="en-US" sz="1440" b="1">
                <a:solidFill>
                  <a:prstClr val="black"/>
                </a:solidFill>
                <a:latin typeface="Arial" panose="020B0604020202020204" pitchFamily="34" charset="0"/>
                <a:cs typeface="Arial" panose="020B0604020202020204" pitchFamily="34" charset="0"/>
              </a:rPr>
              <a:t>Whitehall City Schools</a:t>
            </a:r>
          </a:p>
          <a:p>
            <a:pPr defTabSz="548640"/>
            <a:endParaRPr lang="en-US" sz="2160">
              <a:solidFill>
                <a:prstClr val="black"/>
              </a:solidFill>
              <a:latin typeface="Open Sans"/>
            </a:endParaRPr>
          </a:p>
          <a:p>
            <a:pPr defTabSz="548640"/>
            <a:endParaRPr lang="en-US" sz="2160">
              <a:solidFill>
                <a:prstClr val="black"/>
              </a:solidFill>
              <a:latin typeface="Open Sans"/>
            </a:endParaRPr>
          </a:p>
        </p:txBody>
      </p:sp>
      <p:sp>
        <p:nvSpPr>
          <p:cNvPr id="5" name="TextBox 4">
            <a:extLst>
              <a:ext uri="{FF2B5EF4-FFF2-40B4-BE49-F238E27FC236}">
                <a16:creationId xmlns:a16="http://schemas.microsoft.com/office/drawing/2014/main" id="{1B42887A-14DF-43A6-853B-1AC5F81B4057}"/>
              </a:ext>
            </a:extLst>
          </p:cNvPr>
          <p:cNvSpPr txBox="1"/>
          <p:nvPr/>
        </p:nvSpPr>
        <p:spPr>
          <a:xfrm>
            <a:off x="814477" y="643988"/>
            <a:ext cx="11968265" cy="830997"/>
          </a:xfrm>
          <a:prstGeom prst="rect">
            <a:avLst/>
          </a:prstGeom>
          <a:noFill/>
        </p:spPr>
        <p:txBody>
          <a:bodyPr wrap="square" rtlCol="0">
            <a:spAutoFit/>
          </a:bodyPr>
          <a:lstStyle/>
          <a:p>
            <a:pPr defTabSz="548640"/>
            <a:r>
              <a:rPr lang="en-US" sz="4800" b="1">
                <a:solidFill>
                  <a:srgbClr val="C00000"/>
                </a:solidFill>
                <a:latin typeface="Arial Black" panose="020B0A04020102020204" pitchFamily="34" charset="0"/>
              </a:rPr>
              <a:t>SHOWCASING SCHOOL SUPPPORT</a:t>
            </a:r>
          </a:p>
        </p:txBody>
      </p:sp>
    </p:spTree>
    <p:extLst>
      <p:ext uri="{BB962C8B-B14F-4D97-AF65-F5344CB8AC3E}">
        <p14:creationId xmlns:p14="http://schemas.microsoft.com/office/powerpoint/2010/main" val="2155728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33150A-5C8D-47E4-8C7E-0991C1D064FF}"/>
              </a:ext>
            </a:extLst>
          </p:cNvPr>
          <p:cNvSpPr>
            <a:spLocks noGrp="1"/>
          </p:cNvSpPr>
          <p:nvPr>
            <p:ph type="title"/>
          </p:nvPr>
        </p:nvSpPr>
        <p:spPr>
          <a:xfrm>
            <a:off x="818172" y="850055"/>
            <a:ext cx="7767761" cy="680086"/>
          </a:xfrm>
        </p:spPr>
        <p:txBody>
          <a:bodyPr>
            <a:noAutofit/>
          </a:bodyPr>
          <a:lstStyle/>
          <a:p>
            <a:r>
              <a:rPr lang="en-US" sz="4800">
                <a:latin typeface="Arial Black" panose="020B0A04020102020204" pitchFamily="34" charset="0"/>
              </a:rPr>
              <a:t>STUDENT FEEDBACK</a:t>
            </a:r>
          </a:p>
        </p:txBody>
      </p:sp>
      <p:sp>
        <p:nvSpPr>
          <p:cNvPr id="5" name="Text Placeholder 4">
            <a:extLst>
              <a:ext uri="{FF2B5EF4-FFF2-40B4-BE49-F238E27FC236}">
                <a16:creationId xmlns:a16="http://schemas.microsoft.com/office/drawing/2014/main" id="{04E5EE25-4F11-4065-92C7-B71D011AD101}"/>
              </a:ext>
            </a:extLst>
          </p:cNvPr>
          <p:cNvSpPr>
            <a:spLocks noGrp="1"/>
          </p:cNvSpPr>
          <p:nvPr>
            <p:ph type="body" sz="quarter" idx="10"/>
          </p:nvPr>
        </p:nvSpPr>
        <p:spPr>
          <a:xfrm>
            <a:off x="999166" y="2081690"/>
            <a:ext cx="6044708" cy="5138812"/>
          </a:xfrm>
        </p:spPr>
        <p:txBody>
          <a:bodyPr>
            <a:normAutofit fontScale="77500" lnSpcReduction="20000"/>
          </a:bodyPr>
          <a:lstStyle/>
          <a:p>
            <a:pPr marL="0" indent="0">
              <a:buNone/>
            </a:pPr>
            <a:r>
              <a:rPr lang="en-US" i="1">
                <a:latin typeface="Arial" panose="020B0604020202020204" pitchFamily="34" charset="0"/>
                <a:cs typeface="Arial" panose="020B0604020202020204" pitchFamily="34" charset="0"/>
              </a:rPr>
              <a:t>“I hope that this will help me decide on what I want to do, and grow my experience.” </a:t>
            </a:r>
          </a:p>
          <a:p>
            <a:pPr marL="0" indent="0">
              <a:buNone/>
            </a:pPr>
            <a:r>
              <a:rPr lang="en-US">
                <a:latin typeface="Arial" panose="020B0604020202020204" pitchFamily="34" charset="0"/>
                <a:cs typeface="Arial" panose="020B0604020202020204" pitchFamily="34" charset="0"/>
              </a:rPr>
              <a:t>     </a:t>
            </a:r>
            <a:r>
              <a:rPr lang="en-US" sz="2160" b="1">
                <a:solidFill>
                  <a:srgbClr val="0070C0"/>
                </a:solidFill>
                <a:latin typeface="Arial" panose="020B0604020202020204" pitchFamily="34" charset="0"/>
                <a:cs typeface="Arial" panose="020B0604020202020204" pitchFamily="34" charset="0"/>
              </a:rPr>
              <a:t>Jessica N. </a:t>
            </a:r>
            <a:r>
              <a:rPr lang="en-US" sz="2160">
                <a:latin typeface="Arial" panose="020B0604020202020204" pitchFamily="34" charset="0"/>
                <a:cs typeface="Arial" panose="020B0604020202020204" pitchFamily="34" charset="0"/>
              </a:rPr>
              <a:t>– Interest Area: Medical Assistance</a:t>
            </a:r>
          </a:p>
          <a:p>
            <a:pPr marL="0" indent="0">
              <a:buNone/>
            </a:pPr>
            <a:endParaRPr lang="en-US" i="1">
              <a:latin typeface="Arial" panose="020B0604020202020204" pitchFamily="34" charset="0"/>
              <a:cs typeface="Arial" panose="020B0604020202020204" pitchFamily="34" charset="0"/>
            </a:endParaRPr>
          </a:p>
          <a:p>
            <a:pPr marL="0" indent="0">
              <a:buNone/>
            </a:pPr>
            <a:r>
              <a:rPr lang="en-US" i="1">
                <a:latin typeface="Arial" panose="020B0604020202020204" pitchFamily="34" charset="0"/>
                <a:cs typeface="Arial" panose="020B0604020202020204" pitchFamily="34" charset="0"/>
              </a:rPr>
              <a:t>“Directly working with patients is always my favorite part of interning here at Heart of Ohio. I like to directly speak and listen to patients.” </a:t>
            </a:r>
          </a:p>
          <a:p>
            <a:pPr marL="0" indent="0">
              <a:buNone/>
            </a:pPr>
            <a:r>
              <a:rPr lang="en-US" sz="2160">
                <a:latin typeface="Arial" panose="020B0604020202020204" pitchFamily="34" charset="0"/>
                <a:cs typeface="Arial" panose="020B0604020202020204" pitchFamily="34" charset="0"/>
              </a:rPr>
              <a:t>      </a:t>
            </a:r>
            <a:r>
              <a:rPr lang="en-US" sz="2160" b="1">
                <a:solidFill>
                  <a:srgbClr val="0070C0"/>
                </a:solidFill>
                <a:latin typeface="Arial" panose="020B0604020202020204" pitchFamily="34" charset="0"/>
                <a:cs typeface="Arial" panose="020B0604020202020204" pitchFamily="34" charset="0"/>
              </a:rPr>
              <a:t>Catalina H. </a:t>
            </a:r>
            <a:r>
              <a:rPr lang="en-US" sz="2160">
                <a:latin typeface="Arial" panose="020B0604020202020204" pitchFamily="34" charset="0"/>
                <a:cs typeface="Arial" panose="020B0604020202020204" pitchFamily="34" charset="0"/>
              </a:rPr>
              <a:t>– Interest Area: Medical Assistance</a:t>
            </a:r>
            <a:endParaRPr lang="en-US" sz="2160" i="1">
              <a:latin typeface="Arial" panose="020B0604020202020204" pitchFamily="34" charset="0"/>
              <a:cs typeface="Arial" panose="020B0604020202020204" pitchFamily="34" charset="0"/>
            </a:endParaRPr>
          </a:p>
          <a:p>
            <a:pPr marL="0" indent="0">
              <a:buNone/>
            </a:pPr>
            <a:endParaRPr lang="en-US" i="1">
              <a:latin typeface="Arial" panose="020B0604020202020204" pitchFamily="34" charset="0"/>
              <a:cs typeface="Arial" panose="020B0604020202020204" pitchFamily="34" charset="0"/>
            </a:endParaRPr>
          </a:p>
          <a:p>
            <a:pPr marL="0" indent="0">
              <a:buNone/>
            </a:pPr>
            <a:r>
              <a:rPr lang="en-US" i="1">
                <a:latin typeface="Arial" panose="020B0604020202020204" pitchFamily="34" charset="0"/>
                <a:cs typeface="Arial" panose="020B0604020202020204" pitchFamily="34" charset="0"/>
              </a:rPr>
              <a:t>“Helping people and getting them in the right place and making sure they get what they need.” </a:t>
            </a:r>
          </a:p>
          <a:p>
            <a:pPr marL="0" indent="0">
              <a:buNone/>
            </a:pPr>
            <a:r>
              <a:rPr lang="en-US" i="1">
                <a:latin typeface="Arial" panose="020B0604020202020204" pitchFamily="34" charset="0"/>
                <a:cs typeface="Arial" panose="020B0604020202020204" pitchFamily="34" charset="0"/>
              </a:rPr>
              <a:t>     </a:t>
            </a:r>
            <a:r>
              <a:rPr lang="en-US" sz="2160" b="1">
                <a:solidFill>
                  <a:srgbClr val="0070C0"/>
                </a:solidFill>
                <a:latin typeface="Arial" panose="020B0604020202020204" pitchFamily="34" charset="0"/>
                <a:cs typeface="Arial" panose="020B0604020202020204" pitchFamily="34" charset="0"/>
              </a:rPr>
              <a:t>Lexi K</a:t>
            </a:r>
            <a:r>
              <a:rPr lang="en-US" sz="2160">
                <a:solidFill>
                  <a:srgbClr val="C00000"/>
                </a:solidFill>
                <a:latin typeface="Arial" panose="020B0604020202020204" pitchFamily="34" charset="0"/>
                <a:cs typeface="Arial" panose="020B0604020202020204" pitchFamily="34" charset="0"/>
              </a:rPr>
              <a:t>. </a:t>
            </a:r>
            <a:r>
              <a:rPr lang="en-US" sz="2160">
                <a:latin typeface="Arial" panose="020B0604020202020204" pitchFamily="34" charset="0"/>
                <a:cs typeface="Arial" panose="020B0604020202020204" pitchFamily="34" charset="0"/>
              </a:rPr>
              <a:t>– Interest Area: Human Resource</a:t>
            </a:r>
          </a:p>
          <a:p>
            <a:pPr marL="0" indent="0">
              <a:buNone/>
            </a:pPr>
            <a:endParaRPr lang="en-US" i="1">
              <a:latin typeface="Arial" panose="020B0604020202020204" pitchFamily="34" charset="0"/>
              <a:cs typeface="Arial" panose="020B0604020202020204" pitchFamily="34" charset="0"/>
            </a:endParaRPr>
          </a:p>
          <a:p>
            <a:pPr marL="0" indent="0">
              <a:buNone/>
            </a:pPr>
            <a:r>
              <a:rPr lang="en-US" i="1">
                <a:latin typeface="Arial" panose="020B0604020202020204" pitchFamily="34" charset="0"/>
                <a:cs typeface="Arial" panose="020B0604020202020204" pitchFamily="34" charset="0"/>
              </a:rPr>
              <a:t>“I hope to learn how to interact with software and I hope to takeaway work standards and social cues from employee as well.” </a:t>
            </a:r>
          </a:p>
          <a:p>
            <a:pPr marL="0" indent="0">
              <a:buNone/>
            </a:pPr>
            <a:r>
              <a:rPr lang="en-US" i="1">
                <a:latin typeface="Arial" panose="020B0604020202020204" pitchFamily="34" charset="0"/>
                <a:cs typeface="Arial" panose="020B0604020202020204" pitchFamily="34" charset="0"/>
              </a:rPr>
              <a:t>     </a:t>
            </a:r>
            <a:r>
              <a:rPr lang="en-US" sz="2160" b="1">
                <a:solidFill>
                  <a:srgbClr val="0070C0"/>
                </a:solidFill>
                <a:latin typeface="Arial" panose="020B0604020202020204" pitchFamily="34" charset="0"/>
                <a:cs typeface="Arial" panose="020B0604020202020204" pitchFamily="34" charset="0"/>
              </a:rPr>
              <a:t>Aurora R. </a:t>
            </a:r>
            <a:r>
              <a:rPr lang="en-US" sz="2160">
                <a:latin typeface="Arial" panose="020B0604020202020204" pitchFamily="34" charset="0"/>
                <a:cs typeface="Arial" panose="020B0604020202020204" pitchFamily="34" charset="0"/>
              </a:rPr>
              <a:t>– Interest Area: IT</a:t>
            </a:r>
            <a:endParaRPr lang="en-US"/>
          </a:p>
        </p:txBody>
      </p:sp>
      <p:pic>
        <p:nvPicPr>
          <p:cNvPr id="12" name="Picture 11">
            <a:extLst>
              <a:ext uri="{FF2B5EF4-FFF2-40B4-BE49-F238E27FC236}">
                <a16:creationId xmlns:a16="http://schemas.microsoft.com/office/drawing/2014/main" id="{5901D6BA-D0A3-4FC1-83EB-BFD7B2ABC0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300000">
            <a:off x="7398156" y="2569779"/>
            <a:ext cx="6582422" cy="4162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F5CF13C7-676C-4FC9-87C8-7C350FC5EE03}"/>
              </a:ext>
            </a:extLst>
          </p:cNvPr>
          <p:cNvCxnSpPr/>
          <p:nvPr/>
        </p:nvCxnSpPr>
        <p:spPr>
          <a:xfrm>
            <a:off x="1052993" y="1804735"/>
            <a:ext cx="1322296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481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6AD9CE-443B-4311-950A-DC44D9AB815C}"/>
              </a:ext>
            </a:extLst>
          </p:cNvPr>
          <p:cNvSpPr>
            <a:spLocks noGrp="1"/>
          </p:cNvSpPr>
          <p:nvPr>
            <p:ph type="body" idx="1"/>
          </p:nvPr>
        </p:nvSpPr>
        <p:spPr>
          <a:xfrm>
            <a:off x="483779" y="814087"/>
            <a:ext cx="5178806" cy="4118016"/>
          </a:xfrm>
        </p:spPr>
        <p:txBody>
          <a:bodyPr>
            <a:normAutofit/>
          </a:bodyPr>
          <a:lstStyle/>
          <a:p>
            <a:r>
              <a:rPr lang="en-US" sz="4800">
                <a:solidFill>
                  <a:srgbClr val="C00000"/>
                </a:solidFill>
                <a:latin typeface="Arial Black" panose="020B0A04020102020204" pitchFamily="34" charset="0"/>
                <a:cs typeface="Arial" panose="020B0604020202020204" pitchFamily="34" charset="0"/>
              </a:rPr>
              <a:t>CONTACT INFORMATION</a:t>
            </a:r>
          </a:p>
          <a:p>
            <a:endParaRPr lang="en-US">
              <a:solidFill>
                <a:srgbClr val="C00000"/>
              </a:solidFill>
              <a:latin typeface="Arial" panose="020B0604020202020204" pitchFamily="34" charset="0"/>
              <a:cs typeface="Arial" panose="020B0604020202020204" pitchFamily="34" charset="0"/>
            </a:endParaRPr>
          </a:p>
          <a:p>
            <a:r>
              <a:rPr lang="en-US">
                <a:solidFill>
                  <a:srgbClr val="000000"/>
                </a:solidFill>
                <a:latin typeface="Arial" panose="020B0604020202020204" pitchFamily="34" charset="0"/>
                <a:cs typeface="Arial" panose="020B0604020202020204" pitchFamily="34" charset="0"/>
              </a:rPr>
              <a:t>SPRING LAWSON</a:t>
            </a:r>
            <a:br>
              <a:rPr lang="en-US">
                <a:latin typeface="Arial" panose="020B0604020202020204" pitchFamily="34" charset="0"/>
                <a:cs typeface="Arial" panose="020B0604020202020204" pitchFamily="34" charset="0"/>
              </a:rPr>
            </a:br>
            <a:r>
              <a:rPr lang="en-US" sz="1680" i="1">
                <a:solidFill>
                  <a:schemeClr val="bg1">
                    <a:lumMod val="50000"/>
                  </a:schemeClr>
                </a:solidFill>
                <a:latin typeface="Arial" panose="020B0604020202020204" pitchFamily="34" charset="0"/>
                <a:cs typeface="Arial" panose="020B0604020202020204" pitchFamily="34" charset="0"/>
              </a:rPr>
              <a:t>School-Based Health Center Coordinator </a:t>
            </a:r>
          </a:p>
          <a:p>
            <a:endParaRPr lang="en-US" sz="1680" i="1">
              <a:solidFill>
                <a:schemeClr val="bg1">
                  <a:lumMod val="50000"/>
                </a:schemeClr>
              </a:solidFill>
              <a:latin typeface="Arial" panose="020B0604020202020204" pitchFamily="34" charset="0"/>
              <a:cs typeface="Arial" panose="020B0604020202020204" pitchFamily="34" charset="0"/>
            </a:endParaRPr>
          </a:p>
          <a:p>
            <a:r>
              <a:rPr lang="en-US" sz="1920">
                <a:solidFill>
                  <a:srgbClr val="C00000"/>
                </a:solidFill>
                <a:latin typeface="Arial" panose="020B0604020202020204" pitchFamily="34" charset="0"/>
                <a:cs typeface="Arial" panose="020B0604020202020204" pitchFamily="34" charset="0"/>
              </a:rPr>
              <a:t>HEART OF OHIO </a:t>
            </a:r>
            <a:r>
              <a:rPr lang="en-US" sz="1920">
                <a:solidFill>
                  <a:schemeClr val="accent1"/>
                </a:solidFill>
                <a:latin typeface="Arial" panose="020B0604020202020204" pitchFamily="34" charset="0"/>
                <a:cs typeface="Arial" panose="020B0604020202020204" pitchFamily="34" charset="0"/>
              </a:rPr>
              <a:t>FAMILY HEALTH</a:t>
            </a:r>
            <a:br>
              <a:rPr lang="en-US">
                <a:latin typeface="Arial" panose="020B0604020202020204" pitchFamily="34" charset="0"/>
                <a:cs typeface="Arial" panose="020B0604020202020204" pitchFamily="34" charset="0"/>
              </a:rPr>
            </a:br>
            <a:r>
              <a:rPr lang="en-US" sz="1920">
                <a:solidFill>
                  <a:srgbClr val="000000"/>
                </a:solidFill>
                <a:latin typeface="Arial" panose="020B0604020202020204" pitchFamily="34" charset="0"/>
                <a:cs typeface="Arial" panose="020B0604020202020204" pitchFamily="34" charset="0"/>
              </a:rPr>
              <a:t>Office:</a:t>
            </a:r>
            <a:r>
              <a:rPr lang="en-US" sz="1920" b="0">
                <a:solidFill>
                  <a:srgbClr val="000000"/>
                </a:solidFill>
                <a:latin typeface="Arial" panose="020B0604020202020204" pitchFamily="34" charset="0"/>
                <a:cs typeface="Arial" panose="020B0604020202020204" pitchFamily="34" charset="0"/>
              </a:rPr>
              <a:t> 614.235.5555 ext. 1116</a:t>
            </a:r>
            <a:endParaRPr lang="en-US" sz="192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DE4AC2B-E935-43CD-BF2A-42A68759990E}"/>
              </a:ext>
            </a:extLst>
          </p:cNvPr>
          <p:cNvSpPr>
            <a:spLocks noGrp="1"/>
          </p:cNvSpPr>
          <p:nvPr>
            <p:ph type="sldNum" sz="quarter" idx="11"/>
          </p:nvPr>
        </p:nvSpPr>
        <p:spPr/>
        <p:txBody>
          <a:bodyPr/>
          <a:lstStyle/>
          <a:p>
            <a:pPr defTabSz="548640"/>
            <a:fld id="{39226A24-2D78-4782-9ED1-FD4C1020EEF5}" type="slidenum">
              <a:rPr lang="en-US">
                <a:latin typeface="Open Sans"/>
              </a:rPr>
              <a:pPr defTabSz="548640"/>
              <a:t>54</a:t>
            </a:fld>
            <a:endParaRPr lang="en-US">
              <a:latin typeface="Open Sans"/>
            </a:endParaRPr>
          </a:p>
        </p:txBody>
      </p:sp>
      <p:cxnSp>
        <p:nvCxnSpPr>
          <p:cNvPr id="6" name="Straight Connector 5">
            <a:extLst>
              <a:ext uri="{FF2B5EF4-FFF2-40B4-BE49-F238E27FC236}">
                <a16:creationId xmlns:a16="http://schemas.microsoft.com/office/drawing/2014/main" id="{1F747A0A-93BA-486E-9E33-18D5C106593A}"/>
              </a:ext>
            </a:extLst>
          </p:cNvPr>
          <p:cNvCxnSpPr>
            <a:cxnSpLocks/>
          </p:cNvCxnSpPr>
          <p:nvPr/>
        </p:nvCxnSpPr>
        <p:spPr>
          <a:xfrm>
            <a:off x="608215" y="2506099"/>
            <a:ext cx="670698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160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6F7423-5E7D-C006-D70E-D347669426B0}"/>
              </a:ext>
              <a:ext uri="{C183D7F6-B498-43B3-948B-1728B52AA6E4}">
                <adec:decorative xmlns:adec="http://schemas.microsoft.com/office/drawing/2017/decorative" val="1"/>
              </a:ext>
            </a:extLst>
          </p:cNvPr>
          <p:cNvSpPr/>
          <p:nvPr/>
        </p:nvSpPr>
        <p:spPr>
          <a:xfrm>
            <a:off x="-55095" y="14125"/>
            <a:ext cx="14685495" cy="319207"/>
          </a:xfrm>
          <a:prstGeom prst="rect">
            <a:avLst/>
          </a:prstGeom>
          <a:solidFill>
            <a:srgbClr val="EFEB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55</a:t>
            </a:fld>
            <a:endParaRPr lang="en-US"/>
          </a:p>
        </p:txBody>
      </p:sp>
      <p:grpSp>
        <p:nvGrpSpPr>
          <p:cNvPr id="3" name="Group 2" descr="Social media icons&#10;Follow @OHEducation">
            <a:extLst>
              <a:ext uri="{FF2B5EF4-FFF2-40B4-BE49-F238E27FC236}">
                <a16:creationId xmlns:a16="http://schemas.microsoft.com/office/drawing/2014/main" id="{B5271D1D-C437-014E-9AD5-8E23847ED507}"/>
              </a:ext>
            </a:extLst>
          </p:cNvPr>
          <p:cNvGrpSpPr/>
          <p:nvPr/>
        </p:nvGrpSpPr>
        <p:grpSpPr>
          <a:xfrm>
            <a:off x="-55095" y="370504"/>
            <a:ext cx="14630400" cy="1956594"/>
            <a:chOff x="25939" y="350539"/>
            <a:chExt cx="14630400" cy="1956594"/>
          </a:xfrm>
          <a:noFill/>
        </p:grpSpPr>
        <p:sp>
          <p:nvSpPr>
            <p:cNvPr id="5" name="Rectangle 4">
              <a:extLst>
                <a:ext uri="{FF2B5EF4-FFF2-40B4-BE49-F238E27FC236}">
                  <a16:creationId xmlns:a16="http://schemas.microsoft.com/office/drawing/2014/main" id="{13C8F95C-2A63-4643-88BE-9198D5E64AB8}"/>
                </a:ext>
              </a:extLst>
            </p:cNvPr>
            <p:cNvSpPr/>
            <p:nvPr/>
          </p:nvSpPr>
          <p:spPr>
            <a:xfrm>
              <a:off x="25939" y="350539"/>
              <a:ext cx="14630400" cy="16299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7" descr="LinkedIn icon">
            <a:extLst>
              <a:ext uri="{FF2B5EF4-FFF2-40B4-BE49-F238E27FC236}">
                <a16:creationId xmlns:a16="http://schemas.microsoft.com/office/drawing/2014/main" id="{D617C388-50F8-4E06-AED9-3D1D2AE7DDFE}"/>
              </a:ext>
            </a:extLst>
          </p:cNvPr>
          <p:cNvPicPr>
            <a:picLocks noChangeAspect="1"/>
          </p:cNvPicPr>
          <p:nvPr/>
        </p:nvPicPr>
        <p:blipFill>
          <a:blip r:embed="rId3"/>
          <a:stretch>
            <a:fillRect/>
          </a:stretch>
        </p:blipFill>
        <p:spPr>
          <a:xfrm>
            <a:off x="10742813" y="598072"/>
            <a:ext cx="933450" cy="933450"/>
          </a:xfrm>
          <a:prstGeom prst="rect">
            <a:avLst/>
          </a:prstGeom>
        </p:spPr>
      </p:pic>
      <p:pic>
        <p:nvPicPr>
          <p:cNvPr id="18" name="Picture 18" descr="YouTube icon">
            <a:extLst>
              <a:ext uri="{FF2B5EF4-FFF2-40B4-BE49-F238E27FC236}">
                <a16:creationId xmlns:a16="http://schemas.microsoft.com/office/drawing/2014/main" id="{623A2FA0-94B4-4F29-9794-3A5026008BB4}"/>
              </a:ext>
            </a:extLst>
          </p:cNvPr>
          <p:cNvPicPr>
            <a:picLocks noChangeAspect="1"/>
          </p:cNvPicPr>
          <p:nvPr/>
        </p:nvPicPr>
        <p:blipFill>
          <a:blip r:embed="rId4"/>
          <a:stretch>
            <a:fillRect/>
          </a:stretch>
        </p:blipFill>
        <p:spPr>
          <a:xfrm>
            <a:off x="8736182" y="591414"/>
            <a:ext cx="942975" cy="942975"/>
          </a:xfrm>
          <a:prstGeom prst="rect">
            <a:avLst/>
          </a:prstGeom>
        </p:spPr>
      </p:pic>
      <p:pic>
        <p:nvPicPr>
          <p:cNvPr id="19" name="Picture 19" descr="Instagram icon">
            <a:extLst>
              <a:ext uri="{FF2B5EF4-FFF2-40B4-BE49-F238E27FC236}">
                <a16:creationId xmlns:a16="http://schemas.microsoft.com/office/drawing/2014/main" id="{E122F859-9F7F-4591-BCEA-B8407E8F4C50}"/>
              </a:ext>
            </a:extLst>
          </p:cNvPr>
          <p:cNvPicPr>
            <a:picLocks noChangeAspect="1"/>
          </p:cNvPicPr>
          <p:nvPr/>
        </p:nvPicPr>
        <p:blipFill>
          <a:blip r:embed="rId5"/>
          <a:stretch>
            <a:fillRect/>
          </a:stretch>
        </p:blipFill>
        <p:spPr>
          <a:xfrm>
            <a:off x="6725113" y="589194"/>
            <a:ext cx="952500" cy="952500"/>
          </a:xfrm>
          <a:prstGeom prst="rect">
            <a:avLst/>
          </a:prstGeom>
        </p:spPr>
      </p:pic>
      <p:pic>
        <p:nvPicPr>
          <p:cNvPr id="20" name="Picture 20" descr="Twitter icon">
            <a:extLst>
              <a:ext uri="{FF2B5EF4-FFF2-40B4-BE49-F238E27FC236}">
                <a16:creationId xmlns:a16="http://schemas.microsoft.com/office/drawing/2014/main" id="{F5D00FE4-CBF7-4906-9A71-1D633003FBEB}"/>
              </a:ext>
            </a:extLst>
          </p:cNvPr>
          <p:cNvPicPr>
            <a:picLocks noChangeAspect="1"/>
          </p:cNvPicPr>
          <p:nvPr/>
        </p:nvPicPr>
        <p:blipFill>
          <a:blip r:embed="rId6"/>
          <a:stretch>
            <a:fillRect/>
          </a:stretch>
        </p:blipFill>
        <p:spPr>
          <a:xfrm>
            <a:off x="4731799" y="598072"/>
            <a:ext cx="933450" cy="933450"/>
          </a:xfrm>
          <a:prstGeom prst="rect">
            <a:avLst/>
          </a:prstGeom>
        </p:spPr>
      </p:pic>
      <p:pic>
        <p:nvPicPr>
          <p:cNvPr id="21" name="Picture 21" descr="Facebook icon">
            <a:extLst>
              <a:ext uri="{FF2B5EF4-FFF2-40B4-BE49-F238E27FC236}">
                <a16:creationId xmlns:a16="http://schemas.microsoft.com/office/drawing/2014/main" id="{6D0281BA-67FB-4198-8A03-23C37CE49E1A}"/>
              </a:ext>
            </a:extLst>
          </p:cNvPr>
          <p:cNvPicPr>
            <a:picLocks noChangeAspect="1"/>
          </p:cNvPicPr>
          <p:nvPr/>
        </p:nvPicPr>
        <p:blipFill>
          <a:blip r:embed="rId7"/>
          <a:stretch>
            <a:fillRect/>
          </a:stretch>
        </p:blipFill>
        <p:spPr>
          <a:xfrm>
            <a:off x="2729607" y="593633"/>
            <a:ext cx="942975" cy="942975"/>
          </a:xfrm>
          <a:prstGeom prst="rect">
            <a:avLst/>
          </a:prstGeom>
        </p:spPr>
      </p:pic>
      <p:pic>
        <p:nvPicPr>
          <p:cNvPr id="9" name="Picture 8" descr="Social media likes and loves.">
            <a:extLst>
              <a:ext uri="{FF2B5EF4-FFF2-40B4-BE49-F238E27FC236}">
                <a16:creationId xmlns:a16="http://schemas.microsoft.com/office/drawing/2014/main" id="{935E381C-FDAB-3A3A-62F4-23F8A7A64E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95" y="2885360"/>
            <a:ext cx="14740590" cy="5152051"/>
          </a:xfrm>
          <a:prstGeom prst="rect">
            <a:avLst/>
          </a:prstGeom>
        </p:spPr>
      </p:pic>
      <p:sp>
        <p:nvSpPr>
          <p:cNvPr id="2" name="Title 1">
            <a:extLst>
              <a:ext uri="{FF2B5EF4-FFF2-40B4-BE49-F238E27FC236}">
                <a16:creationId xmlns:a16="http://schemas.microsoft.com/office/drawing/2014/main" id="{1C2F6790-3632-B4B3-60FA-16F1E387999E}"/>
              </a:ext>
            </a:extLst>
          </p:cNvPr>
          <p:cNvSpPr>
            <a:spLocks noGrp="1"/>
          </p:cNvSpPr>
          <p:nvPr>
            <p:ph type="title"/>
          </p:nvPr>
        </p:nvSpPr>
        <p:spPr>
          <a:xfrm>
            <a:off x="617683" y="1794690"/>
            <a:ext cx="13167360" cy="830997"/>
          </a:xfrm>
        </p:spPr>
        <p:txBody>
          <a:bodyPr/>
          <a:lstStyle/>
          <a:p>
            <a:r>
              <a:rPr lang="en-US" sz="5400">
                <a:solidFill>
                  <a:srgbClr val="535151"/>
                </a:solidFill>
              </a:rPr>
              <a:t>@OH</a:t>
            </a:r>
            <a:r>
              <a:rPr lang="en-US" sz="5400" baseline="0">
                <a:solidFill>
                  <a:srgbClr val="535151"/>
                </a:solidFill>
              </a:rPr>
              <a:t>Education</a:t>
            </a:r>
            <a:endParaRPr lang="en-US" sz="5400">
              <a:solidFill>
                <a:srgbClr val="535151"/>
              </a:solidFill>
            </a:endParaRPr>
          </a:p>
        </p:txBody>
      </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26586" y="3315613"/>
            <a:ext cx="7977226" cy="3939235"/>
          </a:xfrm>
          <a:prstGeom prst="rect">
            <a:avLst/>
          </a:prstGeom>
        </p:spPr>
      </p:pic>
      <p:sp>
        <p:nvSpPr>
          <p:cNvPr id="3" name="object 3"/>
          <p:cNvSpPr txBox="1">
            <a:spLocks noGrp="1"/>
          </p:cNvSpPr>
          <p:nvPr>
            <p:ph type="title"/>
          </p:nvPr>
        </p:nvSpPr>
        <p:spPr>
          <a:xfrm>
            <a:off x="2773070" y="389534"/>
            <a:ext cx="3295650" cy="624786"/>
          </a:xfrm>
          <a:prstGeom prst="rect">
            <a:avLst/>
          </a:prstGeom>
        </p:spPr>
        <p:txBody>
          <a:bodyPr vert="horz" wrap="square" lIns="0" tIns="15240" rIns="0" bIns="0" rtlCol="0">
            <a:spAutoFit/>
          </a:bodyPr>
          <a:lstStyle/>
          <a:p>
            <a:pPr marL="15240">
              <a:spcBef>
                <a:spcPts val="120"/>
              </a:spcBef>
            </a:pPr>
            <a:r>
              <a:rPr spc="-6"/>
              <a:t>SOCHE</a:t>
            </a:r>
            <a:r>
              <a:rPr spc="-114"/>
              <a:t> </a:t>
            </a:r>
            <a:r>
              <a:rPr spc="-24"/>
              <a:t>Portfolio</a:t>
            </a:r>
          </a:p>
        </p:txBody>
      </p:sp>
      <p:sp>
        <p:nvSpPr>
          <p:cNvPr id="4" name="object 4"/>
          <p:cNvSpPr txBox="1"/>
          <p:nvPr/>
        </p:nvSpPr>
        <p:spPr>
          <a:xfrm>
            <a:off x="10210190" y="4204716"/>
            <a:ext cx="2293620" cy="383951"/>
          </a:xfrm>
          <a:prstGeom prst="rect">
            <a:avLst/>
          </a:prstGeom>
        </p:spPr>
        <p:txBody>
          <a:bodyPr vert="horz" wrap="square" lIns="0" tIns="14478" rIns="0" bIns="0" rtlCol="0">
            <a:spAutoFit/>
          </a:bodyPr>
          <a:lstStyle/>
          <a:p>
            <a:pPr marL="15240">
              <a:spcBef>
                <a:spcPts val="114"/>
              </a:spcBef>
            </a:pPr>
            <a:r>
              <a:rPr sz="2400" b="1" spc="-12">
                <a:solidFill>
                  <a:srgbClr val="007BC5"/>
                </a:solidFill>
                <a:latin typeface="Calibri"/>
                <a:cs typeface="Calibri"/>
              </a:rPr>
              <a:t>Cross</a:t>
            </a:r>
            <a:r>
              <a:rPr sz="2400" b="1" spc="-42">
                <a:solidFill>
                  <a:srgbClr val="007BC5"/>
                </a:solidFill>
                <a:latin typeface="Calibri"/>
                <a:cs typeface="Calibri"/>
              </a:rPr>
              <a:t> </a:t>
            </a:r>
            <a:r>
              <a:rPr sz="2400" b="1" spc="-18">
                <a:solidFill>
                  <a:srgbClr val="007BC5"/>
                </a:solidFill>
                <a:latin typeface="Calibri"/>
                <a:cs typeface="Calibri"/>
              </a:rPr>
              <a:t>Registration</a:t>
            </a:r>
            <a:endParaRPr sz="2400">
              <a:latin typeface="Calibri"/>
              <a:cs typeface="Calibri"/>
            </a:endParaRPr>
          </a:p>
        </p:txBody>
      </p:sp>
      <p:grpSp>
        <p:nvGrpSpPr>
          <p:cNvPr id="5" name="object 5"/>
          <p:cNvGrpSpPr/>
          <p:nvPr/>
        </p:nvGrpSpPr>
        <p:grpSpPr>
          <a:xfrm>
            <a:off x="2807207" y="2058313"/>
            <a:ext cx="9617201" cy="5009388"/>
            <a:chOff x="815339" y="1715261"/>
            <a:chExt cx="8014334" cy="4174490"/>
          </a:xfrm>
        </p:grpSpPr>
        <p:pic>
          <p:nvPicPr>
            <p:cNvPr id="6" name="object 6"/>
            <p:cNvPicPr/>
            <p:nvPr/>
          </p:nvPicPr>
          <p:blipFill>
            <a:blip r:embed="rId3" cstate="print"/>
            <a:stretch>
              <a:fillRect/>
            </a:stretch>
          </p:blipFill>
          <p:spPr>
            <a:xfrm>
              <a:off x="831341" y="3850385"/>
              <a:ext cx="994410" cy="994409"/>
            </a:xfrm>
            <a:prstGeom prst="rect">
              <a:avLst/>
            </a:prstGeom>
          </p:spPr>
        </p:pic>
        <p:pic>
          <p:nvPicPr>
            <p:cNvPr id="7" name="object 7"/>
            <p:cNvPicPr/>
            <p:nvPr/>
          </p:nvPicPr>
          <p:blipFill>
            <a:blip r:embed="rId4" cstate="print"/>
            <a:stretch>
              <a:fillRect/>
            </a:stretch>
          </p:blipFill>
          <p:spPr>
            <a:xfrm>
              <a:off x="819911" y="2782061"/>
              <a:ext cx="1016508" cy="1016507"/>
            </a:xfrm>
            <a:prstGeom prst="rect">
              <a:avLst/>
            </a:prstGeom>
          </p:spPr>
        </p:pic>
        <p:pic>
          <p:nvPicPr>
            <p:cNvPr id="8" name="object 8"/>
            <p:cNvPicPr/>
            <p:nvPr/>
          </p:nvPicPr>
          <p:blipFill>
            <a:blip r:embed="rId5" cstate="print"/>
            <a:stretch>
              <a:fillRect/>
            </a:stretch>
          </p:blipFill>
          <p:spPr>
            <a:xfrm>
              <a:off x="815339" y="1715261"/>
              <a:ext cx="1016508" cy="1016508"/>
            </a:xfrm>
            <a:prstGeom prst="rect">
              <a:avLst/>
            </a:prstGeom>
          </p:spPr>
        </p:pic>
        <p:pic>
          <p:nvPicPr>
            <p:cNvPr id="9" name="object 9"/>
            <p:cNvPicPr/>
            <p:nvPr/>
          </p:nvPicPr>
          <p:blipFill>
            <a:blip r:embed="rId6" cstate="print"/>
            <a:stretch>
              <a:fillRect/>
            </a:stretch>
          </p:blipFill>
          <p:spPr>
            <a:xfrm>
              <a:off x="815339" y="4874513"/>
              <a:ext cx="1016508" cy="1014984"/>
            </a:xfrm>
            <a:prstGeom prst="rect">
              <a:avLst/>
            </a:prstGeom>
          </p:spPr>
        </p:pic>
        <p:pic>
          <p:nvPicPr>
            <p:cNvPr id="10" name="object 10"/>
            <p:cNvPicPr/>
            <p:nvPr/>
          </p:nvPicPr>
          <p:blipFill>
            <a:blip r:embed="rId7" cstate="print"/>
            <a:stretch>
              <a:fillRect/>
            </a:stretch>
          </p:blipFill>
          <p:spPr>
            <a:xfrm>
              <a:off x="7114031" y="1738883"/>
              <a:ext cx="1715262" cy="838200"/>
            </a:xfrm>
            <a:prstGeom prst="rect">
              <a:avLst/>
            </a:prstGeom>
          </p:spPr>
        </p:pic>
      </p:grpSp>
      <p:pic>
        <p:nvPicPr>
          <p:cNvPr id="11" name="object 11"/>
          <p:cNvPicPr/>
          <p:nvPr/>
        </p:nvPicPr>
        <p:blipFill>
          <a:blip r:embed="rId8" cstate="print"/>
          <a:stretch>
            <a:fillRect/>
          </a:stretch>
        </p:blipFill>
        <p:spPr>
          <a:xfrm>
            <a:off x="2743200" y="7600494"/>
            <a:ext cx="3108046" cy="368456"/>
          </a:xfrm>
          <a:prstGeom prst="rect">
            <a:avLst/>
          </a:prstGeom>
        </p:spPr>
      </p:pic>
      <p:sp>
        <p:nvSpPr>
          <p:cNvPr id="12" name="object 12"/>
          <p:cNvSpPr txBox="1"/>
          <p:nvPr/>
        </p:nvSpPr>
        <p:spPr>
          <a:xfrm>
            <a:off x="2826866" y="1271473"/>
            <a:ext cx="3332988" cy="370101"/>
          </a:xfrm>
          <a:prstGeom prst="rect">
            <a:avLst/>
          </a:prstGeom>
          <a:ln w="9525">
            <a:solidFill>
              <a:srgbClr val="4471C4"/>
            </a:solidFill>
          </a:ln>
        </p:spPr>
        <p:txBody>
          <a:bodyPr vert="horz" wrap="square" lIns="0" tIns="37338" rIns="0" bIns="0" rtlCol="0">
            <a:spAutoFit/>
          </a:bodyPr>
          <a:lstStyle/>
          <a:p>
            <a:pPr marL="108966">
              <a:spcBef>
                <a:spcPts val="294"/>
              </a:spcBef>
            </a:pPr>
            <a:r>
              <a:rPr sz="2160" spc="-12">
                <a:solidFill>
                  <a:srgbClr val="1E4E79"/>
                </a:solidFill>
                <a:latin typeface="Calibri"/>
                <a:cs typeface="Calibri"/>
              </a:rPr>
              <a:t>Professional</a:t>
            </a:r>
            <a:r>
              <a:rPr sz="2160" spc="-6">
                <a:solidFill>
                  <a:srgbClr val="1E4E79"/>
                </a:solidFill>
                <a:latin typeface="Calibri"/>
                <a:cs typeface="Calibri"/>
              </a:rPr>
              <a:t> </a:t>
            </a:r>
            <a:r>
              <a:rPr sz="2160" spc="-12">
                <a:solidFill>
                  <a:srgbClr val="1E4E79"/>
                </a:solidFill>
                <a:latin typeface="Calibri"/>
                <a:cs typeface="Calibri"/>
              </a:rPr>
              <a:t>Development</a:t>
            </a:r>
            <a:endParaRPr sz="2160">
              <a:latin typeface="Calibri"/>
              <a:cs typeface="Calibri"/>
            </a:endParaRPr>
          </a:p>
        </p:txBody>
      </p:sp>
      <p:sp>
        <p:nvSpPr>
          <p:cNvPr id="13" name="object 13"/>
          <p:cNvSpPr txBox="1"/>
          <p:nvPr/>
        </p:nvSpPr>
        <p:spPr>
          <a:xfrm>
            <a:off x="9437980" y="1265073"/>
            <a:ext cx="3106674" cy="370100"/>
          </a:xfrm>
          <a:prstGeom prst="rect">
            <a:avLst/>
          </a:prstGeom>
          <a:ln w="9525">
            <a:solidFill>
              <a:srgbClr val="4471C4"/>
            </a:solidFill>
          </a:ln>
        </p:spPr>
        <p:txBody>
          <a:bodyPr vert="horz" wrap="square" lIns="0" tIns="37337" rIns="0" bIns="0" rtlCol="0">
            <a:spAutoFit/>
          </a:bodyPr>
          <a:lstStyle/>
          <a:p>
            <a:pPr marL="267462">
              <a:spcBef>
                <a:spcPts val="293"/>
              </a:spcBef>
            </a:pPr>
            <a:r>
              <a:rPr sz="2160" spc="-24">
                <a:solidFill>
                  <a:srgbClr val="1E4E79"/>
                </a:solidFill>
                <a:latin typeface="Calibri"/>
                <a:cs typeface="Calibri"/>
              </a:rPr>
              <a:t>Workforce</a:t>
            </a:r>
            <a:r>
              <a:rPr sz="2160" spc="-30">
                <a:solidFill>
                  <a:srgbClr val="1E4E79"/>
                </a:solidFill>
                <a:latin typeface="Calibri"/>
                <a:cs typeface="Calibri"/>
              </a:rPr>
              <a:t> </a:t>
            </a:r>
            <a:r>
              <a:rPr sz="2160" spc="-12">
                <a:solidFill>
                  <a:srgbClr val="1E4E79"/>
                </a:solidFill>
                <a:latin typeface="Calibri"/>
                <a:cs typeface="Calibri"/>
              </a:rPr>
              <a:t>Development</a:t>
            </a:r>
            <a:endParaRPr sz="2160">
              <a:latin typeface="Calibri"/>
              <a:cs typeface="Calibri"/>
            </a:endParaRPr>
          </a:p>
        </p:txBody>
      </p:sp>
      <p:sp>
        <p:nvSpPr>
          <p:cNvPr id="14" name="object 14"/>
          <p:cNvSpPr txBox="1"/>
          <p:nvPr/>
        </p:nvSpPr>
        <p:spPr>
          <a:xfrm>
            <a:off x="2783737" y="7063130"/>
            <a:ext cx="2958084" cy="383951"/>
          </a:xfrm>
          <a:prstGeom prst="rect">
            <a:avLst/>
          </a:prstGeom>
        </p:spPr>
        <p:txBody>
          <a:bodyPr vert="horz" wrap="square" lIns="0" tIns="14478" rIns="0" bIns="0" rtlCol="0">
            <a:spAutoFit/>
          </a:bodyPr>
          <a:lstStyle/>
          <a:p>
            <a:pPr marL="15240">
              <a:spcBef>
                <a:spcPts val="114"/>
              </a:spcBef>
            </a:pPr>
            <a:r>
              <a:rPr sz="2400" b="1" spc="-12">
                <a:solidFill>
                  <a:srgbClr val="007BC5"/>
                </a:solidFill>
                <a:latin typeface="Calibri"/>
                <a:cs typeface="Calibri"/>
              </a:rPr>
              <a:t>Councils</a:t>
            </a:r>
            <a:r>
              <a:rPr sz="2400" b="1" spc="-36">
                <a:solidFill>
                  <a:srgbClr val="007BC5"/>
                </a:solidFill>
                <a:latin typeface="Calibri"/>
                <a:cs typeface="Calibri"/>
              </a:rPr>
              <a:t> </a:t>
            </a:r>
            <a:r>
              <a:rPr sz="2400" b="1" spc="-6">
                <a:solidFill>
                  <a:srgbClr val="007BC5"/>
                </a:solidFill>
                <a:latin typeface="Calibri"/>
                <a:cs typeface="Calibri"/>
              </a:rPr>
              <a:t>&amp;</a:t>
            </a:r>
            <a:r>
              <a:rPr sz="2400" b="1" spc="-30">
                <a:solidFill>
                  <a:srgbClr val="007BC5"/>
                </a:solidFill>
                <a:latin typeface="Calibri"/>
                <a:cs typeface="Calibri"/>
              </a:rPr>
              <a:t> </a:t>
            </a:r>
            <a:r>
              <a:rPr sz="2400" b="1" spc="-12">
                <a:solidFill>
                  <a:srgbClr val="007BC5"/>
                </a:solidFill>
                <a:latin typeface="Calibri"/>
                <a:cs typeface="Calibri"/>
              </a:rPr>
              <a:t>Committees</a:t>
            </a:r>
            <a:endParaRPr sz="2400">
              <a:latin typeface="Calibri"/>
              <a:cs typeface="Calibri"/>
            </a:endParaRPr>
          </a:p>
        </p:txBody>
      </p:sp>
      <p:grpSp>
        <p:nvGrpSpPr>
          <p:cNvPr id="15" name="object 15"/>
          <p:cNvGrpSpPr/>
          <p:nvPr/>
        </p:nvGrpSpPr>
        <p:grpSpPr>
          <a:xfrm>
            <a:off x="10256825" y="3169311"/>
            <a:ext cx="2545080" cy="5060442"/>
            <a:chOff x="7023354" y="2641092"/>
            <a:chExt cx="2120900" cy="4217035"/>
          </a:xfrm>
        </p:grpSpPr>
        <p:pic>
          <p:nvPicPr>
            <p:cNvPr id="16" name="object 16"/>
            <p:cNvPicPr/>
            <p:nvPr/>
          </p:nvPicPr>
          <p:blipFill>
            <a:blip r:embed="rId9" cstate="print"/>
            <a:stretch>
              <a:fillRect/>
            </a:stretch>
          </p:blipFill>
          <p:spPr>
            <a:xfrm>
              <a:off x="7189470" y="3977640"/>
              <a:ext cx="1655064" cy="853440"/>
            </a:xfrm>
            <a:prstGeom prst="rect">
              <a:avLst/>
            </a:prstGeom>
          </p:spPr>
        </p:pic>
        <p:pic>
          <p:nvPicPr>
            <p:cNvPr id="17" name="object 17"/>
            <p:cNvPicPr/>
            <p:nvPr/>
          </p:nvPicPr>
          <p:blipFill>
            <a:blip r:embed="rId10" cstate="print"/>
            <a:stretch>
              <a:fillRect/>
            </a:stretch>
          </p:blipFill>
          <p:spPr>
            <a:xfrm>
              <a:off x="7023354" y="2641092"/>
              <a:ext cx="1715261" cy="889253"/>
            </a:xfrm>
            <a:prstGeom prst="rect">
              <a:avLst/>
            </a:prstGeom>
          </p:spPr>
        </p:pic>
        <p:sp>
          <p:nvSpPr>
            <p:cNvPr id="18" name="object 18"/>
            <p:cNvSpPr/>
            <p:nvPr/>
          </p:nvSpPr>
          <p:spPr>
            <a:xfrm>
              <a:off x="7091172" y="5276849"/>
              <a:ext cx="2052955" cy="1581150"/>
            </a:xfrm>
            <a:custGeom>
              <a:avLst/>
              <a:gdLst/>
              <a:ahLst/>
              <a:cxnLst/>
              <a:rect l="l" t="t" r="r" b="b"/>
              <a:pathLst>
                <a:path w="2052954" h="1581150">
                  <a:moveTo>
                    <a:pt x="2052827" y="0"/>
                  </a:moveTo>
                  <a:lnTo>
                    <a:pt x="0" y="0"/>
                  </a:lnTo>
                  <a:lnTo>
                    <a:pt x="0" y="1581149"/>
                  </a:lnTo>
                  <a:lnTo>
                    <a:pt x="2052827" y="1581149"/>
                  </a:lnTo>
                  <a:lnTo>
                    <a:pt x="2052827" y="0"/>
                  </a:lnTo>
                  <a:close/>
                </a:path>
              </a:pathLst>
            </a:custGeom>
            <a:solidFill>
              <a:srgbClr val="FFFFFF"/>
            </a:solidFill>
          </p:spPr>
          <p:txBody>
            <a:bodyPr wrap="square" lIns="0" tIns="0" rIns="0" bIns="0" rtlCol="0"/>
            <a:lstStyle/>
            <a:p>
              <a:endParaRPr sz="3120"/>
            </a:p>
          </p:txBody>
        </p:sp>
        <p:pic>
          <p:nvPicPr>
            <p:cNvPr id="19" name="object 19"/>
            <p:cNvPicPr/>
            <p:nvPr/>
          </p:nvPicPr>
          <p:blipFill>
            <a:blip r:embed="rId11" cstate="print"/>
            <a:stretch>
              <a:fillRect/>
            </a:stretch>
          </p:blipFill>
          <p:spPr>
            <a:xfrm>
              <a:off x="7554468" y="5732526"/>
              <a:ext cx="1418844" cy="995172"/>
            </a:xfrm>
            <a:prstGeom prst="rect">
              <a:avLst/>
            </a:prstGeom>
          </p:spPr>
        </p:pic>
        <p:pic>
          <p:nvPicPr>
            <p:cNvPr id="20" name="object 20"/>
            <p:cNvPicPr/>
            <p:nvPr/>
          </p:nvPicPr>
          <p:blipFill>
            <a:blip r:embed="rId12" cstate="print"/>
            <a:stretch>
              <a:fillRect/>
            </a:stretch>
          </p:blipFill>
          <p:spPr>
            <a:xfrm>
              <a:off x="7672578" y="4844796"/>
              <a:ext cx="1183385" cy="889253"/>
            </a:xfrm>
            <a:prstGeom prst="rect">
              <a:avLst/>
            </a:prstGeom>
          </p:spPr>
        </p:pic>
      </p:grpSp>
      <p:sp>
        <p:nvSpPr>
          <p:cNvPr id="21" name="object 21"/>
          <p:cNvSpPr txBox="1"/>
          <p:nvPr/>
        </p:nvSpPr>
        <p:spPr>
          <a:xfrm>
            <a:off x="4873753" y="2027225"/>
            <a:ext cx="4646675" cy="655821"/>
          </a:xfrm>
          <a:prstGeom prst="rect">
            <a:avLst/>
          </a:prstGeom>
        </p:spPr>
        <p:txBody>
          <a:bodyPr vert="horz" wrap="square" lIns="0" tIns="14478" rIns="0" bIns="0" rtlCol="0">
            <a:spAutoFit/>
          </a:bodyPr>
          <a:lstStyle/>
          <a:p>
            <a:pPr algn="ctr">
              <a:lnSpc>
                <a:spcPts val="2784"/>
              </a:lnSpc>
              <a:spcBef>
                <a:spcPts val="114"/>
              </a:spcBef>
            </a:pPr>
            <a:r>
              <a:rPr sz="2400" b="1" spc="-12">
                <a:solidFill>
                  <a:srgbClr val="EB5B1F"/>
                </a:solidFill>
                <a:latin typeface="Calibri"/>
                <a:cs typeface="Calibri"/>
              </a:rPr>
              <a:t>Vision:</a:t>
            </a:r>
            <a:endParaRPr sz="2400">
              <a:latin typeface="Calibri"/>
              <a:cs typeface="Calibri"/>
            </a:endParaRPr>
          </a:p>
          <a:p>
            <a:pPr algn="ctr">
              <a:lnSpc>
                <a:spcPts val="2207"/>
              </a:lnSpc>
            </a:pPr>
            <a:r>
              <a:rPr sz="1920">
                <a:solidFill>
                  <a:srgbClr val="243C7E"/>
                </a:solidFill>
                <a:latin typeface="Calibri"/>
                <a:cs typeface="Calibri"/>
              </a:rPr>
              <a:t>An</a:t>
            </a:r>
            <a:r>
              <a:rPr sz="1920" spc="-12">
                <a:solidFill>
                  <a:srgbClr val="243C7E"/>
                </a:solidFill>
                <a:latin typeface="Calibri"/>
                <a:cs typeface="Calibri"/>
              </a:rPr>
              <a:t> educated, </a:t>
            </a:r>
            <a:r>
              <a:rPr sz="1920" spc="-6">
                <a:solidFill>
                  <a:srgbClr val="243C7E"/>
                </a:solidFill>
                <a:latin typeface="Calibri"/>
                <a:cs typeface="Calibri"/>
              </a:rPr>
              <a:t>employed,</a:t>
            </a:r>
            <a:r>
              <a:rPr sz="1920" spc="-12">
                <a:solidFill>
                  <a:srgbClr val="243C7E"/>
                </a:solidFill>
                <a:latin typeface="Calibri"/>
                <a:cs typeface="Calibri"/>
              </a:rPr>
              <a:t> </a:t>
            </a:r>
            <a:r>
              <a:rPr sz="1920">
                <a:solidFill>
                  <a:srgbClr val="243C7E"/>
                </a:solidFill>
                <a:latin typeface="Calibri"/>
                <a:cs typeface="Calibri"/>
              </a:rPr>
              <a:t>and</a:t>
            </a:r>
            <a:r>
              <a:rPr sz="1920" spc="-18">
                <a:solidFill>
                  <a:srgbClr val="243C7E"/>
                </a:solidFill>
                <a:latin typeface="Calibri"/>
                <a:cs typeface="Calibri"/>
              </a:rPr>
              <a:t> </a:t>
            </a:r>
            <a:r>
              <a:rPr sz="1920" spc="-12">
                <a:solidFill>
                  <a:srgbClr val="243C7E"/>
                </a:solidFill>
                <a:latin typeface="Calibri"/>
                <a:cs typeface="Calibri"/>
              </a:rPr>
              <a:t>engaged</a:t>
            </a:r>
            <a:r>
              <a:rPr sz="1920" spc="-18">
                <a:solidFill>
                  <a:srgbClr val="243C7E"/>
                </a:solidFill>
                <a:latin typeface="Calibri"/>
                <a:cs typeface="Calibri"/>
              </a:rPr>
              <a:t> </a:t>
            </a:r>
            <a:r>
              <a:rPr sz="1920" spc="-6">
                <a:solidFill>
                  <a:srgbClr val="243C7E"/>
                </a:solidFill>
                <a:latin typeface="Calibri"/>
                <a:cs typeface="Calibri"/>
              </a:rPr>
              <a:t>citizenry</a:t>
            </a:r>
            <a:endParaRPr sz="1920">
              <a:latin typeface="Calibri"/>
              <a:cs typeface="Calibri"/>
            </a:endParaRPr>
          </a:p>
        </p:txBody>
      </p:sp>
      <p:sp>
        <p:nvSpPr>
          <p:cNvPr id="22" name="object 22"/>
          <p:cNvSpPr txBox="1"/>
          <p:nvPr/>
        </p:nvSpPr>
        <p:spPr>
          <a:xfrm>
            <a:off x="6457493" y="2964796"/>
            <a:ext cx="1925574" cy="2316275"/>
          </a:xfrm>
          <a:prstGeom prst="rect">
            <a:avLst/>
          </a:prstGeom>
        </p:spPr>
        <p:txBody>
          <a:bodyPr vert="horz" wrap="square" lIns="0" tIns="64770" rIns="0" bIns="0" rtlCol="0">
            <a:spAutoFit/>
          </a:bodyPr>
          <a:lstStyle/>
          <a:p>
            <a:pPr marR="54102" algn="ctr">
              <a:spcBef>
                <a:spcPts val="510"/>
              </a:spcBef>
            </a:pPr>
            <a:r>
              <a:rPr sz="2160" b="1">
                <a:solidFill>
                  <a:srgbClr val="EB5215"/>
                </a:solidFill>
                <a:latin typeface="Calibri"/>
                <a:cs typeface="Calibri"/>
              </a:rPr>
              <a:t>High</a:t>
            </a:r>
            <a:r>
              <a:rPr sz="2160" b="1" spc="-54">
                <a:solidFill>
                  <a:srgbClr val="EB5215"/>
                </a:solidFill>
                <a:latin typeface="Calibri"/>
                <a:cs typeface="Calibri"/>
              </a:rPr>
              <a:t> </a:t>
            </a:r>
            <a:r>
              <a:rPr sz="2160" b="1" spc="-6">
                <a:solidFill>
                  <a:srgbClr val="EB5215"/>
                </a:solidFill>
                <a:latin typeface="Calibri"/>
                <a:cs typeface="Calibri"/>
              </a:rPr>
              <a:t>School</a:t>
            </a:r>
            <a:endParaRPr sz="2160">
              <a:latin typeface="Calibri"/>
              <a:cs typeface="Calibri"/>
            </a:endParaRPr>
          </a:p>
          <a:p>
            <a:pPr marR="53340" algn="ctr">
              <a:spcBef>
                <a:spcPts val="390"/>
              </a:spcBef>
            </a:pPr>
            <a:r>
              <a:rPr sz="2160" b="1">
                <a:solidFill>
                  <a:srgbClr val="EB5215"/>
                </a:solidFill>
                <a:latin typeface="Calibri"/>
                <a:cs typeface="Calibri"/>
              </a:rPr>
              <a:t>+</a:t>
            </a:r>
            <a:endParaRPr sz="2160">
              <a:latin typeface="Calibri"/>
              <a:cs typeface="Calibri"/>
            </a:endParaRPr>
          </a:p>
          <a:p>
            <a:pPr algn="ctr">
              <a:spcBef>
                <a:spcPts val="390"/>
              </a:spcBef>
            </a:pPr>
            <a:r>
              <a:rPr sz="2160" b="1" spc="-12">
                <a:solidFill>
                  <a:srgbClr val="EB5215"/>
                </a:solidFill>
                <a:latin typeface="Calibri"/>
                <a:cs typeface="Calibri"/>
              </a:rPr>
              <a:t>College</a:t>
            </a:r>
            <a:r>
              <a:rPr sz="2160" b="1" spc="-72">
                <a:solidFill>
                  <a:srgbClr val="EB5215"/>
                </a:solidFill>
                <a:latin typeface="Calibri"/>
                <a:cs typeface="Calibri"/>
              </a:rPr>
              <a:t> </a:t>
            </a:r>
            <a:r>
              <a:rPr sz="2160" b="1" spc="-6">
                <a:solidFill>
                  <a:srgbClr val="EB5215"/>
                </a:solidFill>
                <a:latin typeface="Calibri"/>
                <a:cs typeface="Calibri"/>
              </a:rPr>
              <a:t>Students</a:t>
            </a:r>
            <a:endParaRPr sz="2160">
              <a:latin typeface="Calibri"/>
              <a:cs typeface="Calibri"/>
            </a:endParaRPr>
          </a:p>
          <a:p>
            <a:pPr marR="53340" algn="ctr">
              <a:spcBef>
                <a:spcPts val="390"/>
              </a:spcBef>
            </a:pPr>
            <a:r>
              <a:rPr sz="2160" b="1">
                <a:solidFill>
                  <a:srgbClr val="EB5215"/>
                </a:solidFill>
                <a:latin typeface="Calibri"/>
                <a:cs typeface="Calibri"/>
              </a:rPr>
              <a:t>=</a:t>
            </a:r>
            <a:endParaRPr sz="2160">
              <a:latin typeface="Calibri"/>
              <a:cs typeface="Calibri"/>
            </a:endParaRPr>
          </a:p>
          <a:p>
            <a:pPr marL="762" algn="ctr">
              <a:spcBef>
                <a:spcPts val="390"/>
              </a:spcBef>
            </a:pPr>
            <a:r>
              <a:rPr sz="2160" b="1" spc="-36">
                <a:solidFill>
                  <a:srgbClr val="EB5215"/>
                </a:solidFill>
                <a:latin typeface="Calibri"/>
                <a:cs typeface="Calibri"/>
              </a:rPr>
              <a:t>Tomorrow’s</a:t>
            </a:r>
            <a:endParaRPr sz="2160">
              <a:latin typeface="Calibri"/>
              <a:cs typeface="Calibri"/>
            </a:endParaRPr>
          </a:p>
          <a:p>
            <a:pPr marR="54102" algn="ctr">
              <a:spcBef>
                <a:spcPts val="390"/>
              </a:spcBef>
            </a:pPr>
            <a:r>
              <a:rPr sz="2160" b="1" spc="-24">
                <a:solidFill>
                  <a:srgbClr val="EB5215"/>
                </a:solidFill>
                <a:latin typeface="Calibri"/>
                <a:cs typeface="Calibri"/>
              </a:rPr>
              <a:t>Workforce</a:t>
            </a:r>
            <a:endParaRPr sz="2160">
              <a:latin typeface="Calibri"/>
              <a:cs typeface="Calibri"/>
            </a:endParaRPr>
          </a:p>
        </p:txBody>
      </p:sp>
    </p:spTree>
    <p:extLst>
      <p:ext uri="{BB962C8B-B14F-4D97-AF65-F5344CB8AC3E}">
        <p14:creationId xmlns:p14="http://schemas.microsoft.com/office/powerpoint/2010/main" val="4019190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9602" y="389534"/>
            <a:ext cx="6397752" cy="624786"/>
          </a:xfrm>
          <a:prstGeom prst="rect">
            <a:avLst/>
          </a:prstGeom>
        </p:spPr>
        <p:txBody>
          <a:bodyPr vert="horz" wrap="square" lIns="0" tIns="15240" rIns="0" bIns="0" rtlCol="0">
            <a:spAutoFit/>
          </a:bodyPr>
          <a:lstStyle/>
          <a:p>
            <a:pPr marL="15240">
              <a:spcBef>
                <a:spcPts val="120"/>
              </a:spcBef>
            </a:pPr>
            <a:r>
              <a:rPr spc="-12"/>
              <a:t>College </a:t>
            </a:r>
            <a:r>
              <a:t>and </a:t>
            </a:r>
            <a:r>
              <a:rPr spc="-18"/>
              <a:t>University</a:t>
            </a:r>
            <a:r>
              <a:rPr spc="-36"/>
              <a:t> </a:t>
            </a:r>
            <a:r>
              <a:rPr spc="-24"/>
              <a:t>Partners</a:t>
            </a:r>
          </a:p>
        </p:txBody>
      </p:sp>
      <p:sp>
        <p:nvSpPr>
          <p:cNvPr id="3" name="object 3"/>
          <p:cNvSpPr txBox="1"/>
          <p:nvPr/>
        </p:nvSpPr>
        <p:spPr>
          <a:xfrm>
            <a:off x="3076347" y="1345386"/>
            <a:ext cx="4936235" cy="5952655"/>
          </a:xfrm>
          <a:prstGeom prst="rect">
            <a:avLst/>
          </a:prstGeom>
        </p:spPr>
        <p:txBody>
          <a:bodyPr vert="horz" wrap="square" lIns="0" tIns="108966" rIns="0" bIns="0" rtlCol="0">
            <a:spAutoFit/>
          </a:bodyPr>
          <a:lstStyle/>
          <a:p>
            <a:pPr marL="220980" indent="-205740">
              <a:spcBef>
                <a:spcPts val="858"/>
              </a:spcBef>
              <a:buFont typeface="Arial MT"/>
              <a:buChar char="•"/>
              <a:tabLst>
                <a:tab pos="220980" algn="l"/>
              </a:tabLst>
            </a:pPr>
            <a:r>
              <a:rPr sz="1800" b="1" spc="-6">
                <a:solidFill>
                  <a:srgbClr val="2E5496"/>
                </a:solidFill>
                <a:latin typeface="Calibri"/>
                <a:cs typeface="Calibri"/>
              </a:rPr>
              <a:t>Air</a:t>
            </a:r>
            <a:r>
              <a:rPr sz="1800" b="1" spc="-12">
                <a:solidFill>
                  <a:srgbClr val="2E5496"/>
                </a:solidFill>
                <a:latin typeface="Calibri"/>
                <a:cs typeface="Calibri"/>
              </a:rPr>
              <a:t> Force </a:t>
            </a:r>
            <a:r>
              <a:rPr sz="1800" b="1" spc="-6">
                <a:solidFill>
                  <a:srgbClr val="2E5496"/>
                </a:solidFill>
                <a:latin typeface="Calibri"/>
                <a:cs typeface="Calibri"/>
              </a:rPr>
              <a:t>Institute</a:t>
            </a:r>
            <a:r>
              <a:rPr sz="1800" b="1" spc="-30">
                <a:solidFill>
                  <a:srgbClr val="2E5496"/>
                </a:solidFill>
                <a:latin typeface="Calibri"/>
                <a:cs typeface="Calibri"/>
              </a:rPr>
              <a:t> </a:t>
            </a:r>
            <a:r>
              <a:rPr sz="1800" b="1">
                <a:solidFill>
                  <a:srgbClr val="2E5496"/>
                </a:solidFill>
                <a:latin typeface="Calibri"/>
                <a:cs typeface="Calibri"/>
              </a:rPr>
              <a:t>of</a:t>
            </a:r>
            <a:r>
              <a:rPr sz="1800" b="1" spc="-6">
                <a:solidFill>
                  <a:srgbClr val="2E5496"/>
                </a:solidFill>
                <a:latin typeface="Calibri"/>
                <a:cs typeface="Calibri"/>
              </a:rPr>
              <a:t> </a:t>
            </a:r>
            <a:r>
              <a:rPr sz="1800" b="1" spc="-24">
                <a:solidFill>
                  <a:srgbClr val="2E5496"/>
                </a:solidFill>
                <a:latin typeface="Calibri"/>
                <a:cs typeface="Calibri"/>
              </a:rPr>
              <a:t>Technology</a:t>
            </a:r>
            <a:endParaRPr sz="1800">
              <a:latin typeface="Calibri"/>
              <a:cs typeface="Calibri"/>
            </a:endParaRPr>
          </a:p>
          <a:p>
            <a:pPr marL="220980" indent="-205740">
              <a:spcBef>
                <a:spcPts val="744"/>
              </a:spcBef>
              <a:buFont typeface="Arial MT"/>
              <a:buChar char="•"/>
              <a:tabLst>
                <a:tab pos="220980" algn="l"/>
              </a:tabLst>
            </a:pPr>
            <a:r>
              <a:rPr sz="1800" b="1" spc="-6">
                <a:solidFill>
                  <a:srgbClr val="2E5496"/>
                </a:solidFill>
                <a:latin typeface="Calibri"/>
                <a:cs typeface="Calibri"/>
              </a:rPr>
              <a:t>Antioch</a:t>
            </a:r>
            <a:r>
              <a:rPr sz="1800" b="1" spc="-42">
                <a:solidFill>
                  <a:srgbClr val="2E5496"/>
                </a:solidFill>
                <a:latin typeface="Calibri"/>
                <a:cs typeface="Calibri"/>
              </a:rPr>
              <a:t> </a:t>
            </a:r>
            <a:r>
              <a:rPr sz="1800" b="1" spc="-12">
                <a:solidFill>
                  <a:srgbClr val="2E5496"/>
                </a:solidFill>
                <a:latin typeface="Calibri"/>
                <a:cs typeface="Calibri"/>
              </a:rPr>
              <a:t>College</a:t>
            </a:r>
            <a:endParaRPr sz="1800">
              <a:latin typeface="Calibri"/>
              <a:cs typeface="Calibri"/>
            </a:endParaRPr>
          </a:p>
          <a:p>
            <a:pPr marL="220980" indent="-205740">
              <a:spcBef>
                <a:spcPts val="750"/>
              </a:spcBef>
              <a:buFont typeface="Arial MT"/>
              <a:buChar char="•"/>
              <a:tabLst>
                <a:tab pos="220980" algn="l"/>
              </a:tabLst>
            </a:pPr>
            <a:r>
              <a:rPr sz="1800" b="1" spc="-6">
                <a:solidFill>
                  <a:srgbClr val="2E5496"/>
                </a:solidFill>
                <a:latin typeface="Calibri"/>
                <a:cs typeface="Calibri"/>
              </a:rPr>
              <a:t>Antioch</a:t>
            </a:r>
            <a:r>
              <a:rPr sz="1800" b="1" spc="-30">
                <a:solidFill>
                  <a:srgbClr val="2E5496"/>
                </a:solidFill>
                <a:latin typeface="Calibri"/>
                <a:cs typeface="Calibri"/>
              </a:rPr>
              <a:t> </a:t>
            </a:r>
            <a:r>
              <a:rPr sz="1800" b="1" spc="-6">
                <a:solidFill>
                  <a:srgbClr val="2E5496"/>
                </a:solidFill>
                <a:latin typeface="Calibri"/>
                <a:cs typeface="Calibri"/>
              </a:rPr>
              <a:t>University</a:t>
            </a:r>
            <a:r>
              <a:rPr sz="1800" b="1" spc="-42">
                <a:solidFill>
                  <a:srgbClr val="2E5496"/>
                </a:solidFill>
                <a:latin typeface="Calibri"/>
                <a:cs typeface="Calibri"/>
              </a:rPr>
              <a:t> </a:t>
            </a:r>
            <a:r>
              <a:rPr sz="1800" b="1" spc="-12">
                <a:solidFill>
                  <a:srgbClr val="2E5496"/>
                </a:solidFill>
                <a:latin typeface="Calibri"/>
                <a:cs typeface="Calibri"/>
              </a:rPr>
              <a:t>Midwest</a:t>
            </a:r>
            <a:endParaRPr sz="1800">
              <a:latin typeface="Calibri"/>
              <a:cs typeface="Calibri"/>
            </a:endParaRPr>
          </a:p>
          <a:p>
            <a:pPr marL="220980" indent="-205740">
              <a:spcBef>
                <a:spcPts val="738"/>
              </a:spcBef>
              <a:buFont typeface="Arial MT"/>
              <a:buChar char="•"/>
              <a:tabLst>
                <a:tab pos="220980" algn="l"/>
              </a:tabLst>
            </a:pPr>
            <a:r>
              <a:rPr sz="1800" spc="-6">
                <a:solidFill>
                  <a:srgbClr val="2E5496"/>
                </a:solidFill>
                <a:latin typeface="Calibri"/>
                <a:cs typeface="Calibri"/>
              </a:rPr>
              <a:t>Bowling </a:t>
            </a:r>
            <a:r>
              <a:rPr sz="1800" spc="-12">
                <a:solidFill>
                  <a:srgbClr val="2E5496"/>
                </a:solidFill>
                <a:latin typeface="Calibri"/>
                <a:cs typeface="Calibri"/>
              </a:rPr>
              <a:t>Green</a:t>
            </a:r>
            <a:r>
              <a:rPr sz="1800" spc="6">
                <a:solidFill>
                  <a:srgbClr val="2E5496"/>
                </a:solidFill>
                <a:latin typeface="Calibri"/>
                <a:cs typeface="Calibri"/>
              </a:rPr>
              <a:t> </a:t>
            </a:r>
            <a:r>
              <a:rPr sz="1800" spc="-18">
                <a:solidFill>
                  <a:srgbClr val="2E5496"/>
                </a:solidFill>
                <a:latin typeface="Calibri"/>
                <a:cs typeface="Calibri"/>
              </a:rPr>
              <a:t>State</a:t>
            </a:r>
            <a:r>
              <a:rPr sz="1800" spc="-24">
                <a:solidFill>
                  <a:srgbClr val="2E5496"/>
                </a:solidFill>
                <a:latin typeface="Calibri"/>
                <a:cs typeface="Calibri"/>
              </a:rPr>
              <a:t> </a:t>
            </a:r>
            <a:r>
              <a:rPr sz="1800" spc="-12">
                <a:solidFill>
                  <a:srgbClr val="2E5496"/>
                </a:solidFill>
                <a:latin typeface="Calibri"/>
                <a:cs typeface="Calibri"/>
              </a:rPr>
              <a:t>University</a:t>
            </a:r>
            <a:endParaRPr sz="1800">
              <a:latin typeface="Calibri"/>
              <a:cs typeface="Calibri"/>
            </a:endParaRPr>
          </a:p>
          <a:p>
            <a:pPr marL="220980" indent="-205740">
              <a:spcBef>
                <a:spcPts val="744"/>
              </a:spcBef>
              <a:buFont typeface="Arial MT"/>
              <a:buChar char="•"/>
              <a:tabLst>
                <a:tab pos="220980" algn="l"/>
              </a:tabLst>
            </a:pPr>
            <a:r>
              <a:rPr sz="1800" spc="-6">
                <a:solidFill>
                  <a:srgbClr val="2E5496"/>
                </a:solidFill>
                <a:latin typeface="Calibri"/>
                <a:cs typeface="Calibri"/>
              </a:rPr>
              <a:t>Case</a:t>
            </a:r>
            <a:r>
              <a:rPr sz="1800" spc="-30">
                <a:solidFill>
                  <a:srgbClr val="2E5496"/>
                </a:solidFill>
                <a:latin typeface="Calibri"/>
                <a:cs typeface="Calibri"/>
              </a:rPr>
              <a:t> </a:t>
            </a:r>
            <a:r>
              <a:rPr sz="1800" spc="-18">
                <a:solidFill>
                  <a:srgbClr val="2E5496"/>
                </a:solidFill>
                <a:latin typeface="Calibri"/>
                <a:cs typeface="Calibri"/>
              </a:rPr>
              <a:t>Western</a:t>
            </a:r>
            <a:r>
              <a:rPr sz="1800">
                <a:solidFill>
                  <a:srgbClr val="2E5496"/>
                </a:solidFill>
                <a:latin typeface="Calibri"/>
                <a:cs typeface="Calibri"/>
              </a:rPr>
              <a:t> </a:t>
            </a:r>
            <a:r>
              <a:rPr sz="1800" spc="-6">
                <a:solidFill>
                  <a:srgbClr val="2E5496"/>
                </a:solidFill>
                <a:latin typeface="Calibri"/>
                <a:cs typeface="Calibri"/>
              </a:rPr>
              <a:t>Reserve</a:t>
            </a:r>
            <a:r>
              <a:rPr sz="1800" spc="-12">
                <a:solidFill>
                  <a:srgbClr val="2E5496"/>
                </a:solidFill>
                <a:latin typeface="Calibri"/>
                <a:cs typeface="Calibri"/>
              </a:rPr>
              <a:t> University</a:t>
            </a:r>
            <a:endParaRPr sz="1800">
              <a:latin typeface="Calibri"/>
              <a:cs typeface="Calibri"/>
            </a:endParaRPr>
          </a:p>
          <a:p>
            <a:pPr marL="220980" indent="-205740">
              <a:spcBef>
                <a:spcPts val="750"/>
              </a:spcBef>
              <a:buFont typeface="Arial MT"/>
              <a:buChar char="•"/>
              <a:tabLst>
                <a:tab pos="220980" algn="l"/>
              </a:tabLst>
            </a:pPr>
            <a:r>
              <a:rPr sz="1800" b="1" spc="-6">
                <a:solidFill>
                  <a:srgbClr val="2E5496"/>
                </a:solidFill>
                <a:latin typeface="Calibri"/>
                <a:cs typeface="Calibri"/>
              </a:rPr>
              <a:t>Cedarville</a:t>
            </a:r>
            <a:r>
              <a:rPr sz="1800" b="1" spc="-54">
                <a:solidFill>
                  <a:srgbClr val="2E5496"/>
                </a:solidFill>
                <a:latin typeface="Calibri"/>
                <a:cs typeface="Calibri"/>
              </a:rPr>
              <a:t> </a:t>
            </a:r>
            <a:r>
              <a:rPr sz="1800" b="1" spc="-6">
                <a:solidFill>
                  <a:srgbClr val="2E5496"/>
                </a:solidFill>
                <a:latin typeface="Calibri"/>
                <a:cs typeface="Calibri"/>
              </a:rPr>
              <a:t>University</a:t>
            </a:r>
            <a:endParaRPr sz="1800">
              <a:latin typeface="Calibri"/>
              <a:cs typeface="Calibri"/>
            </a:endParaRPr>
          </a:p>
          <a:p>
            <a:pPr marL="220980" indent="-205740">
              <a:spcBef>
                <a:spcPts val="738"/>
              </a:spcBef>
              <a:buFont typeface="Arial MT"/>
              <a:buChar char="•"/>
              <a:tabLst>
                <a:tab pos="220980" algn="l"/>
              </a:tabLst>
            </a:pPr>
            <a:r>
              <a:rPr sz="1800" b="1" spc="-12">
                <a:solidFill>
                  <a:srgbClr val="2E5496"/>
                </a:solidFill>
                <a:latin typeface="Calibri"/>
                <a:cs typeface="Calibri"/>
              </a:rPr>
              <a:t>Central</a:t>
            </a:r>
            <a:r>
              <a:rPr sz="1800" b="1" spc="-42">
                <a:solidFill>
                  <a:srgbClr val="2E5496"/>
                </a:solidFill>
                <a:latin typeface="Calibri"/>
                <a:cs typeface="Calibri"/>
              </a:rPr>
              <a:t> </a:t>
            </a:r>
            <a:r>
              <a:rPr sz="1800" b="1" spc="-12">
                <a:solidFill>
                  <a:srgbClr val="2E5496"/>
                </a:solidFill>
                <a:latin typeface="Calibri"/>
                <a:cs typeface="Calibri"/>
              </a:rPr>
              <a:t>State</a:t>
            </a:r>
            <a:r>
              <a:rPr sz="1800" b="1" spc="-36">
                <a:solidFill>
                  <a:srgbClr val="2E5496"/>
                </a:solidFill>
                <a:latin typeface="Calibri"/>
                <a:cs typeface="Calibri"/>
              </a:rPr>
              <a:t> </a:t>
            </a:r>
            <a:r>
              <a:rPr sz="1800" b="1" spc="-6">
                <a:solidFill>
                  <a:srgbClr val="2E5496"/>
                </a:solidFill>
                <a:latin typeface="Calibri"/>
                <a:cs typeface="Calibri"/>
              </a:rPr>
              <a:t>University</a:t>
            </a:r>
            <a:endParaRPr sz="1800">
              <a:latin typeface="Calibri"/>
              <a:cs typeface="Calibri"/>
            </a:endParaRPr>
          </a:p>
          <a:p>
            <a:pPr marL="220980" indent="-205740">
              <a:spcBef>
                <a:spcPts val="744"/>
              </a:spcBef>
              <a:buFont typeface="Arial MT"/>
              <a:buChar char="•"/>
              <a:tabLst>
                <a:tab pos="220980" algn="l"/>
              </a:tabLst>
            </a:pPr>
            <a:r>
              <a:rPr sz="1800" b="1" spc="-12">
                <a:solidFill>
                  <a:srgbClr val="2E5496"/>
                </a:solidFill>
                <a:latin typeface="Calibri"/>
                <a:cs typeface="Calibri"/>
              </a:rPr>
              <a:t>Cincinnati</a:t>
            </a:r>
            <a:r>
              <a:rPr sz="1800" b="1" spc="-36">
                <a:solidFill>
                  <a:srgbClr val="2E5496"/>
                </a:solidFill>
                <a:latin typeface="Calibri"/>
                <a:cs typeface="Calibri"/>
              </a:rPr>
              <a:t> </a:t>
            </a:r>
            <a:r>
              <a:rPr sz="1800" b="1" spc="-12">
                <a:solidFill>
                  <a:srgbClr val="2E5496"/>
                </a:solidFill>
                <a:latin typeface="Calibri"/>
                <a:cs typeface="Calibri"/>
              </a:rPr>
              <a:t>State</a:t>
            </a:r>
            <a:r>
              <a:rPr sz="1800" b="1" spc="-6">
                <a:solidFill>
                  <a:srgbClr val="2E5496"/>
                </a:solidFill>
                <a:latin typeface="Calibri"/>
                <a:cs typeface="Calibri"/>
              </a:rPr>
              <a:t> </a:t>
            </a:r>
            <a:r>
              <a:rPr sz="1800" b="1" spc="-24">
                <a:solidFill>
                  <a:srgbClr val="2E5496"/>
                </a:solidFill>
                <a:latin typeface="Calibri"/>
                <a:cs typeface="Calibri"/>
              </a:rPr>
              <a:t>Technical</a:t>
            </a:r>
            <a:r>
              <a:rPr sz="1800" b="1" spc="-36">
                <a:solidFill>
                  <a:srgbClr val="2E5496"/>
                </a:solidFill>
                <a:latin typeface="Calibri"/>
                <a:cs typeface="Calibri"/>
              </a:rPr>
              <a:t> </a:t>
            </a:r>
            <a:r>
              <a:rPr sz="1800" b="1" spc="-6">
                <a:solidFill>
                  <a:srgbClr val="2E5496"/>
                </a:solidFill>
                <a:latin typeface="Calibri"/>
                <a:cs typeface="Calibri"/>
              </a:rPr>
              <a:t>and</a:t>
            </a:r>
            <a:r>
              <a:rPr sz="1800" b="1" spc="-12">
                <a:solidFill>
                  <a:srgbClr val="2E5496"/>
                </a:solidFill>
                <a:latin typeface="Calibri"/>
                <a:cs typeface="Calibri"/>
              </a:rPr>
              <a:t> </a:t>
            </a:r>
            <a:r>
              <a:rPr sz="1800" b="1" spc="-6">
                <a:solidFill>
                  <a:srgbClr val="2E5496"/>
                </a:solidFill>
                <a:latin typeface="Calibri"/>
                <a:cs typeface="Calibri"/>
              </a:rPr>
              <a:t>Community</a:t>
            </a:r>
            <a:r>
              <a:rPr sz="1800" b="1" spc="24">
                <a:solidFill>
                  <a:srgbClr val="2E5496"/>
                </a:solidFill>
                <a:latin typeface="Calibri"/>
                <a:cs typeface="Calibri"/>
              </a:rPr>
              <a:t> </a:t>
            </a:r>
            <a:r>
              <a:rPr sz="1800" b="1" spc="-12">
                <a:solidFill>
                  <a:srgbClr val="2E5496"/>
                </a:solidFill>
                <a:latin typeface="Calibri"/>
                <a:cs typeface="Calibri"/>
              </a:rPr>
              <a:t>College</a:t>
            </a:r>
            <a:endParaRPr sz="1800">
              <a:latin typeface="Calibri"/>
              <a:cs typeface="Calibri"/>
            </a:endParaRPr>
          </a:p>
          <a:p>
            <a:pPr marL="220980" indent="-205740">
              <a:spcBef>
                <a:spcPts val="750"/>
              </a:spcBef>
              <a:buFont typeface="Arial MT"/>
              <a:buChar char="•"/>
              <a:tabLst>
                <a:tab pos="220980" algn="l"/>
              </a:tabLst>
            </a:pPr>
            <a:r>
              <a:rPr sz="1800" b="1" spc="-6">
                <a:solidFill>
                  <a:srgbClr val="2E5496"/>
                </a:solidFill>
                <a:latin typeface="Calibri"/>
                <a:cs typeface="Calibri"/>
              </a:rPr>
              <a:t>Clark</a:t>
            </a:r>
            <a:r>
              <a:rPr sz="1800" b="1" spc="-18">
                <a:solidFill>
                  <a:srgbClr val="2E5496"/>
                </a:solidFill>
                <a:latin typeface="Calibri"/>
                <a:cs typeface="Calibri"/>
              </a:rPr>
              <a:t> </a:t>
            </a:r>
            <a:r>
              <a:rPr sz="1800" b="1" spc="-12">
                <a:solidFill>
                  <a:srgbClr val="2E5496"/>
                </a:solidFill>
                <a:latin typeface="Calibri"/>
                <a:cs typeface="Calibri"/>
              </a:rPr>
              <a:t>State</a:t>
            </a:r>
            <a:r>
              <a:rPr sz="1800" b="1" spc="-24">
                <a:solidFill>
                  <a:srgbClr val="2E5496"/>
                </a:solidFill>
                <a:latin typeface="Calibri"/>
                <a:cs typeface="Calibri"/>
              </a:rPr>
              <a:t> </a:t>
            </a:r>
            <a:r>
              <a:rPr sz="1800" b="1" spc="-6">
                <a:solidFill>
                  <a:srgbClr val="2E5496"/>
                </a:solidFill>
                <a:latin typeface="Calibri"/>
                <a:cs typeface="Calibri"/>
              </a:rPr>
              <a:t>Community </a:t>
            </a:r>
            <a:r>
              <a:rPr sz="1800" b="1" spc="-12">
                <a:solidFill>
                  <a:srgbClr val="2E5496"/>
                </a:solidFill>
                <a:latin typeface="Calibri"/>
                <a:cs typeface="Calibri"/>
              </a:rPr>
              <a:t>College</a:t>
            </a:r>
            <a:endParaRPr sz="1800">
              <a:latin typeface="Calibri"/>
              <a:cs typeface="Calibri"/>
            </a:endParaRPr>
          </a:p>
          <a:p>
            <a:pPr marL="220980" indent="-205740">
              <a:spcBef>
                <a:spcPts val="744"/>
              </a:spcBef>
              <a:buFont typeface="Arial MT"/>
              <a:buChar char="•"/>
              <a:tabLst>
                <a:tab pos="220980" algn="l"/>
              </a:tabLst>
            </a:pPr>
            <a:r>
              <a:rPr sz="1800" spc="-6">
                <a:solidFill>
                  <a:srgbClr val="2E5496"/>
                </a:solidFill>
                <a:latin typeface="Calibri"/>
                <a:cs typeface="Calibri"/>
              </a:rPr>
              <a:t>Cleveland</a:t>
            </a:r>
            <a:r>
              <a:rPr sz="1800" spc="-12">
                <a:solidFill>
                  <a:srgbClr val="2E5496"/>
                </a:solidFill>
                <a:latin typeface="Calibri"/>
                <a:cs typeface="Calibri"/>
              </a:rPr>
              <a:t> </a:t>
            </a:r>
            <a:r>
              <a:rPr sz="1800" spc="-18">
                <a:solidFill>
                  <a:srgbClr val="2E5496"/>
                </a:solidFill>
                <a:latin typeface="Calibri"/>
                <a:cs typeface="Calibri"/>
              </a:rPr>
              <a:t>State</a:t>
            </a:r>
            <a:r>
              <a:rPr sz="1800" spc="-36">
                <a:solidFill>
                  <a:srgbClr val="2E5496"/>
                </a:solidFill>
                <a:latin typeface="Calibri"/>
                <a:cs typeface="Calibri"/>
              </a:rPr>
              <a:t> </a:t>
            </a:r>
            <a:r>
              <a:rPr sz="1800" spc="-12">
                <a:solidFill>
                  <a:srgbClr val="2E5496"/>
                </a:solidFill>
                <a:latin typeface="Calibri"/>
                <a:cs typeface="Calibri"/>
              </a:rPr>
              <a:t>University</a:t>
            </a:r>
            <a:endParaRPr sz="1800">
              <a:latin typeface="Calibri"/>
              <a:cs typeface="Calibri"/>
            </a:endParaRPr>
          </a:p>
          <a:p>
            <a:pPr marL="220980" indent="-205740">
              <a:spcBef>
                <a:spcPts val="738"/>
              </a:spcBef>
              <a:buFont typeface="Arial MT"/>
              <a:buChar char="•"/>
              <a:tabLst>
                <a:tab pos="220980" algn="l"/>
              </a:tabLst>
            </a:pPr>
            <a:r>
              <a:rPr sz="1800" b="1" spc="-12">
                <a:solidFill>
                  <a:srgbClr val="2E5496"/>
                </a:solidFill>
                <a:latin typeface="Calibri"/>
                <a:cs typeface="Calibri"/>
              </a:rPr>
              <a:t>Edison State </a:t>
            </a:r>
            <a:r>
              <a:rPr sz="1800" b="1" spc="-6">
                <a:solidFill>
                  <a:srgbClr val="2E5496"/>
                </a:solidFill>
                <a:latin typeface="Calibri"/>
                <a:cs typeface="Calibri"/>
              </a:rPr>
              <a:t>Community</a:t>
            </a:r>
            <a:r>
              <a:rPr sz="1800" b="1" spc="12">
                <a:solidFill>
                  <a:srgbClr val="2E5496"/>
                </a:solidFill>
                <a:latin typeface="Calibri"/>
                <a:cs typeface="Calibri"/>
              </a:rPr>
              <a:t> </a:t>
            </a:r>
            <a:r>
              <a:rPr sz="1800" b="1" spc="-12">
                <a:solidFill>
                  <a:srgbClr val="2E5496"/>
                </a:solidFill>
                <a:latin typeface="Calibri"/>
                <a:cs typeface="Calibri"/>
              </a:rPr>
              <a:t>College</a:t>
            </a:r>
            <a:endParaRPr sz="1800">
              <a:latin typeface="Calibri"/>
              <a:cs typeface="Calibri"/>
            </a:endParaRPr>
          </a:p>
          <a:p>
            <a:pPr marL="220980" indent="-205740">
              <a:spcBef>
                <a:spcPts val="750"/>
              </a:spcBef>
              <a:buFont typeface="Arial MT"/>
              <a:buChar char="•"/>
              <a:tabLst>
                <a:tab pos="220980" algn="l"/>
              </a:tabLst>
            </a:pPr>
            <a:r>
              <a:rPr sz="1800" b="1" spc="-12">
                <a:solidFill>
                  <a:srgbClr val="2E5496"/>
                </a:solidFill>
                <a:latin typeface="Calibri"/>
                <a:cs typeface="Calibri"/>
              </a:rPr>
              <a:t>Franklin</a:t>
            </a:r>
            <a:r>
              <a:rPr sz="1800" b="1" spc="-48">
                <a:solidFill>
                  <a:srgbClr val="2E5496"/>
                </a:solidFill>
                <a:latin typeface="Calibri"/>
                <a:cs typeface="Calibri"/>
              </a:rPr>
              <a:t> </a:t>
            </a:r>
            <a:r>
              <a:rPr sz="1800" b="1" spc="-6">
                <a:solidFill>
                  <a:srgbClr val="2E5496"/>
                </a:solidFill>
                <a:latin typeface="Calibri"/>
                <a:cs typeface="Calibri"/>
              </a:rPr>
              <a:t>University</a:t>
            </a:r>
            <a:endParaRPr sz="1800">
              <a:latin typeface="Calibri"/>
              <a:cs typeface="Calibri"/>
            </a:endParaRPr>
          </a:p>
          <a:p>
            <a:pPr marL="220980" indent="-205740">
              <a:spcBef>
                <a:spcPts val="744"/>
              </a:spcBef>
              <a:buFont typeface="Arial MT"/>
              <a:buChar char="•"/>
              <a:tabLst>
                <a:tab pos="220980" algn="l"/>
              </a:tabLst>
            </a:pPr>
            <a:r>
              <a:rPr sz="1800" spc="-18">
                <a:solidFill>
                  <a:srgbClr val="2E5496"/>
                </a:solidFill>
                <a:latin typeface="Calibri"/>
                <a:cs typeface="Calibri"/>
              </a:rPr>
              <a:t>Kent State</a:t>
            </a:r>
            <a:r>
              <a:rPr sz="1800" spc="-42">
                <a:solidFill>
                  <a:srgbClr val="2E5496"/>
                </a:solidFill>
                <a:latin typeface="Calibri"/>
                <a:cs typeface="Calibri"/>
              </a:rPr>
              <a:t> </a:t>
            </a:r>
            <a:r>
              <a:rPr sz="1800" spc="-12">
                <a:solidFill>
                  <a:srgbClr val="2E5496"/>
                </a:solidFill>
                <a:latin typeface="Calibri"/>
                <a:cs typeface="Calibri"/>
              </a:rPr>
              <a:t>University</a:t>
            </a:r>
            <a:endParaRPr sz="1800">
              <a:latin typeface="Calibri"/>
              <a:cs typeface="Calibri"/>
            </a:endParaRPr>
          </a:p>
          <a:p>
            <a:pPr marL="220980" indent="-205740">
              <a:spcBef>
                <a:spcPts val="738"/>
              </a:spcBef>
              <a:buFont typeface="Arial MT"/>
              <a:buChar char="•"/>
              <a:tabLst>
                <a:tab pos="220980" algn="l"/>
              </a:tabLst>
            </a:pPr>
            <a:r>
              <a:rPr sz="1800" b="1" spc="-18">
                <a:solidFill>
                  <a:srgbClr val="2E5496"/>
                </a:solidFill>
                <a:latin typeface="Calibri"/>
                <a:cs typeface="Calibri"/>
              </a:rPr>
              <a:t>Kettering</a:t>
            </a:r>
            <a:r>
              <a:rPr sz="1800" b="1" spc="-30">
                <a:solidFill>
                  <a:srgbClr val="2E5496"/>
                </a:solidFill>
                <a:latin typeface="Calibri"/>
                <a:cs typeface="Calibri"/>
              </a:rPr>
              <a:t> </a:t>
            </a:r>
            <a:r>
              <a:rPr sz="1800" b="1" spc="-12">
                <a:solidFill>
                  <a:srgbClr val="2E5496"/>
                </a:solidFill>
                <a:latin typeface="Calibri"/>
                <a:cs typeface="Calibri"/>
              </a:rPr>
              <a:t>College</a:t>
            </a:r>
            <a:endParaRPr sz="1800">
              <a:latin typeface="Calibri"/>
              <a:cs typeface="Calibri"/>
            </a:endParaRPr>
          </a:p>
          <a:p>
            <a:pPr marL="220980" indent="-205740">
              <a:spcBef>
                <a:spcPts val="750"/>
              </a:spcBef>
              <a:buFont typeface="Arial MT"/>
              <a:buChar char="•"/>
              <a:tabLst>
                <a:tab pos="220980" algn="l"/>
              </a:tabLst>
            </a:pPr>
            <a:r>
              <a:rPr sz="1800" b="1" spc="-18">
                <a:solidFill>
                  <a:srgbClr val="2E5496"/>
                </a:solidFill>
                <a:latin typeface="Calibri"/>
                <a:cs typeface="Calibri"/>
              </a:rPr>
              <a:t>Kettering</a:t>
            </a:r>
            <a:r>
              <a:rPr sz="1800" b="1" spc="-42">
                <a:solidFill>
                  <a:srgbClr val="2E5496"/>
                </a:solidFill>
                <a:latin typeface="Calibri"/>
                <a:cs typeface="Calibri"/>
              </a:rPr>
              <a:t> </a:t>
            </a:r>
            <a:r>
              <a:rPr sz="1800" b="1" spc="-6">
                <a:solidFill>
                  <a:srgbClr val="2E5496"/>
                </a:solidFill>
                <a:latin typeface="Calibri"/>
                <a:cs typeface="Calibri"/>
              </a:rPr>
              <a:t>Foundation</a:t>
            </a:r>
            <a:endParaRPr sz="1800">
              <a:latin typeface="Calibri"/>
              <a:cs typeface="Calibri"/>
            </a:endParaRPr>
          </a:p>
          <a:p>
            <a:pPr marL="220980" indent="-205740">
              <a:spcBef>
                <a:spcPts val="744"/>
              </a:spcBef>
              <a:buFont typeface="Arial MT"/>
              <a:buChar char="•"/>
              <a:tabLst>
                <a:tab pos="220980" algn="l"/>
              </a:tabLst>
            </a:pPr>
            <a:r>
              <a:rPr sz="1800">
                <a:solidFill>
                  <a:srgbClr val="2E5496"/>
                </a:solidFill>
                <a:latin typeface="Calibri"/>
                <a:cs typeface="Calibri"/>
              </a:rPr>
              <a:t>Miami</a:t>
            </a:r>
            <a:r>
              <a:rPr sz="1800" spc="-30">
                <a:solidFill>
                  <a:srgbClr val="2E5496"/>
                </a:solidFill>
                <a:latin typeface="Calibri"/>
                <a:cs typeface="Calibri"/>
              </a:rPr>
              <a:t> </a:t>
            </a:r>
            <a:r>
              <a:rPr sz="1800" spc="-12">
                <a:solidFill>
                  <a:srgbClr val="2E5496"/>
                </a:solidFill>
                <a:latin typeface="Calibri"/>
                <a:cs typeface="Calibri"/>
              </a:rPr>
              <a:t>University</a:t>
            </a:r>
            <a:endParaRPr sz="1800">
              <a:latin typeface="Calibri"/>
              <a:cs typeface="Calibri"/>
            </a:endParaRPr>
          </a:p>
        </p:txBody>
      </p:sp>
      <p:sp>
        <p:nvSpPr>
          <p:cNvPr id="4" name="object 4"/>
          <p:cNvSpPr txBox="1"/>
          <p:nvPr/>
        </p:nvSpPr>
        <p:spPr>
          <a:xfrm>
            <a:off x="8190890" y="1344712"/>
            <a:ext cx="3673602" cy="6294544"/>
          </a:xfrm>
          <a:prstGeom prst="rect">
            <a:avLst/>
          </a:prstGeom>
        </p:spPr>
        <p:txBody>
          <a:bodyPr vert="horz" wrap="square" lIns="0" tIns="109728" rIns="0" bIns="0" rtlCol="0">
            <a:spAutoFit/>
          </a:bodyPr>
          <a:lstStyle/>
          <a:p>
            <a:pPr marL="146304" indent="-131826">
              <a:spcBef>
                <a:spcPts val="864"/>
              </a:spcBef>
              <a:buClr>
                <a:srgbClr val="243C7E"/>
              </a:buClr>
              <a:buFont typeface="Arial MT"/>
              <a:buChar char="•"/>
              <a:tabLst>
                <a:tab pos="147066" algn="l"/>
              </a:tabLst>
            </a:pPr>
            <a:r>
              <a:rPr sz="1800" b="1" spc="-6">
                <a:solidFill>
                  <a:srgbClr val="2E5496"/>
                </a:solidFill>
                <a:latin typeface="Calibri"/>
                <a:cs typeface="Calibri"/>
              </a:rPr>
              <a:t>Miami</a:t>
            </a:r>
            <a:r>
              <a:rPr sz="1800" b="1" spc="-18">
                <a:solidFill>
                  <a:srgbClr val="2E5496"/>
                </a:solidFill>
                <a:latin typeface="Calibri"/>
                <a:cs typeface="Calibri"/>
              </a:rPr>
              <a:t> </a:t>
            </a:r>
            <a:r>
              <a:rPr sz="1800" b="1" spc="-12">
                <a:solidFill>
                  <a:srgbClr val="2E5496"/>
                </a:solidFill>
                <a:latin typeface="Calibri"/>
                <a:cs typeface="Calibri"/>
              </a:rPr>
              <a:t>University</a:t>
            </a:r>
            <a:r>
              <a:rPr sz="1800" b="1" spc="-18">
                <a:solidFill>
                  <a:srgbClr val="2E5496"/>
                </a:solidFill>
                <a:latin typeface="Calibri"/>
                <a:cs typeface="Calibri"/>
              </a:rPr>
              <a:t> </a:t>
            </a:r>
            <a:r>
              <a:rPr sz="1800" b="1" spc="-12">
                <a:solidFill>
                  <a:srgbClr val="2E5496"/>
                </a:solidFill>
                <a:latin typeface="Calibri"/>
                <a:cs typeface="Calibri"/>
              </a:rPr>
              <a:t>Regionals</a:t>
            </a:r>
            <a:endParaRPr sz="1800">
              <a:latin typeface="Calibri"/>
              <a:cs typeface="Calibri"/>
            </a:endParaRPr>
          </a:p>
          <a:p>
            <a:pPr marL="146304" indent="-131826">
              <a:spcBef>
                <a:spcPts val="744"/>
              </a:spcBef>
              <a:buClr>
                <a:srgbClr val="243C7E"/>
              </a:buClr>
              <a:buFont typeface="Arial MT"/>
              <a:buChar char="•"/>
              <a:tabLst>
                <a:tab pos="147066" algn="l"/>
              </a:tabLst>
            </a:pPr>
            <a:r>
              <a:rPr sz="1800" spc="-6">
                <a:solidFill>
                  <a:srgbClr val="2E5496"/>
                </a:solidFill>
                <a:latin typeface="Calibri"/>
                <a:cs typeface="Calibri"/>
              </a:rPr>
              <a:t>Northeastern</a:t>
            </a:r>
            <a:r>
              <a:rPr sz="1800" spc="-24">
                <a:solidFill>
                  <a:srgbClr val="2E5496"/>
                </a:solidFill>
                <a:latin typeface="Calibri"/>
                <a:cs typeface="Calibri"/>
              </a:rPr>
              <a:t> </a:t>
            </a:r>
            <a:r>
              <a:rPr sz="1800" spc="-6">
                <a:solidFill>
                  <a:srgbClr val="2E5496"/>
                </a:solidFill>
                <a:latin typeface="Calibri"/>
                <a:cs typeface="Calibri"/>
              </a:rPr>
              <a:t>Ohio</a:t>
            </a:r>
            <a:r>
              <a:rPr sz="1800" spc="-24">
                <a:solidFill>
                  <a:srgbClr val="2E5496"/>
                </a:solidFill>
                <a:latin typeface="Calibri"/>
                <a:cs typeface="Calibri"/>
              </a:rPr>
              <a:t> </a:t>
            </a:r>
            <a:r>
              <a:rPr sz="1800" spc="-6">
                <a:solidFill>
                  <a:srgbClr val="2E5496"/>
                </a:solidFill>
                <a:latin typeface="Calibri"/>
                <a:cs typeface="Calibri"/>
              </a:rPr>
              <a:t>Medical</a:t>
            </a:r>
            <a:r>
              <a:rPr sz="1800">
                <a:solidFill>
                  <a:srgbClr val="2E5496"/>
                </a:solidFill>
                <a:latin typeface="Calibri"/>
                <a:cs typeface="Calibri"/>
              </a:rPr>
              <a:t> </a:t>
            </a:r>
            <a:r>
              <a:rPr sz="1800" spc="-12">
                <a:solidFill>
                  <a:srgbClr val="2E5496"/>
                </a:solidFill>
                <a:latin typeface="Calibri"/>
                <a:cs typeface="Calibri"/>
              </a:rPr>
              <a:t>University</a:t>
            </a:r>
            <a:endParaRPr sz="1800">
              <a:latin typeface="Calibri"/>
              <a:cs typeface="Calibri"/>
            </a:endParaRPr>
          </a:p>
          <a:p>
            <a:pPr marL="146304" indent="-131826">
              <a:spcBef>
                <a:spcPts val="750"/>
              </a:spcBef>
              <a:buClr>
                <a:srgbClr val="243C7E"/>
              </a:buClr>
              <a:buFont typeface="Arial MT"/>
              <a:buChar char="•"/>
              <a:tabLst>
                <a:tab pos="147066" algn="l"/>
              </a:tabLst>
            </a:pPr>
            <a:r>
              <a:rPr sz="1800" b="1" spc="-6">
                <a:solidFill>
                  <a:srgbClr val="2E5496"/>
                </a:solidFill>
                <a:latin typeface="Calibri"/>
                <a:cs typeface="Calibri"/>
              </a:rPr>
              <a:t>Ohio</a:t>
            </a:r>
            <a:r>
              <a:rPr sz="1800" b="1" spc="-54">
                <a:solidFill>
                  <a:srgbClr val="2E5496"/>
                </a:solidFill>
                <a:latin typeface="Calibri"/>
                <a:cs typeface="Calibri"/>
              </a:rPr>
              <a:t> </a:t>
            </a:r>
            <a:r>
              <a:rPr sz="1800" b="1" spc="-6">
                <a:solidFill>
                  <a:srgbClr val="2E5496"/>
                </a:solidFill>
                <a:latin typeface="Calibri"/>
                <a:cs typeface="Calibri"/>
              </a:rPr>
              <a:t>University</a:t>
            </a:r>
            <a:endParaRPr sz="1800">
              <a:latin typeface="Calibri"/>
              <a:cs typeface="Calibri"/>
            </a:endParaRPr>
          </a:p>
          <a:p>
            <a:pPr marL="146304" indent="-131826">
              <a:spcBef>
                <a:spcPts val="744"/>
              </a:spcBef>
              <a:buClr>
                <a:srgbClr val="243C7E"/>
              </a:buClr>
              <a:buFont typeface="Arial MT"/>
              <a:buChar char="•"/>
              <a:tabLst>
                <a:tab pos="147066" algn="l"/>
              </a:tabLst>
            </a:pPr>
            <a:r>
              <a:rPr sz="1800" spc="-6">
                <a:solidFill>
                  <a:srgbClr val="2E5496"/>
                </a:solidFill>
                <a:latin typeface="Calibri"/>
                <a:cs typeface="Calibri"/>
              </a:rPr>
              <a:t>Shawnee</a:t>
            </a:r>
            <a:r>
              <a:rPr sz="1800" spc="-18">
                <a:solidFill>
                  <a:srgbClr val="2E5496"/>
                </a:solidFill>
                <a:latin typeface="Calibri"/>
                <a:cs typeface="Calibri"/>
              </a:rPr>
              <a:t> State</a:t>
            </a:r>
            <a:r>
              <a:rPr sz="1800" spc="-42">
                <a:solidFill>
                  <a:srgbClr val="2E5496"/>
                </a:solidFill>
                <a:latin typeface="Calibri"/>
                <a:cs typeface="Calibri"/>
              </a:rPr>
              <a:t> </a:t>
            </a:r>
            <a:r>
              <a:rPr sz="1800" spc="-12">
                <a:solidFill>
                  <a:srgbClr val="2E5496"/>
                </a:solidFill>
                <a:latin typeface="Calibri"/>
                <a:cs typeface="Calibri"/>
              </a:rPr>
              <a:t>University</a:t>
            </a:r>
            <a:endParaRPr sz="1800">
              <a:latin typeface="Calibri"/>
              <a:cs typeface="Calibri"/>
            </a:endParaRPr>
          </a:p>
          <a:p>
            <a:pPr marL="146304" indent="-131826">
              <a:spcBef>
                <a:spcPts val="738"/>
              </a:spcBef>
              <a:buClr>
                <a:srgbClr val="243C7E"/>
              </a:buClr>
              <a:buFont typeface="Arial MT"/>
              <a:buChar char="•"/>
              <a:tabLst>
                <a:tab pos="147066" algn="l"/>
              </a:tabLst>
            </a:pPr>
            <a:r>
              <a:rPr sz="1800" b="1" spc="-6">
                <a:solidFill>
                  <a:srgbClr val="2E5496"/>
                </a:solidFill>
                <a:latin typeface="Calibri"/>
                <a:cs typeface="Calibri"/>
              </a:rPr>
              <a:t>Sinclair</a:t>
            </a:r>
            <a:r>
              <a:rPr sz="1800" b="1" spc="-36">
                <a:solidFill>
                  <a:srgbClr val="2E5496"/>
                </a:solidFill>
                <a:latin typeface="Calibri"/>
                <a:cs typeface="Calibri"/>
              </a:rPr>
              <a:t> </a:t>
            </a:r>
            <a:r>
              <a:rPr sz="1800" b="1" spc="-6">
                <a:solidFill>
                  <a:srgbClr val="2E5496"/>
                </a:solidFill>
                <a:latin typeface="Calibri"/>
                <a:cs typeface="Calibri"/>
              </a:rPr>
              <a:t>Community</a:t>
            </a:r>
            <a:r>
              <a:rPr sz="1800" b="1">
                <a:solidFill>
                  <a:srgbClr val="2E5496"/>
                </a:solidFill>
                <a:latin typeface="Calibri"/>
                <a:cs typeface="Calibri"/>
              </a:rPr>
              <a:t> </a:t>
            </a:r>
            <a:r>
              <a:rPr sz="1800" b="1" spc="-12">
                <a:solidFill>
                  <a:srgbClr val="2E5496"/>
                </a:solidFill>
                <a:latin typeface="Calibri"/>
                <a:cs typeface="Calibri"/>
              </a:rPr>
              <a:t>College</a:t>
            </a:r>
            <a:endParaRPr sz="1800">
              <a:latin typeface="Calibri"/>
              <a:cs typeface="Calibri"/>
            </a:endParaRPr>
          </a:p>
          <a:p>
            <a:pPr marL="146304" indent="-131826">
              <a:spcBef>
                <a:spcPts val="750"/>
              </a:spcBef>
              <a:buClr>
                <a:srgbClr val="243C7E"/>
              </a:buClr>
              <a:buFont typeface="Arial MT"/>
              <a:buChar char="•"/>
              <a:tabLst>
                <a:tab pos="147066" algn="l"/>
              </a:tabLst>
            </a:pPr>
            <a:r>
              <a:rPr sz="1800" b="1" spc="-6">
                <a:solidFill>
                  <a:srgbClr val="2E5496"/>
                </a:solidFill>
                <a:latin typeface="Calibri"/>
                <a:cs typeface="Calibri"/>
              </a:rPr>
              <a:t>Southern</a:t>
            </a:r>
            <a:r>
              <a:rPr sz="1800" b="1" spc="-12">
                <a:solidFill>
                  <a:srgbClr val="2E5496"/>
                </a:solidFill>
                <a:latin typeface="Calibri"/>
                <a:cs typeface="Calibri"/>
              </a:rPr>
              <a:t> State </a:t>
            </a:r>
            <a:r>
              <a:rPr sz="1800" b="1" spc="-6">
                <a:solidFill>
                  <a:srgbClr val="2E5496"/>
                </a:solidFill>
                <a:latin typeface="Calibri"/>
                <a:cs typeface="Calibri"/>
              </a:rPr>
              <a:t>Community</a:t>
            </a:r>
            <a:r>
              <a:rPr sz="1800" b="1" spc="18">
                <a:solidFill>
                  <a:srgbClr val="2E5496"/>
                </a:solidFill>
                <a:latin typeface="Calibri"/>
                <a:cs typeface="Calibri"/>
              </a:rPr>
              <a:t> </a:t>
            </a:r>
            <a:r>
              <a:rPr sz="1800" b="1" spc="-12">
                <a:solidFill>
                  <a:srgbClr val="2E5496"/>
                </a:solidFill>
                <a:latin typeface="Calibri"/>
                <a:cs typeface="Calibri"/>
              </a:rPr>
              <a:t>College</a:t>
            </a:r>
            <a:endParaRPr sz="1800">
              <a:latin typeface="Calibri"/>
              <a:cs typeface="Calibri"/>
            </a:endParaRPr>
          </a:p>
          <a:p>
            <a:pPr marL="146304" indent="-131826">
              <a:spcBef>
                <a:spcPts val="744"/>
              </a:spcBef>
              <a:buClr>
                <a:srgbClr val="243C7E"/>
              </a:buClr>
              <a:buFont typeface="Arial MT"/>
              <a:buChar char="•"/>
              <a:tabLst>
                <a:tab pos="147066" algn="l"/>
              </a:tabLst>
            </a:pPr>
            <a:r>
              <a:rPr sz="1800" spc="-6">
                <a:solidFill>
                  <a:srgbClr val="2E5496"/>
                </a:solidFill>
                <a:latin typeface="Calibri"/>
                <a:cs typeface="Calibri"/>
              </a:rPr>
              <a:t>The</a:t>
            </a:r>
            <a:r>
              <a:rPr sz="1800" spc="-24">
                <a:solidFill>
                  <a:srgbClr val="2E5496"/>
                </a:solidFill>
                <a:latin typeface="Calibri"/>
                <a:cs typeface="Calibri"/>
              </a:rPr>
              <a:t> </a:t>
            </a:r>
            <a:r>
              <a:rPr sz="1800" spc="-6">
                <a:solidFill>
                  <a:srgbClr val="2E5496"/>
                </a:solidFill>
                <a:latin typeface="Calibri"/>
                <a:cs typeface="Calibri"/>
              </a:rPr>
              <a:t>Ohio</a:t>
            </a:r>
            <a:r>
              <a:rPr sz="1800" spc="-24">
                <a:solidFill>
                  <a:srgbClr val="2E5496"/>
                </a:solidFill>
                <a:latin typeface="Calibri"/>
                <a:cs typeface="Calibri"/>
              </a:rPr>
              <a:t> </a:t>
            </a:r>
            <a:r>
              <a:rPr sz="1800" spc="-18">
                <a:solidFill>
                  <a:srgbClr val="2E5496"/>
                </a:solidFill>
                <a:latin typeface="Calibri"/>
                <a:cs typeface="Calibri"/>
              </a:rPr>
              <a:t>State</a:t>
            </a:r>
            <a:r>
              <a:rPr sz="1800" spc="-30">
                <a:solidFill>
                  <a:srgbClr val="2E5496"/>
                </a:solidFill>
                <a:latin typeface="Calibri"/>
                <a:cs typeface="Calibri"/>
              </a:rPr>
              <a:t> </a:t>
            </a:r>
            <a:r>
              <a:rPr sz="1800" spc="-12">
                <a:solidFill>
                  <a:srgbClr val="2E5496"/>
                </a:solidFill>
                <a:latin typeface="Calibri"/>
                <a:cs typeface="Calibri"/>
              </a:rPr>
              <a:t>University</a:t>
            </a:r>
            <a:endParaRPr sz="1800">
              <a:latin typeface="Calibri"/>
              <a:cs typeface="Calibri"/>
            </a:endParaRPr>
          </a:p>
          <a:p>
            <a:pPr marL="146304" indent="-131826">
              <a:spcBef>
                <a:spcPts val="738"/>
              </a:spcBef>
              <a:buClr>
                <a:srgbClr val="243C7E"/>
              </a:buClr>
              <a:buFont typeface="Arial MT"/>
              <a:buChar char="•"/>
              <a:tabLst>
                <a:tab pos="147066" algn="l"/>
              </a:tabLst>
            </a:pPr>
            <a:r>
              <a:rPr sz="1800" spc="-12">
                <a:solidFill>
                  <a:srgbClr val="2E5496"/>
                </a:solidFill>
                <a:latin typeface="Calibri"/>
                <a:cs typeface="Calibri"/>
              </a:rPr>
              <a:t>University</a:t>
            </a:r>
            <a:r>
              <a:rPr sz="1800" spc="-6">
                <a:solidFill>
                  <a:srgbClr val="2E5496"/>
                </a:solidFill>
                <a:latin typeface="Calibri"/>
                <a:cs typeface="Calibri"/>
              </a:rPr>
              <a:t> of</a:t>
            </a:r>
            <a:r>
              <a:rPr sz="1800" spc="-24">
                <a:solidFill>
                  <a:srgbClr val="2E5496"/>
                </a:solidFill>
                <a:latin typeface="Calibri"/>
                <a:cs typeface="Calibri"/>
              </a:rPr>
              <a:t> </a:t>
            </a:r>
            <a:r>
              <a:rPr sz="1800" spc="-12">
                <a:solidFill>
                  <a:srgbClr val="2E5496"/>
                </a:solidFill>
                <a:latin typeface="Calibri"/>
                <a:cs typeface="Calibri"/>
              </a:rPr>
              <a:t>Akron</a:t>
            </a:r>
            <a:endParaRPr sz="1800">
              <a:latin typeface="Calibri"/>
              <a:cs typeface="Calibri"/>
            </a:endParaRPr>
          </a:p>
          <a:p>
            <a:pPr marL="146304" indent="-131826">
              <a:spcBef>
                <a:spcPts val="750"/>
              </a:spcBef>
              <a:buClr>
                <a:srgbClr val="243C7E"/>
              </a:buClr>
              <a:buFont typeface="Arial MT"/>
              <a:buChar char="•"/>
              <a:tabLst>
                <a:tab pos="147066" algn="l"/>
              </a:tabLst>
            </a:pPr>
            <a:r>
              <a:rPr sz="1800" b="1" spc="-6">
                <a:solidFill>
                  <a:srgbClr val="2E5496"/>
                </a:solidFill>
                <a:latin typeface="Calibri"/>
                <a:cs typeface="Calibri"/>
              </a:rPr>
              <a:t>Union</a:t>
            </a:r>
            <a:r>
              <a:rPr sz="1800" b="1" spc="-30">
                <a:solidFill>
                  <a:srgbClr val="2E5496"/>
                </a:solidFill>
                <a:latin typeface="Calibri"/>
                <a:cs typeface="Calibri"/>
              </a:rPr>
              <a:t> </a:t>
            </a:r>
            <a:r>
              <a:rPr sz="1800" b="1" spc="-6">
                <a:solidFill>
                  <a:srgbClr val="2E5496"/>
                </a:solidFill>
                <a:latin typeface="Calibri"/>
                <a:cs typeface="Calibri"/>
              </a:rPr>
              <a:t>Institute</a:t>
            </a:r>
            <a:r>
              <a:rPr sz="1800" b="1" spc="-36">
                <a:solidFill>
                  <a:srgbClr val="2E5496"/>
                </a:solidFill>
                <a:latin typeface="Calibri"/>
                <a:cs typeface="Calibri"/>
              </a:rPr>
              <a:t> </a:t>
            </a:r>
            <a:r>
              <a:rPr sz="1800" b="1">
                <a:solidFill>
                  <a:srgbClr val="2E5496"/>
                </a:solidFill>
                <a:latin typeface="Calibri"/>
                <a:cs typeface="Calibri"/>
              </a:rPr>
              <a:t>&amp;</a:t>
            </a:r>
            <a:r>
              <a:rPr sz="1800" b="1" spc="-18">
                <a:solidFill>
                  <a:srgbClr val="2E5496"/>
                </a:solidFill>
                <a:latin typeface="Calibri"/>
                <a:cs typeface="Calibri"/>
              </a:rPr>
              <a:t> </a:t>
            </a:r>
            <a:r>
              <a:rPr sz="1800" b="1" spc="-6">
                <a:solidFill>
                  <a:srgbClr val="2E5496"/>
                </a:solidFill>
                <a:latin typeface="Calibri"/>
                <a:cs typeface="Calibri"/>
              </a:rPr>
              <a:t>University</a:t>
            </a:r>
            <a:endParaRPr sz="1800">
              <a:latin typeface="Calibri"/>
              <a:cs typeface="Calibri"/>
            </a:endParaRPr>
          </a:p>
          <a:p>
            <a:pPr marL="146304" indent="-131826">
              <a:spcBef>
                <a:spcPts val="744"/>
              </a:spcBef>
              <a:buClr>
                <a:srgbClr val="243C7E"/>
              </a:buClr>
              <a:buFont typeface="Arial MT"/>
              <a:buChar char="•"/>
              <a:tabLst>
                <a:tab pos="147066" algn="l"/>
              </a:tabLst>
            </a:pPr>
            <a:r>
              <a:rPr sz="1800" b="1" spc="-6">
                <a:solidFill>
                  <a:srgbClr val="2E5496"/>
                </a:solidFill>
                <a:latin typeface="Calibri"/>
                <a:cs typeface="Calibri"/>
              </a:rPr>
              <a:t>University</a:t>
            </a:r>
            <a:r>
              <a:rPr sz="1800" b="1" spc="-48">
                <a:solidFill>
                  <a:srgbClr val="2E5496"/>
                </a:solidFill>
                <a:latin typeface="Calibri"/>
                <a:cs typeface="Calibri"/>
              </a:rPr>
              <a:t> </a:t>
            </a:r>
            <a:r>
              <a:rPr sz="1800" b="1">
                <a:solidFill>
                  <a:srgbClr val="2E5496"/>
                </a:solidFill>
                <a:latin typeface="Calibri"/>
                <a:cs typeface="Calibri"/>
              </a:rPr>
              <a:t>of</a:t>
            </a:r>
            <a:r>
              <a:rPr sz="1800" b="1" spc="-30">
                <a:solidFill>
                  <a:srgbClr val="2E5496"/>
                </a:solidFill>
                <a:latin typeface="Calibri"/>
                <a:cs typeface="Calibri"/>
              </a:rPr>
              <a:t> </a:t>
            </a:r>
            <a:r>
              <a:rPr sz="1800" b="1" spc="-6">
                <a:solidFill>
                  <a:srgbClr val="2E5496"/>
                </a:solidFill>
                <a:latin typeface="Calibri"/>
                <a:cs typeface="Calibri"/>
              </a:rPr>
              <a:t>Cincinnati</a:t>
            </a:r>
            <a:endParaRPr sz="1800">
              <a:latin typeface="Calibri"/>
              <a:cs typeface="Calibri"/>
            </a:endParaRPr>
          </a:p>
          <a:p>
            <a:pPr marL="146304" indent="-131826">
              <a:spcBef>
                <a:spcPts val="744"/>
              </a:spcBef>
              <a:buClr>
                <a:srgbClr val="243C7E"/>
              </a:buClr>
              <a:buFont typeface="Arial MT"/>
              <a:buChar char="•"/>
              <a:tabLst>
                <a:tab pos="147066" algn="l"/>
              </a:tabLst>
            </a:pPr>
            <a:r>
              <a:rPr sz="1800" b="1" spc="-6">
                <a:solidFill>
                  <a:srgbClr val="2E5496"/>
                </a:solidFill>
                <a:latin typeface="Calibri"/>
                <a:cs typeface="Calibri"/>
              </a:rPr>
              <a:t>University</a:t>
            </a:r>
            <a:r>
              <a:rPr sz="1800" b="1" spc="-48">
                <a:solidFill>
                  <a:srgbClr val="2E5496"/>
                </a:solidFill>
                <a:latin typeface="Calibri"/>
                <a:cs typeface="Calibri"/>
              </a:rPr>
              <a:t> </a:t>
            </a:r>
            <a:r>
              <a:rPr sz="1800" b="1">
                <a:solidFill>
                  <a:srgbClr val="2E5496"/>
                </a:solidFill>
                <a:latin typeface="Calibri"/>
                <a:cs typeface="Calibri"/>
              </a:rPr>
              <a:t>of</a:t>
            </a:r>
            <a:r>
              <a:rPr sz="1800" b="1" spc="-30">
                <a:solidFill>
                  <a:srgbClr val="2E5496"/>
                </a:solidFill>
                <a:latin typeface="Calibri"/>
                <a:cs typeface="Calibri"/>
              </a:rPr>
              <a:t> </a:t>
            </a:r>
            <a:r>
              <a:rPr sz="1800" b="1" spc="-12">
                <a:solidFill>
                  <a:srgbClr val="2E5496"/>
                </a:solidFill>
                <a:latin typeface="Calibri"/>
                <a:cs typeface="Calibri"/>
              </a:rPr>
              <a:t>Dayton</a:t>
            </a:r>
            <a:endParaRPr sz="1800">
              <a:latin typeface="Calibri"/>
              <a:cs typeface="Calibri"/>
            </a:endParaRPr>
          </a:p>
          <a:p>
            <a:pPr marL="146304" indent="-131826">
              <a:spcBef>
                <a:spcPts val="744"/>
              </a:spcBef>
              <a:buClr>
                <a:srgbClr val="243C7E"/>
              </a:buClr>
              <a:buFont typeface="Arial MT"/>
              <a:buChar char="•"/>
              <a:tabLst>
                <a:tab pos="147066" algn="l"/>
              </a:tabLst>
            </a:pPr>
            <a:r>
              <a:rPr sz="1800" spc="-12">
                <a:solidFill>
                  <a:srgbClr val="2E5496"/>
                </a:solidFill>
                <a:latin typeface="Calibri"/>
                <a:cs typeface="Calibri"/>
              </a:rPr>
              <a:t>University</a:t>
            </a:r>
            <a:r>
              <a:rPr sz="1800" spc="-6">
                <a:solidFill>
                  <a:srgbClr val="2E5496"/>
                </a:solidFill>
                <a:latin typeface="Calibri"/>
                <a:cs typeface="Calibri"/>
              </a:rPr>
              <a:t> of</a:t>
            </a:r>
            <a:r>
              <a:rPr sz="1800" spc="-18">
                <a:solidFill>
                  <a:srgbClr val="2E5496"/>
                </a:solidFill>
                <a:latin typeface="Calibri"/>
                <a:cs typeface="Calibri"/>
              </a:rPr>
              <a:t> </a:t>
            </a:r>
            <a:r>
              <a:rPr sz="1800" spc="-36">
                <a:solidFill>
                  <a:srgbClr val="2E5496"/>
                </a:solidFill>
                <a:latin typeface="Calibri"/>
                <a:cs typeface="Calibri"/>
              </a:rPr>
              <a:t>Toledo</a:t>
            </a:r>
            <a:endParaRPr sz="1800">
              <a:latin typeface="Calibri"/>
              <a:cs typeface="Calibri"/>
            </a:endParaRPr>
          </a:p>
          <a:p>
            <a:pPr marL="146304" indent="-131826">
              <a:spcBef>
                <a:spcPts val="744"/>
              </a:spcBef>
              <a:buClr>
                <a:srgbClr val="243C7E"/>
              </a:buClr>
              <a:buFont typeface="Arial MT"/>
              <a:buChar char="•"/>
              <a:tabLst>
                <a:tab pos="147066" algn="l"/>
              </a:tabLst>
            </a:pPr>
            <a:r>
              <a:rPr sz="1800" b="1" spc="-12">
                <a:solidFill>
                  <a:srgbClr val="2E5496"/>
                </a:solidFill>
                <a:latin typeface="Calibri"/>
                <a:cs typeface="Calibri"/>
              </a:rPr>
              <a:t>Wilberforce</a:t>
            </a:r>
            <a:r>
              <a:rPr sz="1800" b="1" spc="-48">
                <a:solidFill>
                  <a:srgbClr val="2E5496"/>
                </a:solidFill>
                <a:latin typeface="Calibri"/>
                <a:cs typeface="Calibri"/>
              </a:rPr>
              <a:t> </a:t>
            </a:r>
            <a:r>
              <a:rPr sz="1800" b="1" spc="-6">
                <a:solidFill>
                  <a:srgbClr val="2E5496"/>
                </a:solidFill>
                <a:latin typeface="Calibri"/>
                <a:cs typeface="Calibri"/>
              </a:rPr>
              <a:t>University</a:t>
            </a:r>
            <a:endParaRPr sz="1800">
              <a:latin typeface="Calibri"/>
              <a:cs typeface="Calibri"/>
            </a:endParaRPr>
          </a:p>
          <a:p>
            <a:pPr marL="146304" indent="-131826">
              <a:spcBef>
                <a:spcPts val="744"/>
              </a:spcBef>
              <a:buClr>
                <a:srgbClr val="243C7E"/>
              </a:buClr>
              <a:buFont typeface="Arial MT"/>
              <a:buChar char="•"/>
              <a:tabLst>
                <a:tab pos="147066" algn="l"/>
              </a:tabLst>
            </a:pPr>
            <a:r>
              <a:rPr sz="1800" b="1" spc="-6">
                <a:solidFill>
                  <a:srgbClr val="2E5496"/>
                </a:solidFill>
                <a:latin typeface="Calibri"/>
                <a:cs typeface="Calibri"/>
              </a:rPr>
              <a:t>Wilmington</a:t>
            </a:r>
            <a:r>
              <a:rPr sz="1800" b="1" spc="-54">
                <a:solidFill>
                  <a:srgbClr val="2E5496"/>
                </a:solidFill>
                <a:latin typeface="Calibri"/>
                <a:cs typeface="Calibri"/>
              </a:rPr>
              <a:t> </a:t>
            </a:r>
            <a:r>
              <a:rPr sz="1800" b="1" spc="-6">
                <a:solidFill>
                  <a:srgbClr val="2E5496"/>
                </a:solidFill>
                <a:latin typeface="Calibri"/>
                <a:cs typeface="Calibri"/>
              </a:rPr>
              <a:t>College</a:t>
            </a:r>
            <a:endParaRPr sz="1800">
              <a:latin typeface="Calibri"/>
              <a:cs typeface="Calibri"/>
            </a:endParaRPr>
          </a:p>
          <a:p>
            <a:pPr marL="146304" indent="-131826">
              <a:spcBef>
                <a:spcPts val="744"/>
              </a:spcBef>
              <a:buClr>
                <a:srgbClr val="243C7E"/>
              </a:buClr>
              <a:buFont typeface="Arial MT"/>
              <a:buChar char="•"/>
              <a:tabLst>
                <a:tab pos="147066" algn="l"/>
              </a:tabLst>
            </a:pPr>
            <a:r>
              <a:rPr sz="1800" b="1" spc="-12">
                <a:solidFill>
                  <a:srgbClr val="2E5496"/>
                </a:solidFill>
                <a:latin typeface="Calibri"/>
                <a:cs typeface="Calibri"/>
              </a:rPr>
              <a:t>Wittenberg</a:t>
            </a:r>
            <a:r>
              <a:rPr sz="1800" b="1" spc="-66">
                <a:solidFill>
                  <a:srgbClr val="2E5496"/>
                </a:solidFill>
                <a:latin typeface="Calibri"/>
                <a:cs typeface="Calibri"/>
              </a:rPr>
              <a:t> </a:t>
            </a:r>
            <a:r>
              <a:rPr sz="1800" b="1" spc="-6">
                <a:solidFill>
                  <a:srgbClr val="2E5496"/>
                </a:solidFill>
                <a:latin typeface="Calibri"/>
                <a:cs typeface="Calibri"/>
              </a:rPr>
              <a:t>University</a:t>
            </a:r>
            <a:endParaRPr sz="1800">
              <a:latin typeface="Calibri"/>
              <a:cs typeface="Calibri"/>
            </a:endParaRPr>
          </a:p>
          <a:p>
            <a:pPr marL="146304" indent="-131826">
              <a:spcBef>
                <a:spcPts val="744"/>
              </a:spcBef>
              <a:buClr>
                <a:srgbClr val="243C7E"/>
              </a:buClr>
              <a:buFont typeface="Arial MT"/>
              <a:buChar char="•"/>
              <a:tabLst>
                <a:tab pos="147066" algn="l"/>
              </a:tabLst>
            </a:pPr>
            <a:r>
              <a:rPr sz="1800" b="1" spc="-18">
                <a:solidFill>
                  <a:srgbClr val="2E5496"/>
                </a:solidFill>
                <a:latin typeface="Calibri"/>
                <a:cs typeface="Calibri"/>
              </a:rPr>
              <a:t>Wright</a:t>
            </a:r>
            <a:r>
              <a:rPr sz="1800" b="1" spc="-30">
                <a:solidFill>
                  <a:srgbClr val="2E5496"/>
                </a:solidFill>
                <a:latin typeface="Calibri"/>
                <a:cs typeface="Calibri"/>
              </a:rPr>
              <a:t> </a:t>
            </a:r>
            <a:r>
              <a:rPr sz="1800" b="1" spc="-12">
                <a:solidFill>
                  <a:srgbClr val="2E5496"/>
                </a:solidFill>
                <a:latin typeface="Calibri"/>
                <a:cs typeface="Calibri"/>
              </a:rPr>
              <a:t>State</a:t>
            </a:r>
            <a:r>
              <a:rPr sz="1800" b="1" spc="-36">
                <a:solidFill>
                  <a:srgbClr val="2E5496"/>
                </a:solidFill>
                <a:latin typeface="Calibri"/>
                <a:cs typeface="Calibri"/>
              </a:rPr>
              <a:t> </a:t>
            </a:r>
            <a:r>
              <a:rPr sz="1800" b="1" spc="-6">
                <a:solidFill>
                  <a:srgbClr val="2E5496"/>
                </a:solidFill>
                <a:latin typeface="Calibri"/>
                <a:cs typeface="Calibri"/>
              </a:rPr>
              <a:t>University</a:t>
            </a:r>
            <a:endParaRPr sz="1800">
              <a:latin typeface="Calibri"/>
              <a:cs typeface="Calibri"/>
            </a:endParaRPr>
          </a:p>
          <a:p>
            <a:pPr marL="96012" indent="-81534">
              <a:spcBef>
                <a:spcPts val="744"/>
              </a:spcBef>
              <a:buClr>
                <a:srgbClr val="243C7E"/>
              </a:buClr>
              <a:buFont typeface="Arial MT"/>
              <a:buChar char="•"/>
              <a:tabLst>
                <a:tab pos="96774" algn="l"/>
              </a:tabLst>
            </a:pPr>
            <a:r>
              <a:rPr sz="1800" spc="-24">
                <a:solidFill>
                  <a:srgbClr val="2E5496"/>
                </a:solidFill>
                <a:latin typeface="Calibri"/>
                <a:cs typeface="Calibri"/>
              </a:rPr>
              <a:t>Youngstown</a:t>
            </a:r>
            <a:r>
              <a:rPr sz="1800" spc="-36">
                <a:solidFill>
                  <a:srgbClr val="2E5496"/>
                </a:solidFill>
                <a:latin typeface="Calibri"/>
                <a:cs typeface="Calibri"/>
              </a:rPr>
              <a:t> </a:t>
            </a:r>
            <a:r>
              <a:rPr sz="1800" spc="-18">
                <a:solidFill>
                  <a:srgbClr val="2E5496"/>
                </a:solidFill>
                <a:latin typeface="Calibri"/>
                <a:cs typeface="Calibri"/>
              </a:rPr>
              <a:t>State</a:t>
            </a:r>
            <a:r>
              <a:rPr sz="1800" spc="-36">
                <a:solidFill>
                  <a:srgbClr val="2E5496"/>
                </a:solidFill>
                <a:latin typeface="Calibri"/>
                <a:cs typeface="Calibri"/>
              </a:rPr>
              <a:t> </a:t>
            </a:r>
            <a:r>
              <a:rPr sz="1800" spc="-12">
                <a:solidFill>
                  <a:srgbClr val="2E5496"/>
                </a:solidFill>
                <a:latin typeface="Calibri"/>
                <a:cs typeface="Calibri"/>
              </a:rPr>
              <a:t>University</a:t>
            </a:r>
            <a:endParaRPr sz="1800">
              <a:latin typeface="Calibri"/>
              <a:cs typeface="Calibri"/>
            </a:endParaRPr>
          </a:p>
        </p:txBody>
      </p:sp>
      <p:sp>
        <p:nvSpPr>
          <p:cNvPr id="5" name="object 5"/>
          <p:cNvSpPr txBox="1"/>
          <p:nvPr/>
        </p:nvSpPr>
        <p:spPr>
          <a:xfrm>
            <a:off x="5796992" y="7911694"/>
            <a:ext cx="3036570" cy="236988"/>
          </a:xfrm>
          <a:prstGeom prst="rect">
            <a:avLst/>
          </a:prstGeom>
        </p:spPr>
        <p:txBody>
          <a:bodyPr vert="horz" wrap="square" lIns="0" tIns="15240" rIns="0" bIns="0" rtlCol="0">
            <a:spAutoFit/>
          </a:bodyPr>
          <a:lstStyle/>
          <a:p>
            <a:pPr marL="15240">
              <a:spcBef>
                <a:spcPts val="120"/>
              </a:spcBef>
            </a:pPr>
            <a:r>
              <a:rPr sz="1440" b="1">
                <a:solidFill>
                  <a:srgbClr val="2E5496"/>
                </a:solidFill>
                <a:latin typeface="Calibri"/>
                <a:cs typeface="Calibri"/>
              </a:rPr>
              <a:t>SOCHE</a:t>
            </a:r>
            <a:r>
              <a:rPr sz="1440" b="1" spc="-6">
                <a:solidFill>
                  <a:srgbClr val="2E5496"/>
                </a:solidFill>
                <a:latin typeface="Calibri"/>
                <a:cs typeface="Calibri"/>
              </a:rPr>
              <a:t> member</a:t>
            </a:r>
            <a:r>
              <a:rPr sz="1440" b="1" spc="-18">
                <a:solidFill>
                  <a:srgbClr val="2E5496"/>
                </a:solidFill>
                <a:latin typeface="Calibri"/>
                <a:cs typeface="Calibri"/>
              </a:rPr>
              <a:t> </a:t>
            </a:r>
            <a:r>
              <a:rPr sz="1440" b="1" spc="-6">
                <a:solidFill>
                  <a:srgbClr val="2E5496"/>
                </a:solidFill>
                <a:latin typeface="Calibri"/>
                <a:cs typeface="Calibri"/>
              </a:rPr>
              <a:t>institutions</a:t>
            </a:r>
            <a:r>
              <a:rPr sz="1440" b="1" spc="18">
                <a:solidFill>
                  <a:srgbClr val="2E5496"/>
                </a:solidFill>
                <a:latin typeface="Calibri"/>
                <a:cs typeface="Calibri"/>
              </a:rPr>
              <a:t> </a:t>
            </a:r>
            <a:r>
              <a:rPr sz="1440" b="1" spc="-6">
                <a:solidFill>
                  <a:srgbClr val="2E5496"/>
                </a:solidFill>
                <a:latin typeface="Calibri"/>
                <a:cs typeface="Calibri"/>
              </a:rPr>
              <a:t>are</a:t>
            </a:r>
            <a:r>
              <a:rPr sz="1440" b="1" spc="-24">
                <a:solidFill>
                  <a:srgbClr val="2E5496"/>
                </a:solidFill>
                <a:latin typeface="Calibri"/>
                <a:cs typeface="Calibri"/>
              </a:rPr>
              <a:t> </a:t>
            </a:r>
            <a:r>
              <a:rPr sz="1440" b="1">
                <a:solidFill>
                  <a:srgbClr val="2E5496"/>
                </a:solidFill>
                <a:latin typeface="Calibri"/>
                <a:cs typeface="Calibri"/>
              </a:rPr>
              <a:t>in </a:t>
            </a:r>
            <a:r>
              <a:rPr sz="1440" b="1" spc="-6">
                <a:solidFill>
                  <a:srgbClr val="2E5496"/>
                </a:solidFill>
                <a:latin typeface="Calibri"/>
                <a:cs typeface="Calibri"/>
              </a:rPr>
              <a:t>bold.</a:t>
            </a:r>
            <a:endParaRPr sz="1440">
              <a:latin typeface="Calibri"/>
              <a:cs typeface="Calibri"/>
            </a:endParaRPr>
          </a:p>
        </p:txBody>
      </p:sp>
    </p:spTree>
    <p:extLst>
      <p:ext uri="{BB962C8B-B14F-4D97-AF65-F5344CB8AC3E}">
        <p14:creationId xmlns:p14="http://schemas.microsoft.com/office/powerpoint/2010/main" val="130303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1507" y="474268"/>
            <a:ext cx="5464302" cy="624786"/>
          </a:xfrm>
          <a:prstGeom prst="rect">
            <a:avLst/>
          </a:prstGeom>
        </p:spPr>
        <p:txBody>
          <a:bodyPr vert="horz" wrap="square" lIns="0" tIns="15240" rIns="0" bIns="0" rtlCol="0">
            <a:spAutoFit/>
          </a:bodyPr>
          <a:lstStyle/>
          <a:p>
            <a:pPr marL="15240">
              <a:spcBef>
                <a:spcPts val="120"/>
              </a:spcBef>
            </a:pPr>
            <a:r>
              <a:rPr spc="-6"/>
              <a:t>K-12</a:t>
            </a:r>
            <a:r>
              <a:rPr spc="-12"/>
              <a:t> </a:t>
            </a:r>
            <a:r>
              <a:t>and</a:t>
            </a:r>
            <a:r>
              <a:rPr spc="-18"/>
              <a:t> </a:t>
            </a:r>
            <a:r>
              <a:rPr spc="-6"/>
              <a:t>Industry</a:t>
            </a:r>
            <a:r>
              <a:rPr spc="-18"/>
              <a:t> </a:t>
            </a:r>
            <a:r>
              <a:rPr spc="-24"/>
              <a:t>Partners</a:t>
            </a:r>
          </a:p>
        </p:txBody>
      </p:sp>
      <p:sp>
        <p:nvSpPr>
          <p:cNvPr id="3" name="object 3"/>
          <p:cNvSpPr txBox="1"/>
          <p:nvPr/>
        </p:nvSpPr>
        <p:spPr>
          <a:xfrm>
            <a:off x="3017521" y="1536622"/>
            <a:ext cx="3259074" cy="5952655"/>
          </a:xfrm>
          <a:prstGeom prst="rect">
            <a:avLst/>
          </a:prstGeom>
        </p:spPr>
        <p:txBody>
          <a:bodyPr vert="horz" wrap="square" lIns="0" tIns="108966" rIns="0" bIns="0" rtlCol="0">
            <a:spAutoFit/>
          </a:bodyPr>
          <a:lstStyle/>
          <a:p>
            <a:pPr marL="220980" indent="-205740">
              <a:spcBef>
                <a:spcPts val="858"/>
              </a:spcBef>
              <a:buChar char="•"/>
              <a:tabLst>
                <a:tab pos="220980" algn="l"/>
              </a:tabLst>
            </a:pPr>
            <a:r>
              <a:rPr sz="1800" spc="-12">
                <a:solidFill>
                  <a:srgbClr val="2E5395"/>
                </a:solidFill>
                <a:latin typeface="Calibri"/>
                <a:cs typeface="Calibri"/>
              </a:rPr>
              <a:t>Dayton</a:t>
            </a:r>
            <a:r>
              <a:rPr sz="1800" spc="-48">
                <a:solidFill>
                  <a:srgbClr val="2E5395"/>
                </a:solidFill>
                <a:latin typeface="Calibri"/>
                <a:cs typeface="Calibri"/>
              </a:rPr>
              <a:t> </a:t>
            </a:r>
            <a:r>
              <a:rPr sz="1800" spc="-6">
                <a:solidFill>
                  <a:srgbClr val="2E5395"/>
                </a:solidFill>
                <a:latin typeface="Calibri"/>
                <a:cs typeface="Calibri"/>
              </a:rPr>
              <a:t>Public</a:t>
            </a:r>
            <a:r>
              <a:rPr sz="1800" spc="6">
                <a:solidFill>
                  <a:srgbClr val="2E5395"/>
                </a:solidFill>
                <a:latin typeface="Calibri"/>
                <a:cs typeface="Calibri"/>
              </a:rPr>
              <a:t> </a:t>
            </a:r>
            <a:r>
              <a:rPr sz="1800" spc="-6">
                <a:solidFill>
                  <a:srgbClr val="2E5395"/>
                </a:solidFill>
                <a:latin typeface="Calibri"/>
                <a:cs typeface="Calibri"/>
              </a:rPr>
              <a:t>Schools</a:t>
            </a:r>
            <a:endParaRPr sz="1800">
              <a:latin typeface="Calibri"/>
              <a:cs typeface="Calibri"/>
            </a:endParaRPr>
          </a:p>
          <a:p>
            <a:pPr marL="220980" indent="-205740">
              <a:spcBef>
                <a:spcPts val="738"/>
              </a:spcBef>
              <a:buChar char="•"/>
              <a:tabLst>
                <a:tab pos="220980" algn="l"/>
              </a:tabLst>
            </a:pPr>
            <a:r>
              <a:rPr sz="1800" spc="-12">
                <a:solidFill>
                  <a:srgbClr val="2E5395"/>
                </a:solidFill>
                <a:latin typeface="Calibri"/>
                <a:cs typeface="Calibri"/>
              </a:rPr>
              <a:t>Fairborn</a:t>
            </a:r>
            <a:r>
              <a:rPr sz="1800" spc="-30">
                <a:solidFill>
                  <a:srgbClr val="2E5395"/>
                </a:solidFill>
                <a:latin typeface="Calibri"/>
                <a:cs typeface="Calibri"/>
              </a:rPr>
              <a:t> </a:t>
            </a:r>
            <a:r>
              <a:rPr sz="1800" spc="-6">
                <a:solidFill>
                  <a:srgbClr val="2E5395"/>
                </a:solidFill>
                <a:latin typeface="Calibri"/>
                <a:cs typeface="Calibri"/>
              </a:rPr>
              <a:t>Public</a:t>
            </a:r>
            <a:r>
              <a:rPr sz="1800">
                <a:solidFill>
                  <a:srgbClr val="2E5395"/>
                </a:solidFill>
                <a:latin typeface="Calibri"/>
                <a:cs typeface="Calibri"/>
              </a:rPr>
              <a:t> </a:t>
            </a:r>
            <a:r>
              <a:rPr sz="1800" spc="-6">
                <a:solidFill>
                  <a:srgbClr val="2E5395"/>
                </a:solidFill>
                <a:latin typeface="Calibri"/>
                <a:cs typeface="Calibri"/>
              </a:rPr>
              <a:t>Schools</a:t>
            </a:r>
            <a:endParaRPr sz="1800">
              <a:latin typeface="Calibri"/>
              <a:cs typeface="Calibri"/>
            </a:endParaRPr>
          </a:p>
          <a:p>
            <a:pPr marL="220980" indent="-205740">
              <a:spcBef>
                <a:spcPts val="756"/>
              </a:spcBef>
              <a:buChar char="•"/>
              <a:tabLst>
                <a:tab pos="220980" algn="l"/>
              </a:tabLst>
            </a:pPr>
            <a:r>
              <a:rPr sz="1800" spc="-12">
                <a:solidFill>
                  <a:srgbClr val="2E5395"/>
                </a:solidFill>
                <a:latin typeface="Calibri"/>
                <a:cs typeface="Calibri"/>
              </a:rPr>
              <a:t>Beavercreek</a:t>
            </a:r>
            <a:r>
              <a:rPr sz="1800" spc="-6">
                <a:solidFill>
                  <a:srgbClr val="2E5395"/>
                </a:solidFill>
                <a:latin typeface="Calibri"/>
                <a:cs typeface="Calibri"/>
              </a:rPr>
              <a:t> Public</a:t>
            </a:r>
            <a:r>
              <a:rPr sz="1800">
                <a:solidFill>
                  <a:srgbClr val="2E5395"/>
                </a:solidFill>
                <a:latin typeface="Calibri"/>
                <a:cs typeface="Calibri"/>
              </a:rPr>
              <a:t> </a:t>
            </a:r>
            <a:r>
              <a:rPr sz="1800" spc="-6">
                <a:solidFill>
                  <a:srgbClr val="2E5395"/>
                </a:solidFill>
                <a:latin typeface="Calibri"/>
                <a:cs typeface="Calibri"/>
              </a:rPr>
              <a:t>Schools</a:t>
            </a:r>
            <a:endParaRPr sz="1800">
              <a:latin typeface="Calibri"/>
              <a:cs typeface="Calibri"/>
            </a:endParaRPr>
          </a:p>
          <a:p>
            <a:pPr marL="220980" indent="-205740">
              <a:spcBef>
                <a:spcPts val="738"/>
              </a:spcBef>
              <a:buChar char="•"/>
              <a:tabLst>
                <a:tab pos="220980" algn="l"/>
              </a:tabLst>
            </a:pPr>
            <a:r>
              <a:rPr sz="1800" spc="-12">
                <a:solidFill>
                  <a:srgbClr val="2E5395"/>
                </a:solidFill>
                <a:latin typeface="Calibri"/>
                <a:cs typeface="Calibri"/>
              </a:rPr>
              <a:t>Springboro</a:t>
            </a:r>
            <a:r>
              <a:rPr sz="1800" spc="-18">
                <a:solidFill>
                  <a:srgbClr val="2E5395"/>
                </a:solidFill>
                <a:latin typeface="Calibri"/>
                <a:cs typeface="Calibri"/>
              </a:rPr>
              <a:t> </a:t>
            </a:r>
            <a:r>
              <a:rPr sz="1800" spc="-6">
                <a:solidFill>
                  <a:srgbClr val="2E5395"/>
                </a:solidFill>
                <a:latin typeface="Calibri"/>
                <a:cs typeface="Calibri"/>
              </a:rPr>
              <a:t>Public</a:t>
            </a:r>
            <a:r>
              <a:rPr sz="1800" spc="12">
                <a:solidFill>
                  <a:srgbClr val="2E5395"/>
                </a:solidFill>
                <a:latin typeface="Calibri"/>
                <a:cs typeface="Calibri"/>
              </a:rPr>
              <a:t> </a:t>
            </a:r>
            <a:r>
              <a:rPr sz="1800" spc="-6">
                <a:solidFill>
                  <a:srgbClr val="2E5395"/>
                </a:solidFill>
                <a:latin typeface="Calibri"/>
                <a:cs typeface="Calibri"/>
              </a:rPr>
              <a:t>Schools</a:t>
            </a:r>
            <a:endParaRPr sz="1800">
              <a:latin typeface="Calibri"/>
              <a:cs typeface="Calibri"/>
            </a:endParaRPr>
          </a:p>
          <a:p>
            <a:pPr marL="220980" indent="-205740">
              <a:spcBef>
                <a:spcPts val="744"/>
              </a:spcBef>
              <a:buChar char="•"/>
              <a:tabLst>
                <a:tab pos="220980" algn="l"/>
              </a:tabLst>
            </a:pPr>
            <a:r>
              <a:rPr sz="1800" spc="-12">
                <a:solidFill>
                  <a:srgbClr val="2E5395"/>
                </a:solidFill>
                <a:latin typeface="Calibri"/>
                <a:cs typeface="Calibri"/>
              </a:rPr>
              <a:t>Brookville</a:t>
            </a:r>
            <a:r>
              <a:rPr sz="1800">
                <a:solidFill>
                  <a:srgbClr val="2E5395"/>
                </a:solidFill>
                <a:latin typeface="Calibri"/>
                <a:cs typeface="Calibri"/>
              </a:rPr>
              <a:t> </a:t>
            </a:r>
            <a:r>
              <a:rPr sz="1800" spc="-6">
                <a:solidFill>
                  <a:srgbClr val="2E5395"/>
                </a:solidFill>
                <a:latin typeface="Calibri"/>
                <a:cs typeface="Calibri"/>
              </a:rPr>
              <a:t>Public</a:t>
            </a:r>
            <a:r>
              <a:rPr sz="1800" spc="12">
                <a:solidFill>
                  <a:srgbClr val="2E5395"/>
                </a:solidFill>
                <a:latin typeface="Calibri"/>
                <a:cs typeface="Calibri"/>
              </a:rPr>
              <a:t> </a:t>
            </a:r>
            <a:r>
              <a:rPr sz="1800" spc="-6">
                <a:solidFill>
                  <a:srgbClr val="2E5395"/>
                </a:solidFill>
                <a:latin typeface="Calibri"/>
                <a:cs typeface="Calibri"/>
              </a:rPr>
              <a:t>Schools</a:t>
            </a:r>
            <a:endParaRPr sz="1800">
              <a:latin typeface="Calibri"/>
              <a:cs typeface="Calibri"/>
            </a:endParaRPr>
          </a:p>
          <a:p>
            <a:pPr marL="220980" indent="-205740">
              <a:spcBef>
                <a:spcPts val="750"/>
              </a:spcBef>
              <a:buChar char="•"/>
              <a:tabLst>
                <a:tab pos="220980" algn="l"/>
              </a:tabLst>
            </a:pPr>
            <a:r>
              <a:rPr sz="1800" spc="-18">
                <a:solidFill>
                  <a:srgbClr val="2E5395"/>
                </a:solidFill>
                <a:latin typeface="Calibri"/>
                <a:cs typeface="Calibri"/>
              </a:rPr>
              <a:t>Vandalia</a:t>
            </a:r>
            <a:r>
              <a:rPr sz="1800" spc="-24">
                <a:solidFill>
                  <a:srgbClr val="2E5395"/>
                </a:solidFill>
                <a:latin typeface="Calibri"/>
                <a:cs typeface="Calibri"/>
              </a:rPr>
              <a:t> </a:t>
            </a:r>
            <a:r>
              <a:rPr sz="1800" spc="-6">
                <a:solidFill>
                  <a:srgbClr val="2E5395"/>
                </a:solidFill>
                <a:latin typeface="Calibri"/>
                <a:cs typeface="Calibri"/>
              </a:rPr>
              <a:t>Butler</a:t>
            </a:r>
            <a:r>
              <a:rPr sz="1800" spc="6">
                <a:solidFill>
                  <a:srgbClr val="2E5395"/>
                </a:solidFill>
                <a:latin typeface="Calibri"/>
                <a:cs typeface="Calibri"/>
              </a:rPr>
              <a:t> </a:t>
            </a:r>
            <a:r>
              <a:rPr sz="1800" spc="-6">
                <a:solidFill>
                  <a:srgbClr val="2E5395"/>
                </a:solidFill>
                <a:latin typeface="Calibri"/>
                <a:cs typeface="Calibri"/>
              </a:rPr>
              <a:t>Public</a:t>
            </a:r>
            <a:r>
              <a:rPr sz="1800" spc="12">
                <a:solidFill>
                  <a:srgbClr val="2E5395"/>
                </a:solidFill>
                <a:latin typeface="Calibri"/>
                <a:cs typeface="Calibri"/>
              </a:rPr>
              <a:t> </a:t>
            </a:r>
            <a:r>
              <a:rPr sz="1800" spc="-6">
                <a:solidFill>
                  <a:srgbClr val="2E5395"/>
                </a:solidFill>
                <a:latin typeface="Calibri"/>
                <a:cs typeface="Calibri"/>
              </a:rPr>
              <a:t>Schools</a:t>
            </a:r>
            <a:endParaRPr sz="1800">
              <a:latin typeface="Calibri"/>
              <a:cs typeface="Calibri"/>
            </a:endParaRPr>
          </a:p>
          <a:p>
            <a:pPr marL="220980" indent="-205740">
              <a:spcBef>
                <a:spcPts val="738"/>
              </a:spcBef>
              <a:buChar char="•"/>
              <a:tabLst>
                <a:tab pos="220980" algn="l"/>
              </a:tabLst>
            </a:pPr>
            <a:r>
              <a:rPr sz="1800" spc="-12">
                <a:solidFill>
                  <a:srgbClr val="2E5395"/>
                </a:solidFill>
                <a:latin typeface="Calibri"/>
                <a:cs typeface="Calibri"/>
              </a:rPr>
              <a:t>Dayton</a:t>
            </a:r>
            <a:r>
              <a:rPr sz="1800" spc="-42">
                <a:solidFill>
                  <a:srgbClr val="2E5395"/>
                </a:solidFill>
                <a:latin typeface="Calibri"/>
                <a:cs typeface="Calibri"/>
              </a:rPr>
              <a:t> </a:t>
            </a:r>
            <a:r>
              <a:rPr sz="1800" spc="-6">
                <a:solidFill>
                  <a:srgbClr val="2E5395"/>
                </a:solidFill>
                <a:latin typeface="Calibri"/>
                <a:cs typeface="Calibri"/>
              </a:rPr>
              <a:t>Region</a:t>
            </a:r>
            <a:r>
              <a:rPr sz="1800" spc="-36">
                <a:solidFill>
                  <a:srgbClr val="2E5395"/>
                </a:solidFill>
                <a:latin typeface="Calibri"/>
                <a:cs typeface="Calibri"/>
              </a:rPr>
              <a:t> </a:t>
            </a:r>
            <a:r>
              <a:rPr sz="1800" spc="-12">
                <a:solidFill>
                  <a:srgbClr val="2E5395"/>
                </a:solidFill>
                <a:latin typeface="Calibri"/>
                <a:cs typeface="Calibri"/>
              </a:rPr>
              <a:t>STEM </a:t>
            </a:r>
            <a:r>
              <a:rPr sz="1800" spc="-6">
                <a:solidFill>
                  <a:srgbClr val="2E5395"/>
                </a:solidFill>
                <a:latin typeface="Calibri"/>
                <a:cs typeface="Calibri"/>
              </a:rPr>
              <a:t>School</a:t>
            </a:r>
            <a:endParaRPr sz="1800">
              <a:latin typeface="Calibri"/>
              <a:cs typeface="Calibri"/>
            </a:endParaRPr>
          </a:p>
          <a:p>
            <a:pPr marL="220980" indent="-205740">
              <a:spcBef>
                <a:spcPts val="744"/>
              </a:spcBef>
              <a:buChar char="•"/>
              <a:tabLst>
                <a:tab pos="220980" algn="l"/>
              </a:tabLst>
            </a:pPr>
            <a:r>
              <a:rPr sz="1800" spc="-6">
                <a:solidFill>
                  <a:srgbClr val="2E5395"/>
                </a:solidFill>
                <a:latin typeface="Calibri"/>
                <a:cs typeface="Calibri"/>
              </a:rPr>
              <a:t>Centerville</a:t>
            </a:r>
            <a:r>
              <a:rPr sz="1800" spc="12">
                <a:solidFill>
                  <a:srgbClr val="2E5395"/>
                </a:solidFill>
                <a:latin typeface="Calibri"/>
                <a:cs typeface="Calibri"/>
              </a:rPr>
              <a:t> </a:t>
            </a:r>
            <a:r>
              <a:rPr sz="1800" spc="-6">
                <a:solidFill>
                  <a:srgbClr val="2E5395"/>
                </a:solidFill>
                <a:latin typeface="Calibri"/>
                <a:cs typeface="Calibri"/>
              </a:rPr>
              <a:t>Public</a:t>
            </a:r>
            <a:r>
              <a:rPr sz="1800">
                <a:solidFill>
                  <a:srgbClr val="2E5395"/>
                </a:solidFill>
                <a:latin typeface="Calibri"/>
                <a:cs typeface="Calibri"/>
              </a:rPr>
              <a:t> </a:t>
            </a:r>
            <a:r>
              <a:rPr sz="1800" spc="-6">
                <a:solidFill>
                  <a:srgbClr val="2E5395"/>
                </a:solidFill>
                <a:latin typeface="Calibri"/>
                <a:cs typeface="Calibri"/>
              </a:rPr>
              <a:t>Schools</a:t>
            </a:r>
            <a:endParaRPr sz="1800">
              <a:latin typeface="Calibri"/>
              <a:cs typeface="Calibri"/>
            </a:endParaRPr>
          </a:p>
          <a:p>
            <a:pPr marL="220980" indent="-205740">
              <a:spcBef>
                <a:spcPts val="750"/>
              </a:spcBef>
              <a:buChar char="•"/>
              <a:tabLst>
                <a:tab pos="220980" algn="l"/>
              </a:tabLst>
            </a:pPr>
            <a:r>
              <a:rPr sz="1800" spc="-12">
                <a:solidFill>
                  <a:srgbClr val="2E5395"/>
                </a:solidFill>
                <a:latin typeface="Calibri"/>
                <a:cs typeface="Calibri"/>
              </a:rPr>
              <a:t>Greater</a:t>
            </a:r>
            <a:r>
              <a:rPr sz="1800" spc="-24">
                <a:solidFill>
                  <a:srgbClr val="2E5395"/>
                </a:solidFill>
                <a:latin typeface="Calibri"/>
                <a:cs typeface="Calibri"/>
              </a:rPr>
              <a:t> </a:t>
            </a:r>
            <a:r>
              <a:rPr sz="1800" spc="-6">
                <a:solidFill>
                  <a:srgbClr val="2E5395"/>
                </a:solidFill>
                <a:latin typeface="Calibri"/>
                <a:cs typeface="Calibri"/>
              </a:rPr>
              <a:t>Ohio</a:t>
            </a:r>
            <a:r>
              <a:rPr sz="1800" spc="-24">
                <a:solidFill>
                  <a:srgbClr val="2E5395"/>
                </a:solidFill>
                <a:latin typeface="Calibri"/>
                <a:cs typeface="Calibri"/>
              </a:rPr>
              <a:t> </a:t>
            </a:r>
            <a:r>
              <a:rPr sz="1800" spc="-6">
                <a:solidFill>
                  <a:srgbClr val="2E5395"/>
                </a:solidFill>
                <a:latin typeface="Calibri"/>
                <a:cs typeface="Calibri"/>
              </a:rPr>
              <a:t>Virtual</a:t>
            </a:r>
            <a:r>
              <a:rPr sz="1800" spc="-18">
                <a:solidFill>
                  <a:srgbClr val="2E5395"/>
                </a:solidFill>
                <a:latin typeface="Calibri"/>
                <a:cs typeface="Calibri"/>
              </a:rPr>
              <a:t> </a:t>
            </a:r>
            <a:r>
              <a:rPr sz="1800" spc="-6">
                <a:solidFill>
                  <a:srgbClr val="2E5395"/>
                </a:solidFill>
                <a:latin typeface="Calibri"/>
                <a:cs typeface="Calibri"/>
              </a:rPr>
              <a:t>School</a:t>
            </a:r>
            <a:endParaRPr sz="1800">
              <a:latin typeface="Calibri"/>
              <a:cs typeface="Calibri"/>
            </a:endParaRPr>
          </a:p>
          <a:p>
            <a:pPr marL="220980" indent="-205740">
              <a:spcBef>
                <a:spcPts val="738"/>
              </a:spcBef>
              <a:buChar char="•"/>
              <a:tabLst>
                <a:tab pos="220980" algn="l"/>
              </a:tabLst>
            </a:pPr>
            <a:r>
              <a:rPr sz="1800" spc="-12">
                <a:solidFill>
                  <a:srgbClr val="2E5395"/>
                </a:solidFill>
                <a:latin typeface="Calibri"/>
                <a:cs typeface="Calibri"/>
              </a:rPr>
              <a:t>CTC</a:t>
            </a:r>
            <a:r>
              <a:rPr sz="1800" spc="-24">
                <a:solidFill>
                  <a:srgbClr val="2E5395"/>
                </a:solidFill>
                <a:latin typeface="Calibri"/>
                <a:cs typeface="Calibri"/>
              </a:rPr>
              <a:t> </a:t>
            </a:r>
            <a:r>
              <a:rPr sz="1800" spc="-12">
                <a:solidFill>
                  <a:srgbClr val="2E5395"/>
                </a:solidFill>
                <a:latin typeface="Calibri"/>
                <a:cs typeface="Calibri"/>
              </a:rPr>
              <a:t>(Greene,</a:t>
            </a:r>
            <a:r>
              <a:rPr sz="1800">
                <a:solidFill>
                  <a:srgbClr val="2E5395"/>
                </a:solidFill>
                <a:latin typeface="Calibri"/>
                <a:cs typeface="Calibri"/>
              </a:rPr>
              <a:t> </a:t>
            </a:r>
            <a:r>
              <a:rPr sz="1800" spc="-18">
                <a:solidFill>
                  <a:srgbClr val="2E5395"/>
                </a:solidFill>
                <a:latin typeface="Calibri"/>
                <a:cs typeface="Calibri"/>
              </a:rPr>
              <a:t>Montgomery,</a:t>
            </a:r>
            <a:r>
              <a:rPr sz="1800" spc="-24">
                <a:solidFill>
                  <a:srgbClr val="2E5395"/>
                </a:solidFill>
                <a:latin typeface="Calibri"/>
                <a:cs typeface="Calibri"/>
              </a:rPr>
              <a:t> </a:t>
            </a:r>
            <a:r>
              <a:rPr sz="1800" spc="-12">
                <a:solidFill>
                  <a:srgbClr val="2E5395"/>
                </a:solidFill>
                <a:latin typeface="Calibri"/>
                <a:cs typeface="Calibri"/>
              </a:rPr>
              <a:t>etc)</a:t>
            </a:r>
            <a:endParaRPr sz="1800">
              <a:latin typeface="Calibri"/>
              <a:cs typeface="Calibri"/>
            </a:endParaRPr>
          </a:p>
          <a:p>
            <a:pPr marL="220980" indent="-205740">
              <a:spcBef>
                <a:spcPts val="744"/>
              </a:spcBef>
              <a:buChar char="•"/>
              <a:tabLst>
                <a:tab pos="220980" algn="l"/>
              </a:tabLst>
            </a:pPr>
            <a:r>
              <a:rPr sz="1800" spc="-12">
                <a:solidFill>
                  <a:srgbClr val="2E5395"/>
                </a:solidFill>
                <a:latin typeface="Calibri"/>
                <a:cs typeface="Calibri"/>
              </a:rPr>
              <a:t>Edison</a:t>
            </a:r>
            <a:r>
              <a:rPr sz="1800">
                <a:solidFill>
                  <a:srgbClr val="2E5395"/>
                </a:solidFill>
                <a:latin typeface="Calibri"/>
                <a:cs typeface="Calibri"/>
              </a:rPr>
              <a:t> </a:t>
            </a:r>
            <a:r>
              <a:rPr sz="1800" spc="-18">
                <a:solidFill>
                  <a:srgbClr val="2E5395"/>
                </a:solidFill>
                <a:latin typeface="Calibri"/>
                <a:cs typeface="Calibri"/>
              </a:rPr>
              <a:t>State</a:t>
            </a:r>
            <a:r>
              <a:rPr sz="1800" spc="-24">
                <a:solidFill>
                  <a:srgbClr val="2E5395"/>
                </a:solidFill>
                <a:latin typeface="Calibri"/>
                <a:cs typeface="Calibri"/>
              </a:rPr>
              <a:t> </a:t>
            </a:r>
            <a:r>
              <a:rPr sz="1800" spc="-6">
                <a:solidFill>
                  <a:srgbClr val="2E5395"/>
                </a:solidFill>
                <a:latin typeface="Calibri"/>
                <a:cs typeface="Calibri"/>
              </a:rPr>
              <a:t>Community</a:t>
            </a:r>
            <a:r>
              <a:rPr sz="1800" spc="-18">
                <a:solidFill>
                  <a:srgbClr val="2E5395"/>
                </a:solidFill>
                <a:latin typeface="Calibri"/>
                <a:cs typeface="Calibri"/>
              </a:rPr>
              <a:t> </a:t>
            </a:r>
            <a:r>
              <a:rPr sz="1800" spc="-12">
                <a:solidFill>
                  <a:srgbClr val="2E5395"/>
                </a:solidFill>
                <a:latin typeface="Calibri"/>
                <a:cs typeface="Calibri"/>
              </a:rPr>
              <a:t>College</a:t>
            </a:r>
            <a:endParaRPr sz="1800">
              <a:latin typeface="Calibri"/>
              <a:cs typeface="Calibri"/>
            </a:endParaRPr>
          </a:p>
          <a:p>
            <a:pPr marL="220980" indent="-205740">
              <a:spcBef>
                <a:spcPts val="750"/>
              </a:spcBef>
              <a:buChar char="•"/>
              <a:tabLst>
                <a:tab pos="220980" algn="l"/>
              </a:tabLst>
            </a:pPr>
            <a:r>
              <a:rPr sz="1800" spc="-12">
                <a:solidFill>
                  <a:srgbClr val="2E5395"/>
                </a:solidFill>
                <a:latin typeface="Calibri"/>
                <a:cs typeface="Calibri"/>
              </a:rPr>
              <a:t>Franklin</a:t>
            </a:r>
            <a:r>
              <a:rPr sz="1800" spc="-6">
                <a:solidFill>
                  <a:srgbClr val="2E5395"/>
                </a:solidFill>
                <a:latin typeface="Calibri"/>
                <a:cs typeface="Calibri"/>
              </a:rPr>
              <a:t> </a:t>
            </a:r>
            <a:r>
              <a:rPr sz="1800" spc="-12">
                <a:solidFill>
                  <a:srgbClr val="2E5395"/>
                </a:solidFill>
                <a:latin typeface="Calibri"/>
                <a:cs typeface="Calibri"/>
              </a:rPr>
              <a:t>University</a:t>
            </a:r>
            <a:endParaRPr sz="1800">
              <a:latin typeface="Calibri"/>
              <a:cs typeface="Calibri"/>
            </a:endParaRPr>
          </a:p>
          <a:p>
            <a:pPr marL="220980" indent="-205740">
              <a:spcBef>
                <a:spcPts val="744"/>
              </a:spcBef>
              <a:buChar char="•"/>
              <a:tabLst>
                <a:tab pos="220980" algn="l"/>
              </a:tabLst>
            </a:pPr>
            <a:r>
              <a:rPr sz="1800" spc="-18">
                <a:solidFill>
                  <a:srgbClr val="2E5395"/>
                </a:solidFill>
                <a:latin typeface="Calibri"/>
                <a:cs typeface="Calibri"/>
              </a:rPr>
              <a:t>Kettering</a:t>
            </a:r>
            <a:r>
              <a:rPr sz="1800" spc="-6">
                <a:solidFill>
                  <a:srgbClr val="2E5395"/>
                </a:solidFill>
                <a:latin typeface="Calibri"/>
                <a:cs typeface="Calibri"/>
              </a:rPr>
              <a:t> Public</a:t>
            </a:r>
            <a:r>
              <a:rPr sz="1800" spc="12">
                <a:solidFill>
                  <a:srgbClr val="2E5395"/>
                </a:solidFill>
                <a:latin typeface="Calibri"/>
                <a:cs typeface="Calibri"/>
              </a:rPr>
              <a:t> </a:t>
            </a:r>
            <a:r>
              <a:rPr sz="1800" spc="-6">
                <a:solidFill>
                  <a:srgbClr val="2E5395"/>
                </a:solidFill>
                <a:latin typeface="Calibri"/>
                <a:cs typeface="Calibri"/>
              </a:rPr>
              <a:t>Schools</a:t>
            </a:r>
            <a:endParaRPr sz="1800">
              <a:latin typeface="Calibri"/>
              <a:cs typeface="Calibri"/>
            </a:endParaRPr>
          </a:p>
          <a:p>
            <a:pPr marL="220980" indent="-205740">
              <a:spcBef>
                <a:spcPts val="738"/>
              </a:spcBef>
              <a:buChar char="•"/>
              <a:tabLst>
                <a:tab pos="220980" algn="l"/>
              </a:tabLst>
            </a:pPr>
            <a:r>
              <a:rPr sz="1800" spc="-12">
                <a:solidFill>
                  <a:srgbClr val="2E5395"/>
                </a:solidFill>
                <a:latin typeface="Calibri"/>
                <a:cs typeface="Calibri"/>
              </a:rPr>
              <a:t>Carroll,</a:t>
            </a:r>
            <a:r>
              <a:rPr sz="1800">
                <a:solidFill>
                  <a:srgbClr val="2E5395"/>
                </a:solidFill>
                <a:latin typeface="Calibri"/>
                <a:cs typeface="Calibri"/>
              </a:rPr>
              <a:t> </a:t>
            </a:r>
            <a:r>
              <a:rPr sz="1800" spc="-6">
                <a:solidFill>
                  <a:srgbClr val="2E5395"/>
                </a:solidFill>
                <a:latin typeface="Calibri"/>
                <a:cs typeface="Calibri"/>
              </a:rPr>
              <a:t>CJ,</a:t>
            </a:r>
            <a:r>
              <a:rPr sz="1800" spc="-30">
                <a:solidFill>
                  <a:srgbClr val="2E5395"/>
                </a:solidFill>
                <a:latin typeface="Calibri"/>
                <a:cs typeface="Calibri"/>
              </a:rPr>
              <a:t> </a:t>
            </a:r>
            <a:r>
              <a:rPr sz="1800" spc="-36">
                <a:solidFill>
                  <a:srgbClr val="2E5395"/>
                </a:solidFill>
                <a:latin typeface="Calibri"/>
                <a:cs typeface="Calibri"/>
              </a:rPr>
              <a:t>Alter,</a:t>
            </a:r>
            <a:r>
              <a:rPr sz="1800" spc="6">
                <a:solidFill>
                  <a:srgbClr val="2E5395"/>
                </a:solidFill>
                <a:latin typeface="Calibri"/>
                <a:cs typeface="Calibri"/>
              </a:rPr>
              <a:t> </a:t>
            </a:r>
            <a:r>
              <a:rPr sz="1800" spc="-6">
                <a:solidFill>
                  <a:srgbClr val="2E5395"/>
                </a:solidFill>
                <a:latin typeface="Calibri"/>
                <a:cs typeface="Calibri"/>
              </a:rPr>
              <a:t>Lasalle, Moeller</a:t>
            </a:r>
            <a:endParaRPr sz="1800">
              <a:latin typeface="Calibri"/>
              <a:cs typeface="Calibri"/>
            </a:endParaRPr>
          </a:p>
          <a:p>
            <a:pPr marL="220980" indent="-205740">
              <a:spcBef>
                <a:spcPts val="750"/>
              </a:spcBef>
              <a:buChar char="•"/>
              <a:tabLst>
                <a:tab pos="220980" algn="l"/>
              </a:tabLst>
            </a:pPr>
            <a:r>
              <a:rPr sz="1800" spc="-6">
                <a:solidFill>
                  <a:srgbClr val="2E5395"/>
                </a:solidFill>
                <a:latin typeface="Calibri"/>
                <a:cs typeface="Calibri"/>
              </a:rPr>
              <a:t>Lebanon</a:t>
            </a:r>
            <a:r>
              <a:rPr sz="1800" spc="-42">
                <a:solidFill>
                  <a:srgbClr val="2E5395"/>
                </a:solidFill>
                <a:latin typeface="Calibri"/>
                <a:cs typeface="Calibri"/>
              </a:rPr>
              <a:t> </a:t>
            </a:r>
            <a:r>
              <a:rPr sz="1800" spc="-6">
                <a:solidFill>
                  <a:srgbClr val="2E5395"/>
                </a:solidFill>
                <a:latin typeface="Calibri"/>
                <a:cs typeface="Calibri"/>
              </a:rPr>
              <a:t>Public Schools</a:t>
            </a:r>
            <a:endParaRPr sz="1800">
              <a:latin typeface="Calibri"/>
              <a:cs typeface="Calibri"/>
            </a:endParaRPr>
          </a:p>
          <a:p>
            <a:pPr marL="220980" indent="-205740">
              <a:spcBef>
                <a:spcPts val="744"/>
              </a:spcBef>
              <a:buChar char="•"/>
              <a:tabLst>
                <a:tab pos="220980" algn="l"/>
              </a:tabLst>
            </a:pPr>
            <a:r>
              <a:rPr sz="1800" spc="-12">
                <a:solidFill>
                  <a:srgbClr val="2E5395"/>
                </a:solidFill>
                <a:latin typeface="Calibri"/>
                <a:cs typeface="Calibri"/>
              </a:rPr>
              <a:t>Etc….</a:t>
            </a:r>
            <a:endParaRPr sz="1800">
              <a:latin typeface="Calibri"/>
              <a:cs typeface="Calibri"/>
            </a:endParaRPr>
          </a:p>
        </p:txBody>
      </p:sp>
      <p:sp>
        <p:nvSpPr>
          <p:cNvPr id="4" name="object 4"/>
          <p:cNvSpPr txBox="1">
            <a:spLocks noGrp="1"/>
          </p:cNvSpPr>
          <p:nvPr>
            <p:ph sz="half" idx="3"/>
          </p:nvPr>
        </p:nvSpPr>
        <p:spPr>
          <a:xfrm>
            <a:off x="8625042" y="1696050"/>
            <a:ext cx="5769254" cy="4839530"/>
          </a:xfrm>
          <a:prstGeom prst="rect">
            <a:avLst/>
          </a:prstGeom>
        </p:spPr>
        <p:txBody>
          <a:bodyPr vert="horz" wrap="square" lIns="0" tIns="108966" rIns="0" bIns="0" rtlCol="0">
            <a:spAutoFit/>
          </a:bodyPr>
          <a:lstStyle/>
          <a:p>
            <a:pPr marL="180594" indent="-166116">
              <a:spcBef>
                <a:spcPts val="858"/>
              </a:spcBef>
              <a:buClr>
                <a:srgbClr val="243C7E"/>
              </a:buClr>
              <a:buChar char="•"/>
              <a:tabLst>
                <a:tab pos="181356" algn="l"/>
              </a:tabLst>
            </a:pPr>
            <a:r>
              <a:rPr spc="-24"/>
              <a:t>Technology</a:t>
            </a:r>
            <a:r>
              <a:rPr spc="-42"/>
              <a:t> </a:t>
            </a:r>
            <a:r>
              <a:rPr spc="-18"/>
              <a:t>First</a:t>
            </a:r>
          </a:p>
          <a:p>
            <a:pPr marL="180594" indent="-166116">
              <a:spcBef>
                <a:spcPts val="744"/>
              </a:spcBef>
              <a:buClr>
                <a:srgbClr val="243C7E"/>
              </a:buClr>
              <a:buChar char="•"/>
              <a:tabLst>
                <a:tab pos="181356" algn="l"/>
              </a:tabLst>
            </a:pPr>
            <a:r>
              <a:rPr spc="-12"/>
              <a:t>Dayton</a:t>
            </a:r>
            <a:r>
              <a:rPr spc="-42"/>
              <a:t> </a:t>
            </a:r>
            <a:r>
              <a:rPr spc="-6"/>
              <a:t>Region</a:t>
            </a:r>
            <a:r>
              <a:rPr spc="-30"/>
              <a:t> </a:t>
            </a:r>
            <a:r>
              <a:rPr spc="-12"/>
              <a:t>Manufacturers </a:t>
            </a:r>
            <a:r>
              <a:t>Assoc.</a:t>
            </a:r>
          </a:p>
          <a:p>
            <a:pPr marL="180594" indent="-166116">
              <a:spcBef>
                <a:spcPts val="750"/>
              </a:spcBef>
              <a:buClr>
                <a:srgbClr val="243C7E"/>
              </a:buClr>
              <a:buChar char="•"/>
              <a:tabLst>
                <a:tab pos="181356" algn="l"/>
              </a:tabLst>
            </a:pPr>
            <a:r>
              <a:rPr spc="-6"/>
              <a:t>Associated</a:t>
            </a:r>
            <a:r>
              <a:rPr spc="-30"/>
              <a:t> </a:t>
            </a:r>
            <a:r>
              <a:rPr spc="-6"/>
              <a:t>Construction </a:t>
            </a:r>
            <a:r>
              <a:t>&amp;</a:t>
            </a:r>
            <a:r>
              <a:rPr spc="-12"/>
              <a:t> Builders</a:t>
            </a:r>
          </a:p>
          <a:p>
            <a:pPr marL="180594" indent="-166116">
              <a:spcBef>
                <a:spcPts val="738"/>
              </a:spcBef>
              <a:buClr>
                <a:srgbClr val="243C7E"/>
              </a:buClr>
              <a:buChar char="•"/>
              <a:tabLst>
                <a:tab pos="181356" algn="l"/>
              </a:tabLst>
            </a:pPr>
            <a:r>
              <a:rPr spc="-12"/>
              <a:t>Greater Dayton</a:t>
            </a:r>
            <a:r>
              <a:rPr spc="-36"/>
              <a:t> </a:t>
            </a:r>
            <a:r>
              <a:rPr spc="-6"/>
              <a:t>Area</a:t>
            </a:r>
            <a:r>
              <a:rPr spc="-18"/>
              <a:t> </a:t>
            </a:r>
            <a:r>
              <a:rPr spc="-12"/>
              <a:t>Hospital </a:t>
            </a:r>
            <a:r>
              <a:rPr spc="-6"/>
              <a:t>Assoc</a:t>
            </a:r>
          </a:p>
          <a:p>
            <a:pPr marL="180594" indent="-166116">
              <a:spcBef>
                <a:spcPts val="744"/>
              </a:spcBef>
              <a:buClr>
                <a:srgbClr val="243C7E"/>
              </a:buClr>
              <a:buChar char="•"/>
              <a:tabLst>
                <a:tab pos="181356" algn="l"/>
              </a:tabLst>
            </a:pPr>
            <a:r>
              <a:rPr spc="-12"/>
              <a:t>Dayton</a:t>
            </a:r>
            <a:r>
              <a:rPr spc="-36"/>
              <a:t> </a:t>
            </a:r>
            <a:r>
              <a:rPr spc="-6"/>
              <a:t>Area</a:t>
            </a:r>
            <a:r>
              <a:rPr spc="-24"/>
              <a:t> </a:t>
            </a:r>
            <a:r>
              <a:rPr spc="-6"/>
              <a:t>Logistics</a:t>
            </a:r>
            <a:r>
              <a:rPr spc="-24"/>
              <a:t> </a:t>
            </a:r>
            <a:r>
              <a:rPr spc="-6"/>
              <a:t>Association</a:t>
            </a:r>
          </a:p>
          <a:p>
            <a:pPr marL="180594" indent="-166116">
              <a:spcBef>
                <a:spcPts val="750"/>
              </a:spcBef>
              <a:buClr>
                <a:srgbClr val="243C7E"/>
              </a:buClr>
              <a:buChar char="•"/>
              <a:tabLst>
                <a:tab pos="181356" algn="l"/>
              </a:tabLst>
            </a:pPr>
            <a:r>
              <a:rPr spc="-12"/>
              <a:t>CareSource</a:t>
            </a:r>
          </a:p>
          <a:p>
            <a:pPr marL="180594" indent="-166116">
              <a:spcBef>
                <a:spcPts val="744"/>
              </a:spcBef>
              <a:buClr>
                <a:srgbClr val="243C7E"/>
              </a:buClr>
              <a:buChar char="•"/>
              <a:tabLst>
                <a:tab pos="181356" algn="l"/>
              </a:tabLst>
            </a:pPr>
            <a:r>
              <a:rPr spc="-12"/>
              <a:t>Dayton</a:t>
            </a:r>
            <a:r>
              <a:rPr spc="-48"/>
              <a:t> </a:t>
            </a:r>
            <a:r>
              <a:rPr spc="-12"/>
              <a:t>Childrens</a:t>
            </a:r>
          </a:p>
          <a:p>
            <a:pPr marL="180594" indent="-166116">
              <a:spcBef>
                <a:spcPts val="738"/>
              </a:spcBef>
              <a:buClr>
                <a:srgbClr val="243C7E"/>
              </a:buClr>
              <a:buChar char="•"/>
              <a:tabLst>
                <a:tab pos="181356" algn="l"/>
              </a:tabLst>
            </a:pPr>
            <a:r>
              <a:rPr spc="-12"/>
              <a:t>Dysinger</a:t>
            </a:r>
          </a:p>
          <a:p>
            <a:pPr marL="180594" indent="-166116">
              <a:spcBef>
                <a:spcPts val="750"/>
              </a:spcBef>
              <a:buClr>
                <a:srgbClr val="243C7E"/>
              </a:buClr>
              <a:buChar char="•"/>
              <a:tabLst>
                <a:tab pos="181356" algn="l"/>
              </a:tabLst>
            </a:pPr>
            <a:r>
              <a:rPr spc="-18"/>
              <a:t>Kettering</a:t>
            </a:r>
            <a:r>
              <a:rPr spc="-24"/>
              <a:t> </a:t>
            </a:r>
            <a:r>
              <a:rPr spc="-6"/>
              <a:t>Health</a:t>
            </a:r>
          </a:p>
          <a:p>
            <a:pPr marL="180594" indent="-166116">
              <a:spcBef>
                <a:spcPts val="744"/>
              </a:spcBef>
              <a:buClr>
                <a:srgbClr val="243C7E"/>
              </a:buClr>
              <a:buChar char="•"/>
              <a:tabLst>
                <a:tab pos="181356" algn="l"/>
              </a:tabLst>
            </a:pPr>
            <a:r>
              <a:rPr spc="-6"/>
              <a:t>Alluring</a:t>
            </a:r>
            <a:r>
              <a:rPr spc="-36"/>
              <a:t> </a:t>
            </a:r>
            <a:r>
              <a:t>Glass</a:t>
            </a:r>
          </a:p>
          <a:p>
            <a:pPr marL="180594" indent="-166116">
              <a:spcBef>
                <a:spcPts val="738"/>
              </a:spcBef>
              <a:buClr>
                <a:srgbClr val="243C7E"/>
              </a:buClr>
              <a:buChar char="•"/>
              <a:tabLst>
                <a:tab pos="181356" algn="l"/>
              </a:tabLst>
            </a:pPr>
            <a:r>
              <a:rPr spc="-60"/>
              <a:t>Mr.</a:t>
            </a:r>
            <a:r>
              <a:rPr spc="-36"/>
              <a:t> </a:t>
            </a:r>
            <a:r>
              <a:rPr spc="-6"/>
              <a:t>Label</a:t>
            </a:r>
            <a:r>
              <a:rPr spc="-30"/>
              <a:t> </a:t>
            </a:r>
            <a:r>
              <a:rPr spc="-12"/>
              <a:t>Company</a:t>
            </a:r>
          </a:p>
          <a:p>
            <a:pPr marL="180594" indent="-166116">
              <a:spcBef>
                <a:spcPts val="750"/>
              </a:spcBef>
              <a:buClr>
                <a:srgbClr val="243C7E"/>
              </a:buClr>
              <a:buChar char="•"/>
              <a:tabLst>
                <a:tab pos="181356" algn="l"/>
              </a:tabLst>
            </a:pPr>
            <a:r>
              <a:t>APDC</a:t>
            </a:r>
            <a:r>
              <a:rPr spc="-36"/>
              <a:t> </a:t>
            </a:r>
            <a:r>
              <a:rPr spc="-6"/>
              <a:t>Companies</a:t>
            </a:r>
            <a:r>
              <a:rPr spc="-30"/>
              <a:t> </a:t>
            </a:r>
            <a:r>
              <a:rPr spc="-6"/>
              <a:t>(200+)</a:t>
            </a:r>
          </a:p>
          <a:p>
            <a:pPr marL="180594" indent="-166116">
              <a:spcBef>
                <a:spcPts val="744"/>
              </a:spcBef>
              <a:buClr>
                <a:srgbClr val="243C7E"/>
              </a:buClr>
              <a:buChar char="•"/>
              <a:tabLst>
                <a:tab pos="181356" algn="l"/>
              </a:tabLst>
            </a:pPr>
            <a:r>
              <a:rPr spc="-18"/>
              <a:t>Etc</a:t>
            </a:r>
          </a:p>
        </p:txBody>
      </p:sp>
    </p:spTree>
    <p:extLst>
      <p:ext uri="{BB962C8B-B14F-4D97-AF65-F5344CB8AC3E}">
        <p14:creationId xmlns:p14="http://schemas.microsoft.com/office/powerpoint/2010/main" val="1665944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5820" y="244145"/>
            <a:ext cx="7852410" cy="532453"/>
          </a:xfrm>
          <a:prstGeom prst="rect">
            <a:avLst/>
          </a:prstGeom>
        </p:spPr>
        <p:txBody>
          <a:bodyPr vert="horz" wrap="square" lIns="0" tIns="15240" rIns="0" bIns="0" rtlCol="0">
            <a:spAutoFit/>
          </a:bodyPr>
          <a:lstStyle/>
          <a:p>
            <a:pPr marL="15240">
              <a:spcBef>
                <a:spcPts val="120"/>
              </a:spcBef>
            </a:pPr>
            <a:r>
              <a:rPr sz="3360" spc="-6"/>
              <a:t>The</a:t>
            </a:r>
            <a:r>
              <a:rPr sz="3360" spc="-18"/>
              <a:t> </a:t>
            </a:r>
            <a:r>
              <a:rPr sz="3360" spc="-6"/>
              <a:t>Pipeline </a:t>
            </a:r>
            <a:r>
              <a:rPr sz="3360"/>
              <a:t>--</a:t>
            </a:r>
            <a:r>
              <a:rPr sz="3360" spc="12"/>
              <a:t> </a:t>
            </a:r>
            <a:r>
              <a:rPr sz="3360" spc="-6"/>
              <a:t>The</a:t>
            </a:r>
            <a:r>
              <a:rPr sz="3360" spc="-18"/>
              <a:t> </a:t>
            </a:r>
            <a:r>
              <a:rPr sz="3360" spc="-12"/>
              <a:t>Reality</a:t>
            </a:r>
            <a:r>
              <a:rPr sz="3360" spc="-30"/>
              <a:t> </a:t>
            </a:r>
            <a:r>
              <a:rPr sz="3360"/>
              <a:t>--</a:t>
            </a:r>
            <a:r>
              <a:rPr sz="3360" spc="12"/>
              <a:t> </a:t>
            </a:r>
            <a:r>
              <a:rPr sz="3360" spc="-6"/>
              <a:t>The</a:t>
            </a:r>
            <a:r>
              <a:rPr sz="3360" spc="-18"/>
              <a:t> </a:t>
            </a:r>
            <a:r>
              <a:rPr sz="3360" spc="-6"/>
              <a:t>Opportunity</a:t>
            </a:r>
            <a:endParaRPr sz="3360"/>
          </a:p>
        </p:txBody>
      </p:sp>
      <p:sp>
        <p:nvSpPr>
          <p:cNvPr id="3" name="object 3"/>
          <p:cNvSpPr txBox="1"/>
          <p:nvPr/>
        </p:nvSpPr>
        <p:spPr>
          <a:xfrm>
            <a:off x="2825800" y="5243474"/>
            <a:ext cx="8815578" cy="2277290"/>
          </a:xfrm>
          <a:prstGeom prst="rect">
            <a:avLst/>
          </a:prstGeom>
        </p:spPr>
        <p:txBody>
          <a:bodyPr vert="horz" wrap="square" lIns="0" tIns="14478" rIns="0" bIns="0" rtlCol="0">
            <a:spAutoFit/>
          </a:bodyPr>
          <a:lstStyle/>
          <a:p>
            <a:pPr marL="220980" indent="-205740">
              <a:lnSpc>
                <a:spcPts val="2832"/>
              </a:lnSpc>
              <a:spcBef>
                <a:spcPts val="114"/>
              </a:spcBef>
              <a:buFont typeface="Arial MT"/>
              <a:buChar char="•"/>
              <a:tabLst>
                <a:tab pos="220980" algn="l"/>
              </a:tabLst>
            </a:pPr>
            <a:r>
              <a:rPr sz="2400" spc="-12">
                <a:solidFill>
                  <a:srgbClr val="243C7E"/>
                </a:solidFill>
                <a:latin typeface="Calibri"/>
                <a:cs typeface="Calibri"/>
              </a:rPr>
              <a:t>~220,000</a:t>
            </a:r>
            <a:r>
              <a:rPr sz="2400">
                <a:solidFill>
                  <a:srgbClr val="243C7E"/>
                </a:solidFill>
                <a:latin typeface="Calibri"/>
                <a:cs typeface="Calibri"/>
              </a:rPr>
              <a:t> </a:t>
            </a:r>
            <a:r>
              <a:rPr sz="2400" spc="-12">
                <a:solidFill>
                  <a:srgbClr val="243C7E"/>
                </a:solidFill>
                <a:latin typeface="Calibri"/>
                <a:cs typeface="Calibri"/>
              </a:rPr>
              <a:t>Juniors</a:t>
            </a:r>
            <a:r>
              <a:rPr sz="2400" spc="18">
                <a:solidFill>
                  <a:srgbClr val="243C7E"/>
                </a:solidFill>
                <a:latin typeface="Calibri"/>
                <a:cs typeface="Calibri"/>
              </a:rPr>
              <a:t> </a:t>
            </a:r>
            <a:r>
              <a:rPr sz="2400" spc="-6">
                <a:solidFill>
                  <a:srgbClr val="243C7E"/>
                </a:solidFill>
                <a:latin typeface="Calibri"/>
                <a:cs typeface="Calibri"/>
              </a:rPr>
              <a:t>&amp;</a:t>
            </a:r>
            <a:r>
              <a:rPr sz="2400">
                <a:solidFill>
                  <a:srgbClr val="243C7E"/>
                </a:solidFill>
                <a:latin typeface="Calibri"/>
                <a:cs typeface="Calibri"/>
              </a:rPr>
              <a:t> </a:t>
            </a:r>
            <a:r>
              <a:rPr sz="2400" spc="-18">
                <a:solidFill>
                  <a:srgbClr val="243C7E"/>
                </a:solidFill>
                <a:latin typeface="Calibri"/>
                <a:cs typeface="Calibri"/>
              </a:rPr>
              <a:t>Seniors</a:t>
            </a:r>
            <a:r>
              <a:rPr sz="2400" spc="30">
                <a:solidFill>
                  <a:srgbClr val="243C7E"/>
                </a:solidFill>
                <a:latin typeface="Calibri"/>
                <a:cs typeface="Calibri"/>
              </a:rPr>
              <a:t> </a:t>
            </a:r>
            <a:r>
              <a:rPr sz="2400" spc="-6">
                <a:solidFill>
                  <a:srgbClr val="243C7E"/>
                </a:solidFill>
                <a:latin typeface="Calibri"/>
                <a:cs typeface="Calibri"/>
              </a:rPr>
              <a:t>in</a:t>
            </a:r>
            <a:r>
              <a:rPr sz="2400" spc="12">
                <a:solidFill>
                  <a:srgbClr val="243C7E"/>
                </a:solidFill>
                <a:latin typeface="Calibri"/>
                <a:cs typeface="Calibri"/>
              </a:rPr>
              <a:t> </a:t>
            </a:r>
            <a:r>
              <a:rPr sz="2400" spc="-6">
                <a:solidFill>
                  <a:srgbClr val="243C7E"/>
                </a:solidFill>
                <a:latin typeface="Calibri"/>
                <a:cs typeface="Calibri"/>
              </a:rPr>
              <a:t>Ohio</a:t>
            </a:r>
            <a:r>
              <a:rPr sz="2400">
                <a:solidFill>
                  <a:srgbClr val="243C7E"/>
                </a:solidFill>
                <a:latin typeface="Calibri"/>
                <a:cs typeface="Calibri"/>
              </a:rPr>
              <a:t> </a:t>
            </a:r>
            <a:r>
              <a:rPr sz="2400" spc="-12">
                <a:solidFill>
                  <a:srgbClr val="243C7E"/>
                </a:solidFill>
                <a:latin typeface="Calibri"/>
                <a:cs typeface="Calibri"/>
              </a:rPr>
              <a:t>are</a:t>
            </a:r>
            <a:r>
              <a:rPr sz="2400" spc="24">
                <a:solidFill>
                  <a:srgbClr val="243C7E"/>
                </a:solidFill>
                <a:latin typeface="Calibri"/>
                <a:cs typeface="Calibri"/>
              </a:rPr>
              <a:t> </a:t>
            </a:r>
            <a:r>
              <a:rPr sz="2400" spc="-6">
                <a:solidFill>
                  <a:srgbClr val="243C7E"/>
                </a:solidFill>
                <a:latin typeface="Calibri"/>
                <a:cs typeface="Calibri"/>
              </a:rPr>
              <a:t>in</a:t>
            </a:r>
            <a:r>
              <a:rPr sz="2400" spc="12">
                <a:solidFill>
                  <a:srgbClr val="243C7E"/>
                </a:solidFill>
                <a:latin typeface="Calibri"/>
                <a:cs typeface="Calibri"/>
              </a:rPr>
              <a:t> </a:t>
            </a:r>
            <a:r>
              <a:rPr sz="2400" spc="-6">
                <a:solidFill>
                  <a:srgbClr val="243C7E"/>
                </a:solidFill>
                <a:latin typeface="Calibri"/>
                <a:cs typeface="Calibri"/>
              </a:rPr>
              <a:t>the</a:t>
            </a:r>
            <a:r>
              <a:rPr sz="2400" spc="6">
                <a:solidFill>
                  <a:srgbClr val="243C7E"/>
                </a:solidFill>
                <a:latin typeface="Calibri"/>
                <a:cs typeface="Calibri"/>
              </a:rPr>
              <a:t> </a:t>
            </a:r>
            <a:r>
              <a:rPr sz="2400" spc="-12">
                <a:solidFill>
                  <a:srgbClr val="243C7E"/>
                </a:solidFill>
                <a:latin typeface="Calibri"/>
                <a:cs typeface="Calibri"/>
              </a:rPr>
              <a:t>pipeline</a:t>
            </a:r>
            <a:r>
              <a:rPr sz="2400" spc="36">
                <a:solidFill>
                  <a:srgbClr val="243C7E"/>
                </a:solidFill>
                <a:latin typeface="Calibri"/>
                <a:cs typeface="Calibri"/>
              </a:rPr>
              <a:t> </a:t>
            </a:r>
            <a:r>
              <a:rPr sz="2400" spc="-12">
                <a:solidFill>
                  <a:srgbClr val="243C7E"/>
                </a:solidFill>
                <a:latin typeface="Calibri"/>
                <a:cs typeface="Calibri"/>
              </a:rPr>
              <a:t>every</a:t>
            </a:r>
            <a:r>
              <a:rPr sz="2400" spc="12">
                <a:solidFill>
                  <a:srgbClr val="243C7E"/>
                </a:solidFill>
                <a:latin typeface="Calibri"/>
                <a:cs typeface="Calibri"/>
              </a:rPr>
              <a:t> </a:t>
            </a:r>
            <a:r>
              <a:rPr sz="2400" spc="-12">
                <a:solidFill>
                  <a:srgbClr val="243C7E"/>
                </a:solidFill>
                <a:latin typeface="Calibri"/>
                <a:cs typeface="Calibri"/>
              </a:rPr>
              <a:t>year</a:t>
            </a:r>
            <a:endParaRPr sz="2400">
              <a:latin typeface="Calibri"/>
              <a:cs typeface="Calibri"/>
            </a:endParaRPr>
          </a:p>
          <a:p>
            <a:pPr marL="701040" lvl="1" indent="-274320">
              <a:lnSpc>
                <a:spcPts val="2784"/>
              </a:lnSpc>
              <a:buFont typeface="Arial MT"/>
              <a:buChar char="•"/>
              <a:tabLst>
                <a:tab pos="700278" algn="l"/>
                <a:tab pos="701040" algn="l"/>
              </a:tabLst>
            </a:pPr>
            <a:r>
              <a:rPr sz="2400" spc="-6">
                <a:solidFill>
                  <a:srgbClr val="243C7E"/>
                </a:solidFill>
                <a:latin typeface="Calibri"/>
                <a:cs typeface="Calibri"/>
              </a:rPr>
              <a:t>~43%</a:t>
            </a:r>
            <a:r>
              <a:rPr sz="2400" spc="-24">
                <a:solidFill>
                  <a:srgbClr val="243C7E"/>
                </a:solidFill>
                <a:latin typeface="Calibri"/>
                <a:cs typeface="Calibri"/>
              </a:rPr>
              <a:t> </a:t>
            </a:r>
            <a:r>
              <a:rPr sz="2400" spc="-6">
                <a:solidFill>
                  <a:srgbClr val="243C7E"/>
                </a:solidFill>
                <a:latin typeface="Calibri"/>
                <a:cs typeface="Calibri"/>
              </a:rPr>
              <a:t>elect</a:t>
            </a:r>
            <a:r>
              <a:rPr sz="2400" spc="6">
                <a:solidFill>
                  <a:srgbClr val="243C7E"/>
                </a:solidFill>
                <a:latin typeface="Calibri"/>
                <a:cs typeface="Calibri"/>
              </a:rPr>
              <a:t> </a:t>
            </a:r>
            <a:r>
              <a:rPr sz="2400" b="1" spc="-12">
                <a:solidFill>
                  <a:srgbClr val="243C7E"/>
                </a:solidFill>
                <a:latin typeface="Calibri"/>
                <a:cs typeface="Calibri"/>
              </a:rPr>
              <a:t>College</a:t>
            </a:r>
            <a:r>
              <a:rPr sz="2400" b="1" spc="6">
                <a:solidFill>
                  <a:srgbClr val="243C7E"/>
                </a:solidFill>
                <a:latin typeface="Calibri"/>
                <a:cs typeface="Calibri"/>
              </a:rPr>
              <a:t> </a:t>
            </a:r>
            <a:r>
              <a:rPr sz="2400" spc="-12">
                <a:solidFill>
                  <a:srgbClr val="243C7E"/>
                </a:solidFill>
                <a:latin typeface="Calibri"/>
                <a:cs typeface="Calibri"/>
              </a:rPr>
              <a:t>path</a:t>
            </a:r>
            <a:endParaRPr sz="2400">
              <a:latin typeface="Calibri"/>
              <a:cs typeface="Calibri"/>
            </a:endParaRPr>
          </a:p>
          <a:p>
            <a:pPr marL="701040" lvl="1" indent="-274320">
              <a:lnSpc>
                <a:spcPts val="2832"/>
              </a:lnSpc>
              <a:buFont typeface="Arial MT"/>
              <a:buChar char="•"/>
              <a:tabLst>
                <a:tab pos="700278" algn="l"/>
                <a:tab pos="701040" algn="l"/>
              </a:tabLst>
            </a:pPr>
            <a:r>
              <a:rPr sz="2400" spc="-6">
                <a:solidFill>
                  <a:srgbClr val="243C7E"/>
                </a:solidFill>
                <a:latin typeface="Calibri"/>
                <a:cs typeface="Calibri"/>
              </a:rPr>
              <a:t>~57% </a:t>
            </a:r>
            <a:r>
              <a:rPr sz="2400" spc="-12">
                <a:solidFill>
                  <a:srgbClr val="243C7E"/>
                </a:solidFill>
                <a:latin typeface="Calibri"/>
                <a:cs typeface="Calibri"/>
              </a:rPr>
              <a:t>enter</a:t>
            </a:r>
            <a:r>
              <a:rPr sz="2400" spc="24">
                <a:solidFill>
                  <a:srgbClr val="243C7E"/>
                </a:solidFill>
                <a:latin typeface="Calibri"/>
                <a:cs typeface="Calibri"/>
              </a:rPr>
              <a:t> </a:t>
            </a:r>
            <a:r>
              <a:rPr sz="2400" b="1" spc="-12">
                <a:solidFill>
                  <a:srgbClr val="243C7E"/>
                </a:solidFill>
                <a:latin typeface="Calibri"/>
                <a:cs typeface="Calibri"/>
              </a:rPr>
              <a:t>Career</a:t>
            </a:r>
            <a:r>
              <a:rPr sz="2400" b="1" spc="30">
                <a:solidFill>
                  <a:srgbClr val="243C7E"/>
                </a:solidFill>
                <a:latin typeface="Calibri"/>
                <a:cs typeface="Calibri"/>
              </a:rPr>
              <a:t> </a:t>
            </a:r>
            <a:r>
              <a:rPr sz="2400" spc="-12">
                <a:solidFill>
                  <a:srgbClr val="243C7E"/>
                </a:solidFill>
                <a:latin typeface="Calibri"/>
                <a:cs typeface="Calibri"/>
              </a:rPr>
              <a:t>path</a:t>
            </a:r>
            <a:r>
              <a:rPr sz="2400" spc="6">
                <a:solidFill>
                  <a:srgbClr val="243C7E"/>
                </a:solidFill>
                <a:latin typeface="Calibri"/>
                <a:cs typeface="Calibri"/>
              </a:rPr>
              <a:t> </a:t>
            </a:r>
            <a:r>
              <a:rPr sz="2400" spc="-12">
                <a:solidFill>
                  <a:srgbClr val="243C7E"/>
                </a:solidFill>
                <a:latin typeface="Calibri"/>
                <a:cs typeface="Calibri"/>
              </a:rPr>
              <a:t>(~65,000</a:t>
            </a:r>
            <a:r>
              <a:rPr sz="2400" spc="12">
                <a:solidFill>
                  <a:srgbClr val="243C7E"/>
                </a:solidFill>
                <a:latin typeface="Calibri"/>
                <a:cs typeface="Calibri"/>
              </a:rPr>
              <a:t> </a:t>
            </a:r>
            <a:r>
              <a:rPr sz="2400" spc="-12">
                <a:solidFill>
                  <a:srgbClr val="243C7E"/>
                </a:solidFill>
                <a:latin typeface="Calibri"/>
                <a:cs typeface="Calibri"/>
              </a:rPr>
              <a:t>enroll</a:t>
            </a:r>
            <a:r>
              <a:rPr sz="2400">
                <a:solidFill>
                  <a:srgbClr val="243C7E"/>
                </a:solidFill>
                <a:latin typeface="Calibri"/>
                <a:cs typeface="Calibri"/>
              </a:rPr>
              <a:t> </a:t>
            </a:r>
            <a:r>
              <a:rPr sz="2400" spc="-6">
                <a:solidFill>
                  <a:srgbClr val="243C7E"/>
                </a:solidFill>
                <a:latin typeface="Calibri"/>
                <a:cs typeface="Calibri"/>
              </a:rPr>
              <a:t>in</a:t>
            </a:r>
            <a:r>
              <a:rPr sz="2400" spc="6">
                <a:solidFill>
                  <a:srgbClr val="243C7E"/>
                </a:solidFill>
                <a:latin typeface="Calibri"/>
                <a:cs typeface="Calibri"/>
              </a:rPr>
              <a:t> </a:t>
            </a:r>
            <a:r>
              <a:rPr sz="2400" spc="-12">
                <a:solidFill>
                  <a:srgbClr val="243C7E"/>
                </a:solidFill>
                <a:latin typeface="Calibri"/>
                <a:cs typeface="Calibri"/>
              </a:rPr>
              <a:t>On-the-Job-Training….)</a:t>
            </a:r>
            <a:endParaRPr sz="2400">
              <a:latin typeface="Calibri"/>
              <a:cs typeface="Calibri"/>
            </a:endParaRPr>
          </a:p>
          <a:p>
            <a:pPr lvl="1">
              <a:lnSpc>
                <a:spcPct val="100000"/>
              </a:lnSpc>
              <a:buClr>
                <a:srgbClr val="243C7E"/>
              </a:buClr>
              <a:buFont typeface="Arial MT"/>
              <a:buChar char="•"/>
            </a:pPr>
            <a:endParaRPr sz="2760">
              <a:latin typeface="Calibri"/>
              <a:cs typeface="Calibri"/>
            </a:endParaRPr>
          </a:p>
          <a:p>
            <a:pPr lvl="1">
              <a:spcBef>
                <a:spcPts val="60"/>
              </a:spcBef>
              <a:buClr>
                <a:srgbClr val="243C7E"/>
              </a:buClr>
              <a:buFont typeface="Arial MT"/>
              <a:buChar char="•"/>
            </a:pPr>
            <a:endParaRPr sz="2460">
              <a:latin typeface="Calibri"/>
              <a:cs typeface="Calibri"/>
            </a:endParaRPr>
          </a:p>
          <a:p>
            <a:pPr marL="220980" indent="-205740">
              <a:buFont typeface="Arial MT"/>
              <a:buChar char="•"/>
              <a:tabLst>
                <a:tab pos="220980" algn="l"/>
              </a:tabLst>
            </a:pPr>
            <a:r>
              <a:rPr sz="2400" spc="-6">
                <a:solidFill>
                  <a:srgbClr val="243C7E"/>
                </a:solidFill>
                <a:latin typeface="Calibri"/>
                <a:cs typeface="Calibri"/>
              </a:rPr>
              <a:t>~400K </a:t>
            </a:r>
            <a:r>
              <a:rPr sz="2400" spc="-12">
                <a:solidFill>
                  <a:srgbClr val="243C7E"/>
                </a:solidFill>
                <a:latin typeface="Calibri"/>
                <a:cs typeface="Calibri"/>
              </a:rPr>
              <a:t>College</a:t>
            </a:r>
            <a:r>
              <a:rPr sz="2400" spc="6">
                <a:solidFill>
                  <a:srgbClr val="243C7E"/>
                </a:solidFill>
                <a:latin typeface="Calibri"/>
                <a:cs typeface="Calibri"/>
              </a:rPr>
              <a:t> </a:t>
            </a:r>
            <a:r>
              <a:rPr sz="2400" spc="-12">
                <a:solidFill>
                  <a:srgbClr val="243C7E"/>
                </a:solidFill>
                <a:latin typeface="Calibri"/>
                <a:cs typeface="Calibri"/>
              </a:rPr>
              <a:t>students</a:t>
            </a:r>
            <a:r>
              <a:rPr sz="2400" spc="24">
                <a:solidFill>
                  <a:srgbClr val="243C7E"/>
                </a:solidFill>
                <a:latin typeface="Calibri"/>
                <a:cs typeface="Calibri"/>
              </a:rPr>
              <a:t> </a:t>
            </a:r>
            <a:r>
              <a:rPr sz="2400" spc="-6">
                <a:solidFill>
                  <a:srgbClr val="243C7E"/>
                </a:solidFill>
                <a:latin typeface="Calibri"/>
                <a:cs typeface="Calibri"/>
              </a:rPr>
              <a:t>in</a:t>
            </a:r>
            <a:r>
              <a:rPr sz="2400" spc="6">
                <a:solidFill>
                  <a:srgbClr val="243C7E"/>
                </a:solidFill>
                <a:latin typeface="Calibri"/>
                <a:cs typeface="Calibri"/>
              </a:rPr>
              <a:t> </a:t>
            </a:r>
            <a:r>
              <a:rPr sz="2400" spc="-6">
                <a:solidFill>
                  <a:srgbClr val="243C7E"/>
                </a:solidFill>
                <a:latin typeface="Calibri"/>
                <a:cs typeface="Calibri"/>
              </a:rPr>
              <a:t>our </a:t>
            </a:r>
            <a:r>
              <a:rPr sz="2400" spc="-24">
                <a:solidFill>
                  <a:srgbClr val="243C7E"/>
                </a:solidFill>
                <a:latin typeface="Calibri"/>
                <a:cs typeface="Calibri"/>
              </a:rPr>
              <a:t>State</a:t>
            </a:r>
            <a:endParaRPr sz="2400">
              <a:latin typeface="Calibri"/>
              <a:cs typeface="Calibri"/>
            </a:endParaRPr>
          </a:p>
        </p:txBody>
      </p:sp>
      <p:pic>
        <p:nvPicPr>
          <p:cNvPr id="4" name="object 4"/>
          <p:cNvPicPr/>
          <p:nvPr/>
        </p:nvPicPr>
        <p:blipFill>
          <a:blip r:embed="rId2" cstate="print"/>
          <a:stretch>
            <a:fillRect/>
          </a:stretch>
        </p:blipFill>
        <p:spPr>
          <a:xfrm>
            <a:off x="3313786" y="1055216"/>
            <a:ext cx="4967935" cy="3904488"/>
          </a:xfrm>
          <a:prstGeom prst="rect">
            <a:avLst/>
          </a:prstGeom>
        </p:spPr>
      </p:pic>
      <p:pic>
        <p:nvPicPr>
          <p:cNvPr id="5" name="object 5"/>
          <p:cNvPicPr/>
          <p:nvPr/>
        </p:nvPicPr>
        <p:blipFill>
          <a:blip r:embed="rId3" cstate="print"/>
          <a:stretch>
            <a:fillRect/>
          </a:stretch>
        </p:blipFill>
        <p:spPr>
          <a:xfrm>
            <a:off x="8561526" y="1153059"/>
            <a:ext cx="3549700" cy="3806647"/>
          </a:xfrm>
          <a:prstGeom prst="rect">
            <a:avLst/>
          </a:prstGeom>
        </p:spPr>
      </p:pic>
    </p:spTree>
    <p:extLst>
      <p:ext uri="{BB962C8B-B14F-4D97-AF65-F5344CB8AC3E}">
        <p14:creationId xmlns:p14="http://schemas.microsoft.com/office/powerpoint/2010/main" val="3003176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7BA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descreen Template 1" id="{4A2DADD9-A57A-4565-B70B-EB116DBA8D1C}" vid="{040AD883-CDE0-497E-BD85-56F33ADCB5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OFH Theme Font 1">
      <a:majorFont>
        <a:latin typeface="Garamond Premr Pro"/>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FH Powerpoint template 2" id="{2DFB2A60-5FE0-4FCE-BEEE-6F59D4FFE3D5}" vid="{6CB6F7ED-C4CC-42EA-8EC5-B17EB7BE640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SharedWithUsers xmlns="e555b6a2-ad6a-40a5-9a71-80b78a277679">
      <UserInfo>
        <DisplayName>Ashburn, William</DisplayName>
        <AccountId>474</AccountId>
        <AccountType/>
      </UserInfo>
    </SharedWithUsers>
    <MediaLengthInSeconds xmlns="4d732513-293e-4dce-b762-8588f43b2e5c" xsi:nil="true"/>
    <lcf76f155ced4ddcb4097134ff3c332f xmlns="4d732513-293e-4dce-b762-8588f43b2e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885C22B544184687623DD4695EBCC5" ma:contentTypeVersion="14" ma:contentTypeDescription="Create a new document." ma:contentTypeScope="" ma:versionID="1fe0d942a50416d3bf206af0687659d9">
  <xsd:schema xmlns:xsd="http://www.w3.org/2001/XMLSchema" xmlns:xs="http://www.w3.org/2001/XMLSchema" xmlns:p="http://schemas.microsoft.com/office/2006/metadata/properties" xmlns:ns2="4d732513-293e-4dce-b762-8588f43b2e5c" xmlns:ns3="e555b6a2-ad6a-40a5-9a71-80b78a277679" xmlns:ns4="06a0b0f5-ab3f-4382-8730-459fb424e421" targetNamespace="http://schemas.microsoft.com/office/2006/metadata/properties" ma:root="true" ma:fieldsID="d5f6035eac0a6cc96aded01390f5cf96" ns2:_="" ns3:_="" ns4:_="">
    <xsd:import namespace="4d732513-293e-4dce-b762-8588f43b2e5c"/>
    <xsd:import namespace="e555b6a2-ad6a-40a5-9a71-80b78a277679"/>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732513-293e-4dce-b762-8588f43b2e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55b6a2-ad6a-40a5-9a71-80b78a2776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965d2a4-0eda-45c8-92e8-33d6e4b261db}" ma:internalName="TaxCatchAll" ma:showField="CatchAllData" ma:web="e555b6a2-ad6a-40a5-9a71-80b78a2776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90C8B3-D973-447D-885F-36B6C1CA918C}">
  <ds:schemaRefs>
    <ds:schemaRef ds:uri="http://schemas.microsoft.com/sharepoint/v3/contenttype/forms"/>
  </ds:schemaRefs>
</ds:datastoreItem>
</file>

<file path=customXml/itemProps2.xml><?xml version="1.0" encoding="utf-8"?>
<ds:datastoreItem xmlns:ds="http://schemas.openxmlformats.org/officeDocument/2006/customXml" ds:itemID="{B5B47231-DCB6-4740-AF68-2D7BC9EA8043}">
  <ds:schemaRefs>
    <ds:schemaRef ds:uri="4d732513-293e-4dce-b762-8588f43b2e5c"/>
    <ds:schemaRef ds:uri="e555b6a2-ad6a-40a5-9a71-80b78a277679"/>
    <ds:schemaRef ds:uri="http://purl.org/dc/elements/1.1/"/>
    <ds:schemaRef ds:uri="http://purl.org/dc/terms/"/>
    <ds:schemaRef ds:uri="http://purl.org/dc/dcmitype/"/>
    <ds:schemaRef ds:uri="06a0b0f5-ab3f-4382-8730-459fb424e421"/>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88B07B5-1C56-42E2-920B-712C010090BD}">
  <ds:schemaRefs>
    <ds:schemaRef ds:uri="06a0b0f5-ab3f-4382-8730-459fb424e421"/>
    <ds:schemaRef ds:uri="4d732513-293e-4dce-b762-8588f43b2e5c"/>
    <ds:schemaRef ds:uri="e555b6a2-ad6a-40a5-9a71-80b78a2776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2977</Words>
  <Application>Microsoft Office PowerPoint</Application>
  <PresentationFormat>Custom</PresentationFormat>
  <Paragraphs>450</Paragraphs>
  <Slides>55</Slides>
  <Notes>16</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55</vt:i4>
      </vt:variant>
    </vt:vector>
  </HeadingPairs>
  <TitlesOfParts>
    <vt:vector size="73" baseType="lpstr">
      <vt:lpstr>Arial</vt:lpstr>
      <vt:lpstr>Arial Black</vt:lpstr>
      <vt:lpstr>Arial MT</vt:lpstr>
      <vt:lpstr>Calibri</vt:lpstr>
      <vt:lpstr>Calibri Light</vt:lpstr>
      <vt:lpstr>Garamond Premr Pro</vt:lpstr>
      <vt:lpstr>Montserrat</vt:lpstr>
      <vt:lpstr>Montserrat ExtraBold</vt:lpstr>
      <vt:lpstr>Open Sans</vt:lpstr>
      <vt:lpstr>Poppins</vt:lpstr>
      <vt:lpstr>Raleway</vt:lpstr>
      <vt:lpstr>Segoe UI Symbol</vt:lpstr>
      <vt:lpstr>Times New Roman</vt:lpstr>
      <vt:lpstr>Office Theme</vt:lpstr>
      <vt:lpstr>Office Theme</vt:lpstr>
      <vt:lpstr>Office Theme</vt:lpstr>
      <vt:lpstr>Office Theme</vt:lpstr>
      <vt:lpstr>1_Office Theme</vt:lpstr>
      <vt:lpstr>State Supported Internships</vt:lpstr>
      <vt:lpstr>High School Tech Internship Pilot Program</vt:lpstr>
      <vt:lpstr>High School Healthcare Preceptor Pilot</vt:lpstr>
      <vt:lpstr>PowerPoint Presentation</vt:lpstr>
      <vt:lpstr>SOCHE Overview</vt:lpstr>
      <vt:lpstr>SOCHE Portfolio</vt:lpstr>
      <vt:lpstr>College and University Partners</vt:lpstr>
      <vt:lpstr>K-12 and Industry Partners</vt:lpstr>
      <vt:lpstr>The Pipeline -- The Reality -- The Opportunity</vt:lpstr>
      <vt:lpstr>Why Hire Interns – Practice says….</vt:lpstr>
      <vt:lpstr>Why Hire Interns – Research says…..</vt:lpstr>
      <vt:lpstr>PowerPoint Presentation</vt:lpstr>
      <vt:lpstr>OhioMeansJobs - Job Readiness Skills</vt:lpstr>
      <vt:lpstr>PowerPoint Presentation</vt:lpstr>
      <vt:lpstr>Attributes of Gen Z in the workforce</vt:lpstr>
      <vt:lpstr>Tips for a Successful Internship</vt:lpstr>
      <vt:lpstr>Steps for a Company to Hire an Intern</vt:lpstr>
      <vt:lpstr>Steps for Schools to build an internship program</vt:lpstr>
      <vt:lpstr>Need help building a work-based learning  program?</vt:lpstr>
      <vt:lpstr>Partnering with SOCHE is easy</vt:lpstr>
      <vt:lpstr>Financial Support for Companies who Hire  High School Interns</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SCHOOL PRECEPTORSHIP PROGRAM </vt:lpstr>
      <vt:lpstr>ENGAGING &amp; ENCOURAGING STUDENTS</vt:lpstr>
      <vt:lpstr>COLLABORATING TEAM</vt:lpstr>
      <vt:lpstr>PATIENT CARE COORDINATOR</vt:lpstr>
      <vt:lpstr>HUMAN RESOURCES</vt:lpstr>
      <vt:lpstr>FINDING TIME:  </vt:lpstr>
      <vt:lpstr>STUDENT SELECTION</vt:lpstr>
      <vt:lpstr>CAREER DAY @ WYHS</vt:lpstr>
      <vt:lpstr>PowerPoint Presentation</vt:lpstr>
      <vt:lpstr>PowerPoint Presentation</vt:lpstr>
      <vt:lpstr>STUDENT FEEDBACK</vt:lpstr>
      <vt:lpstr>PowerPoint Presentation</vt:lpstr>
      <vt:lpstr>@OHEducation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Eberly, Chad</dc:creator>
  <cp:lastModifiedBy>QBR Attendee</cp:lastModifiedBy>
  <cp:revision>1</cp:revision>
  <dcterms:created xsi:type="dcterms:W3CDTF">2023-02-03T19:40:08Z</dcterms:created>
  <dcterms:modified xsi:type="dcterms:W3CDTF">2023-04-19T14:39:13Z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0x010100D8885C22B544184687623DD4695EBCC5</vt:lpwstr>
  </property>
  <property fmtid="{D5CDD505-2E9C-101B-9397-08002B2CF9AE}" pid="3" name="Order">
    <vt:r8>1824700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