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63" r:id="rId6"/>
    <p:sldId id="412" r:id="rId7"/>
    <p:sldId id="417" r:id="rId8"/>
    <p:sldId id="413" r:id="rId9"/>
    <p:sldId id="426" r:id="rId10"/>
    <p:sldId id="418" r:id="rId11"/>
    <p:sldId id="419" r:id="rId12"/>
    <p:sldId id="420" r:id="rId13"/>
    <p:sldId id="424" r:id="rId14"/>
    <p:sldId id="425" r:id="rId15"/>
    <p:sldId id="414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C36260-046C-40E7-9C9B-7DDB1AE42CCC}" v="1" dt="2023-04-17T20:10:12.6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7939C-241D-4FDC-8DE8-4EE3F462EE22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AF473-2665-42A7-89E3-C7BA7EB58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548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Christy-</a:t>
            </a:r>
          </a:p>
          <a:p>
            <a:r>
              <a:rPr lang="en-US" dirty="0"/>
              <a:t>Why BridgED was formed</a:t>
            </a:r>
          </a:p>
          <a:p>
            <a:r>
              <a:rPr lang="en-US" dirty="0"/>
              <a:t>Persistency Rates</a:t>
            </a:r>
          </a:p>
          <a:p>
            <a:r>
              <a:rPr lang="en-US" dirty="0"/>
              <a:t>Great Meetings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2CF36-428A-4A47-9E40-A2F0B6E5CD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7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AF473-2665-42A7-89E3-C7BA7EB58D1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358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AF473-2665-42A7-89E3-C7BA7EB58D1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61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AF473-2665-42A7-89E3-C7BA7EB58D1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98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AF473-2665-42A7-89E3-C7BA7EB58D1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623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Christy top</a:t>
            </a:r>
          </a:p>
          <a:p>
            <a:r>
              <a:rPr lang="en-US" dirty="0"/>
              <a:t>Chris bottom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AF473-2665-42A7-89E3-C7BA7EB58D1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757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 Top</a:t>
            </a:r>
          </a:p>
          <a:p>
            <a:r>
              <a:rPr lang="en-US" dirty="0"/>
              <a:t>Christy Bottom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AF473-2665-42A7-89E3-C7BA7EB58D1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151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AF473-2665-42A7-89E3-C7BA7EB58D1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541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AF473-2665-42A7-89E3-C7BA7EB58D1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68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AF473-2665-42A7-89E3-C7BA7EB58D1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175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3215B1E-B289-4C56-BCC0-2AB8CF93E2A1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65970"/>
            <a:ext cx="5739882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159827"/>
            <a:ext cx="5739882" cy="78377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037"/>
            <a:ext cx="4573200" cy="1325563"/>
          </a:xfrm>
        </p:spPr>
        <p:txBody>
          <a:bodyPr/>
          <a:lstStyle>
            <a:lvl1pPr algn="l">
              <a:defRPr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21635" y="2039382"/>
            <a:ext cx="2105186" cy="36512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en-ZA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6CC17AD-6E52-42E9-989B-FB086C64DFD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021635" y="2408260"/>
            <a:ext cx="2105186" cy="3651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ZA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36B0D72-6C95-4E3A-A679-D94CB154306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043407" y="4770420"/>
            <a:ext cx="2105186" cy="36512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en-ZA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E6E1537-8CF9-4C86-8E25-29BFFDAFDDD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043407" y="5139298"/>
            <a:ext cx="2105186" cy="3651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ZA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55E9ED2-721A-416D-AFA6-B57E6B8D8C5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757407" y="4758255"/>
            <a:ext cx="2105186" cy="36512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en-ZA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DE1C87C-07E3-42FC-9B43-81D789BF794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757407" y="5127133"/>
            <a:ext cx="2105186" cy="3651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ZA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556C5D2-9D30-44C4-95EA-DA672356995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71407" y="4770420"/>
            <a:ext cx="2105186" cy="36512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en-ZA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B8DD76A-44FE-4266-9CE3-FC74ACF6147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71407" y="5139298"/>
            <a:ext cx="2105186" cy="3651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ZA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B7FB830-D9B0-43D8-B279-D8A3831911C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615407" y="4758255"/>
            <a:ext cx="2105186" cy="36512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en-ZA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A699CE9-2DCD-4D59-B359-D7D3511A215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15407" y="5127133"/>
            <a:ext cx="2105186" cy="3651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ZA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5B0C1AF9-7ECA-4F02-B71D-97228D05B03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329407" y="4770420"/>
            <a:ext cx="2105186" cy="36512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en-ZA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FE515F87-B08B-4273-9427-B4477D68E33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329407" y="5139298"/>
            <a:ext cx="2105186" cy="3651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Z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353FBD-19BF-45E4-A6F5-4217CDAAA52E}"/>
              </a:ext>
            </a:extLst>
          </p:cNvPr>
          <p:cNvCxnSpPr/>
          <p:nvPr userDrawn="1"/>
        </p:nvCxnSpPr>
        <p:spPr>
          <a:xfrm>
            <a:off x="1513114" y="3875317"/>
            <a:ext cx="9111343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Date Placeholder 4">
            <a:extLst>
              <a:ext uri="{FF2B5EF4-FFF2-40B4-BE49-F238E27FC236}">
                <a16:creationId xmlns:a16="http://schemas.microsoft.com/office/drawing/2014/main" id="{BA4BCF05-CDFF-42C0-A406-D762B747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7/29/20XX</a:t>
            </a:r>
          </a:p>
        </p:txBody>
      </p:sp>
      <p:sp>
        <p:nvSpPr>
          <p:cNvPr id="42" name="Footer Placeholder 5">
            <a:extLst>
              <a:ext uri="{FF2B5EF4-FFF2-40B4-BE49-F238E27FC236}">
                <a16:creationId xmlns:a16="http://schemas.microsoft.com/office/drawing/2014/main" id="{FE043986-6365-4919-A13C-B1086DCF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Employee orientation</a:t>
            </a:r>
          </a:p>
        </p:txBody>
      </p:sp>
      <p:sp>
        <p:nvSpPr>
          <p:cNvPr id="43" name="Slide Number Placeholder 6">
            <a:extLst>
              <a:ext uri="{FF2B5EF4-FFF2-40B4-BE49-F238E27FC236}">
                <a16:creationId xmlns:a16="http://schemas.microsoft.com/office/drawing/2014/main" id="{4FD22B22-DA9C-4B3F-A67F-D07291278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FAB3CE1-D027-49AE-8023-7D6E330C7E2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2852057"/>
            <a:ext cx="0" cy="1643743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B59BE6F-06DF-4031-A366-9BF6A53377C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1592" y="3872164"/>
            <a:ext cx="0" cy="623636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88442AB-AF81-4C81-B0CE-584EE410EB92}"/>
              </a:ext>
            </a:extLst>
          </p:cNvPr>
          <p:cNvCxnSpPr>
            <a:cxnSpLocks/>
          </p:cNvCxnSpPr>
          <p:nvPr userDrawn="1"/>
        </p:nvCxnSpPr>
        <p:spPr>
          <a:xfrm flipV="1">
            <a:off x="1513114" y="3872164"/>
            <a:ext cx="0" cy="623636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5F27884-729D-4CA6-A08A-92EBC733CCB5}"/>
              </a:ext>
            </a:extLst>
          </p:cNvPr>
          <p:cNvCxnSpPr>
            <a:cxnSpLocks/>
          </p:cNvCxnSpPr>
          <p:nvPr userDrawn="1"/>
        </p:nvCxnSpPr>
        <p:spPr>
          <a:xfrm flipV="1">
            <a:off x="3815938" y="3872164"/>
            <a:ext cx="0" cy="623636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1F7E5A1-BEA5-447F-BED5-E18F7A1D9A37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1011" y="3872164"/>
            <a:ext cx="0" cy="623636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084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right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0" y="2376805"/>
            <a:ext cx="5013960" cy="132556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0" y="4150042"/>
            <a:ext cx="5013960" cy="196119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197FF6-6321-41EE-A0C4-DEC0761A3C01}"/>
              </a:ext>
            </a:extLst>
          </p:cNvPr>
          <p:cNvSpPr/>
          <p:nvPr userDrawn="1"/>
        </p:nvSpPr>
        <p:spPr>
          <a:xfrm>
            <a:off x="0" y="0"/>
            <a:ext cx="417576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45EFDD-D97D-44D9-8A6D-0FACEE0964B3}"/>
              </a:ext>
            </a:extLst>
          </p:cNvPr>
          <p:cNvSpPr/>
          <p:nvPr userDrawn="1"/>
        </p:nvSpPr>
        <p:spPr>
          <a:xfrm flipV="1">
            <a:off x="371856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9ECA7294-D791-453A-AEDA-C7BC2C83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7/29/20XX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3F008A3-FE03-4B55-99DE-C66C7215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Employee orientation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561AA2A7-90C9-48FA-A998-4CB16275A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503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3215B1E-B289-4C56-BCC0-2AB8CF93E2A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313571"/>
            <a:ext cx="4419600" cy="1659716"/>
          </a:xfr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2402" y="2348318"/>
            <a:ext cx="2743200" cy="165971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2857" cy="365125"/>
          </a:xfrm>
        </p:spPr>
        <p:txBody>
          <a:bodyPr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7/29/20XX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2514600" cy="365125"/>
          </a:xfrm>
        </p:spPr>
        <p:txBody>
          <a:bodyPr/>
          <a:lstStyle>
            <a:lvl1pPr algn="r"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Employee orientation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968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434EB92-62CF-4273-86A4-59223DABDBB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A25F60-1F94-4EB8-AECE-53F9C3EBF6AC}"/>
              </a:ext>
            </a:extLst>
          </p:cNvPr>
          <p:cNvSpPr/>
          <p:nvPr userDrawn="1"/>
        </p:nvSpPr>
        <p:spPr>
          <a:xfrm>
            <a:off x="0" y="6509657"/>
            <a:ext cx="12192000" cy="3483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29000"/>
            <a:ext cx="10515600" cy="3080657"/>
          </a:xfrm>
        </p:spPr>
        <p:txBody>
          <a:bodyPr anchor="ctr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A74BA5A7-7918-4C65-BAAB-14B3A1E2B4E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521612" y="2601972"/>
            <a:ext cx="1476000" cy="1476000"/>
          </a:xfrm>
          <a:noFill/>
          <a:ln w="396875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0C5DF728-AFC5-467F-86BF-45BBD778725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079382" y="2601972"/>
            <a:ext cx="1476000" cy="1476000"/>
          </a:xfrm>
          <a:noFill/>
          <a:ln w="396875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8" name="Picture Placeholder 15">
            <a:extLst>
              <a:ext uri="{FF2B5EF4-FFF2-40B4-BE49-F238E27FC236}">
                <a16:creationId xmlns:a16="http://schemas.microsoft.com/office/drawing/2014/main" id="{BBFE7B80-0990-424B-A099-BFECB5508302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637152" y="2601972"/>
            <a:ext cx="1476000" cy="1476000"/>
          </a:xfrm>
          <a:noFill/>
          <a:ln w="396875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5B4A0F3D-F23F-4072-9FF5-6CFE888CE1E0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194922" y="2601972"/>
            <a:ext cx="1476000" cy="1476000"/>
          </a:xfrm>
          <a:noFill/>
          <a:ln w="396875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4F97182-060B-42D4-9BD6-AADEBB4691F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14950" y="4624131"/>
            <a:ext cx="2105186" cy="36512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en-ZA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C32DCEC-D4CF-4F91-ABA7-22726A1E99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214950" y="4993009"/>
            <a:ext cx="2105186" cy="3651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ZA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4BECAB1-5EBD-4BC7-8F7A-8B4CA80746C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764623" y="4624131"/>
            <a:ext cx="2105186" cy="36512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en-ZA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D671F83-5A25-4513-86E5-FFBF3BF3106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764623" y="4993009"/>
            <a:ext cx="2105186" cy="3651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ZA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F6EE3639-A148-489C-A695-7EA2313AEF3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14296" y="4624131"/>
            <a:ext cx="2105186" cy="36512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en-ZA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BB55BB21-9247-450C-9A9D-D2AD9161E10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314296" y="4993009"/>
            <a:ext cx="2105186" cy="3651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ZA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34A7F7B-4591-45E6-AF17-EC81162B733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863969" y="4624131"/>
            <a:ext cx="2105186" cy="36512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en-ZA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30702B6-2129-4FAB-8868-58B59C11FFC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863969" y="4993009"/>
            <a:ext cx="2105186" cy="36512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ZA"/>
          </a:p>
        </p:txBody>
      </p:sp>
      <p:sp>
        <p:nvSpPr>
          <p:cNvPr id="24" name="Date Placeholder 4">
            <a:extLst>
              <a:ext uri="{FF2B5EF4-FFF2-40B4-BE49-F238E27FC236}">
                <a16:creationId xmlns:a16="http://schemas.microsoft.com/office/drawing/2014/main" id="{AD0AC7DB-F500-41DA-8326-3ED61B33F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7/29/20XX</a:t>
            </a:r>
          </a:p>
        </p:txBody>
      </p:sp>
      <p:sp>
        <p:nvSpPr>
          <p:cNvPr id="25" name="Footer Placeholder 5">
            <a:extLst>
              <a:ext uri="{FF2B5EF4-FFF2-40B4-BE49-F238E27FC236}">
                <a16:creationId xmlns:a16="http://schemas.microsoft.com/office/drawing/2014/main" id="{798612DF-528A-42D7-8634-25EFF6159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Employee orientation</a:t>
            </a:r>
          </a:p>
        </p:txBody>
      </p: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1E3817B4-A707-4ACC-9CAC-E32B5E0A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86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0" y="822325"/>
            <a:ext cx="5684520" cy="132556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0" y="2595562"/>
            <a:ext cx="5684520" cy="318103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197FF6-6321-41EE-A0C4-DEC0761A3C01}"/>
              </a:ext>
            </a:extLst>
          </p:cNvPr>
          <p:cNvSpPr/>
          <p:nvPr userDrawn="1"/>
        </p:nvSpPr>
        <p:spPr>
          <a:xfrm>
            <a:off x="0" y="0"/>
            <a:ext cx="4175760" cy="38404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45EFDD-D97D-44D9-8A6D-0FACEE0964B3}"/>
              </a:ext>
            </a:extLst>
          </p:cNvPr>
          <p:cNvSpPr/>
          <p:nvPr userDrawn="1"/>
        </p:nvSpPr>
        <p:spPr>
          <a:xfrm flipV="1">
            <a:off x="0" y="3840480"/>
            <a:ext cx="4175760" cy="2087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4E59D1-0F68-4FA3-944D-63FCD442DA66}"/>
              </a:ext>
            </a:extLst>
          </p:cNvPr>
          <p:cNvSpPr/>
          <p:nvPr userDrawn="1"/>
        </p:nvSpPr>
        <p:spPr>
          <a:xfrm flipV="1">
            <a:off x="0" y="5928360"/>
            <a:ext cx="4175760" cy="929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ate Placeholder 4">
            <a:extLst>
              <a:ext uri="{FF2B5EF4-FFF2-40B4-BE49-F238E27FC236}">
                <a16:creationId xmlns:a16="http://schemas.microsoft.com/office/drawing/2014/main" id="{2FF674D8-A0B1-4D60-AB18-A733984F7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7/29/20XX</a:t>
            </a:r>
          </a:p>
        </p:txBody>
      </p:sp>
      <p:sp>
        <p:nvSpPr>
          <p:cNvPr id="22" name="Footer Placeholder 5">
            <a:extLst>
              <a:ext uri="{FF2B5EF4-FFF2-40B4-BE49-F238E27FC236}">
                <a16:creationId xmlns:a16="http://schemas.microsoft.com/office/drawing/2014/main" id="{7E0AFFFB-7406-40B3-B2D5-18288BEA5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Employee orientation</a:t>
            </a: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0D2AF818-9E4C-485A-8EA3-3BD5917D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325"/>
            <a:ext cx="5684520" cy="132556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5562"/>
            <a:ext cx="5684520" cy="4415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1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197FF6-6321-41EE-A0C4-DEC0761A3C01}"/>
              </a:ext>
            </a:extLst>
          </p:cNvPr>
          <p:cNvSpPr/>
          <p:nvPr userDrawn="1"/>
        </p:nvSpPr>
        <p:spPr>
          <a:xfrm>
            <a:off x="8016240" y="0"/>
            <a:ext cx="240138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45EFDD-D97D-44D9-8A6D-0FACEE0964B3}"/>
              </a:ext>
            </a:extLst>
          </p:cNvPr>
          <p:cNvSpPr/>
          <p:nvPr userDrawn="1"/>
        </p:nvSpPr>
        <p:spPr>
          <a:xfrm flipV="1">
            <a:off x="10417629" y="0"/>
            <a:ext cx="177437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4E59D1-0F68-4FA3-944D-63FCD442DA66}"/>
              </a:ext>
            </a:extLst>
          </p:cNvPr>
          <p:cNvSpPr/>
          <p:nvPr userDrawn="1"/>
        </p:nvSpPr>
        <p:spPr>
          <a:xfrm flipV="1">
            <a:off x="11800114" y="0"/>
            <a:ext cx="39188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0C3808-5997-40A2-83EF-E2136C52EFE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4529818"/>
            <a:ext cx="5684520" cy="4415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18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D9A34D-2599-4944-8F4B-6953690367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040514"/>
            <a:ext cx="5684520" cy="1106942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123A04-698E-4E6B-BB2C-C4FCA2CFBB9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8200" y="4993888"/>
            <a:ext cx="5684520" cy="1106942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8BC6F0B0-7E88-4658-BED0-B126DDE797A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7/29/20XX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1B454B68-B7BD-4197-BF00-63964D76348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Employee orientation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BAA42605-D696-484D-B611-62CB3140EAC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682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ur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9EBAE4-D52F-453F-8270-8B6E097489BF}"/>
              </a:ext>
            </a:extLst>
          </p:cNvPr>
          <p:cNvSpPr/>
          <p:nvPr userDrawn="1"/>
        </p:nvSpPr>
        <p:spPr>
          <a:xfrm>
            <a:off x="0" y="-1"/>
            <a:ext cx="674914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FC540D-D53A-486F-96EA-3488254DA8F1}"/>
              </a:ext>
            </a:extLst>
          </p:cNvPr>
          <p:cNvSpPr/>
          <p:nvPr userDrawn="1"/>
        </p:nvSpPr>
        <p:spPr>
          <a:xfrm flipV="1">
            <a:off x="674914" y="0"/>
            <a:ext cx="6749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7CCB612A-9957-451A-2975-F5EB9C09CF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6114473"/>
            <a:ext cx="1364023" cy="64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5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eft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9BF9015-BE24-42C7-B20B-596FE57DE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3480" y="3864426"/>
            <a:ext cx="5684520" cy="737734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7368391-D103-4780-88AC-9746C0359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480" y="4879291"/>
            <a:ext cx="5684520" cy="13255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0B4B24-EFFA-49CE-88D9-B8E2ECE17208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4AD39F-C2DD-4F6A-8AB9-EA5E0024EB1C}"/>
              </a:ext>
            </a:extLst>
          </p:cNvPr>
          <p:cNvSpPr/>
          <p:nvPr userDrawn="1"/>
        </p:nvSpPr>
        <p:spPr>
          <a:xfrm flipV="1">
            <a:off x="8016240" y="0"/>
            <a:ext cx="41757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38ABA718-1AEF-413D-964E-FA9CA8EDD8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7/29/20XX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E83AD3-B30F-42CE-99A0-D50CDB9C951F}"/>
              </a:ext>
            </a:extLst>
          </p:cNvPr>
          <p:cNvSpPr/>
          <p:nvPr userDrawn="1"/>
        </p:nvSpPr>
        <p:spPr>
          <a:xfrm>
            <a:off x="8011886" y="3429000"/>
            <a:ext cx="4180114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BCCB3A69-6840-43C8-94EB-C3EF41DB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Employee orientation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B374594B-C272-477C-B1DB-A1E214CE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643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enter text with top bor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740" y="1957701"/>
            <a:ext cx="5684520" cy="1305562"/>
          </a:xfrm>
        </p:spPr>
        <p:txBody>
          <a:bodyPr anchor="b"/>
          <a:lstStyle>
            <a:lvl1pPr algn="ctr">
              <a:defRPr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740" y="3429000"/>
            <a:ext cx="5684520" cy="234759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217CA4-9423-45D5-AD1D-2415B600F1DD}"/>
              </a:ext>
            </a:extLst>
          </p:cNvPr>
          <p:cNvSpPr/>
          <p:nvPr userDrawn="1"/>
        </p:nvSpPr>
        <p:spPr>
          <a:xfrm>
            <a:off x="0" y="0"/>
            <a:ext cx="12192000" cy="10814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25B7F-8292-4AE6-B9B3-F6C0621F1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7/29/20XX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86D52-9DFB-4D69-BF39-2C163B394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Employee orientation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91A39-D816-4317-AA23-55510F9D3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60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enter tex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740" y="1957701"/>
            <a:ext cx="5684520" cy="1305562"/>
          </a:xfrm>
        </p:spPr>
        <p:txBody>
          <a:bodyPr anchor="b"/>
          <a:lstStyle>
            <a:lvl1pPr algn="ctr">
              <a:defRPr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740" y="3429000"/>
            <a:ext cx="5684520" cy="234759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B514D1-FFF2-4784-BC98-5C209566EB25}"/>
              </a:ext>
            </a:extLst>
          </p:cNvPr>
          <p:cNvSpPr/>
          <p:nvPr userDrawn="1"/>
        </p:nvSpPr>
        <p:spPr>
          <a:xfrm>
            <a:off x="0" y="0"/>
            <a:ext cx="19158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775047-FCCD-48A9-AE4B-E4619B3FA069}"/>
              </a:ext>
            </a:extLst>
          </p:cNvPr>
          <p:cNvSpPr/>
          <p:nvPr userDrawn="1"/>
        </p:nvSpPr>
        <p:spPr>
          <a:xfrm>
            <a:off x="10276114" y="0"/>
            <a:ext cx="19158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E57E5351-59BE-4BC8-83D8-BABF23172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7/29/20XX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7F2C600D-D61A-47D7-88A2-66D269DCB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Employee orientation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E257B2EA-F7F2-4B84-A989-76BF9D0F8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526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0D749F-1509-46B1-B8ED-3506AC084799}"/>
              </a:ext>
            </a:extLst>
          </p:cNvPr>
          <p:cNvSpPr/>
          <p:nvPr userDrawn="1"/>
        </p:nvSpPr>
        <p:spPr>
          <a:xfrm>
            <a:off x="0" y="0"/>
            <a:ext cx="12192000" cy="1981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5607" y="4553832"/>
            <a:ext cx="2105186" cy="678667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20807" y="4553832"/>
            <a:ext cx="2105186" cy="678667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Bullet 2</a:t>
            </a:r>
            <a:endParaRPr lang="en-ZA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66007" y="4553832"/>
            <a:ext cx="2105186" cy="678667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Bullet 3</a:t>
            </a:r>
            <a:endParaRPr lang="en-ZA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CB783F5-ED01-464E-9185-F05CFA0E84C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11207" y="4553832"/>
            <a:ext cx="2105186" cy="678667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Bullet 4</a:t>
            </a:r>
            <a:endParaRPr lang="en-ZA"/>
          </a:p>
        </p:txBody>
      </p:sp>
      <p:sp>
        <p:nvSpPr>
          <p:cNvPr id="21" name="Online Image Placeholder 20">
            <a:extLst>
              <a:ext uri="{FF2B5EF4-FFF2-40B4-BE49-F238E27FC236}">
                <a16:creationId xmlns:a16="http://schemas.microsoft.com/office/drawing/2014/main" id="{D25CFAE9-00ED-42E0-BC9A-37BA858979B3}"/>
              </a:ext>
            </a:extLst>
          </p:cNvPr>
          <p:cNvSpPr>
            <a:spLocks noGrp="1"/>
          </p:cNvSpPr>
          <p:nvPr>
            <p:ph type="clipArt" sz="quarter" idx="48"/>
          </p:nvPr>
        </p:nvSpPr>
        <p:spPr>
          <a:xfrm>
            <a:off x="1090200" y="3080256"/>
            <a:ext cx="1476375" cy="14747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2" name="Online Image Placeholder 20">
            <a:extLst>
              <a:ext uri="{FF2B5EF4-FFF2-40B4-BE49-F238E27FC236}">
                <a16:creationId xmlns:a16="http://schemas.microsoft.com/office/drawing/2014/main" id="{280D5B0E-3D2E-4146-9670-B596E8EBD129}"/>
              </a:ext>
            </a:extLst>
          </p:cNvPr>
          <p:cNvSpPr>
            <a:spLocks noGrp="1"/>
          </p:cNvSpPr>
          <p:nvPr>
            <p:ph type="clipArt" sz="quarter" idx="49"/>
          </p:nvPr>
        </p:nvSpPr>
        <p:spPr>
          <a:xfrm>
            <a:off x="3935025" y="3080256"/>
            <a:ext cx="1476375" cy="14747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3" name="Online Image Placeholder 20">
            <a:extLst>
              <a:ext uri="{FF2B5EF4-FFF2-40B4-BE49-F238E27FC236}">
                <a16:creationId xmlns:a16="http://schemas.microsoft.com/office/drawing/2014/main" id="{03D89936-E0D7-4618-9E72-EC1467568C21}"/>
              </a:ext>
            </a:extLst>
          </p:cNvPr>
          <p:cNvSpPr>
            <a:spLocks noGrp="1"/>
          </p:cNvSpPr>
          <p:nvPr>
            <p:ph type="clipArt" sz="quarter" idx="50"/>
          </p:nvPr>
        </p:nvSpPr>
        <p:spPr>
          <a:xfrm>
            <a:off x="6779850" y="3079044"/>
            <a:ext cx="1476375" cy="14747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4" name="Online Image Placeholder 20">
            <a:extLst>
              <a:ext uri="{FF2B5EF4-FFF2-40B4-BE49-F238E27FC236}">
                <a16:creationId xmlns:a16="http://schemas.microsoft.com/office/drawing/2014/main" id="{08A2E99E-9F83-4666-BD35-056C88AEBFB1}"/>
              </a:ext>
            </a:extLst>
          </p:cNvPr>
          <p:cNvSpPr>
            <a:spLocks noGrp="1"/>
          </p:cNvSpPr>
          <p:nvPr>
            <p:ph type="clipArt" sz="quarter" idx="51"/>
          </p:nvPr>
        </p:nvSpPr>
        <p:spPr>
          <a:xfrm>
            <a:off x="9625612" y="3079044"/>
            <a:ext cx="1476375" cy="14747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5" name="Date Placeholder 4">
            <a:extLst>
              <a:ext uri="{FF2B5EF4-FFF2-40B4-BE49-F238E27FC236}">
                <a16:creationId xmlns:a16="http://schemas.microsoft.com/office/drawing/2014/main" id="{8B2D064B-EC57-4EA9-96ED-918E61BFD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7/29/20XX</a:t>
            </a: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B2A70FF9-0C32-4443-A788-56E40DD7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Employee orientation</a:t>
            </a:r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D51176E4-E898-4497-ACF7-72CFF75FE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23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four imag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CCBC51-CB80-441C-9628-70A3BFA8C31A}"/>
              </a:ext>
            </a:extLst>
          </p:cNvPr>
          <p:cNvSpPr/>
          <p:nvPr userDrawn="1"/>
        </p:nvSpPr>
        <p:spPr>
          <a:xfrm>
            <a:off x="0" y="3429000"/>
            <a:ext cx="48768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0D749F-1509-46B1-B8ED-3506AC084799}"/>
              </a:ext>
            </a:extLst>
          </p:cNvPr>
          <p:cNvSpPr/>
          <p:nvPr userDrawn="1"/>
        </p:nvSpPr>
        <p:spPr>
          <a:xfrm>
            <a:off x="0" y="1"/>
            <a:ext cx="48768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621139"/>
          </a:xfrm>
        </p:spPr>
        <p:txBody>
          <a:bodyPr anchor="b"/>
          <a:lstStyle>
            <a:lvl1pPr algn="l">
              <a:defRPr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73368" y="2131457"/>
            <a:ext cx="2105186" cy="365126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24518" y="2131457"/>
            <a:ext cx="2105186" cy="365126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Bullet 2</a:t>
            </a:r>
            <a:endParaRPr lang="en-ZA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74118" y="4874657"/>
            <a:ext cx="2105186" cy="365126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Bullet 3</a:t>
            </a:r>
            <a:endParaRPr lang="en-ZA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CB783F5-ED01-464E-9185-F05CFA0E84C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19318" y="4874657"/>
            <a:ext cx="2105186" cy="365126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Bullet 4</a:t>
            </a:r>
            <a:endParaRPr lang="en-ZA"/>
          </a:p>
        </p:txBody>
      </p:sp>
      <p:sp>
        <p:nvSpPr>
          <p:cNvPr id="21" name="Online Image Placeholder 20">
            <a:extLst>
              <a:ext uri="{FF2B5EF4-FFF2-40B4-BE49-F238E27FC236}">
                <a16:creationId xmlns:a16="http://schemas.microsoft.com/office/drawing/2014/main" id="{D25CFAE9-00ED-42E0-BC9A-37BA858979B3}"/>
              </a:ext>
            </a:extLst>
          </p:cNvPr>
          <p:cNvSpPr>
            <a:spLocks noGrp="1"/>
          </p:cNvSpPr>
          <p:nvPr>
            <p:ph type="clipArt" sz="quarter" idx="48"/>
          </p:nvPr>
        </p:nvSpPr>
        <p:spPr>
          <a:xfrm>
            <a:off x="6387961" y="643469"/>
            <a:ext cx="1476375" cy="14747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2" name="Online Image Placeholder 20">
            <a:extLst>
              <a:ext uri="{FF2B5EF4-FFF2-40B4-BE49-F238E27FC236}">
                <a16:creationId xmlns:a16="http://schemas.microsoft.com/office/drawing/2014/main" id="{280D5B0E-3D2E-4146-9670-B596E8EBD129}"/>
              </a:ext>
            </a:extLst>
          </p:cNvPr>
          <p:cNvSpPr>
            <a:spLocks noGrp="1"/>
          </p:cNvSpPr>
          <p:nvPr>
            <p:ph type="clipArt" sz="quarter" idx="49"/>
          </p:nvPr>
        </p:nvSpPr>
        <p:spPr>
          <a:xfrm>
            <a:off x="9238736" y="643469"/>
            <a:ext cx="1476375" cy="14747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3" name="Online Image Placeholder 20">
            <a:extLst>
              <a:ext uri="{FF2B5EF4-FFF2-40B4-BE49-F238E27FC236}">
                <a16:creationId xmlns:a16="http://schemas.microsoft.com/office/drawing/2014/main" id="{03D89936-E0D7-4618-9E72-EC1467568C21}"/>
              </a:ext>
            </a:extLst>
          </p:cNvPr>
          <p:cNvSpPr>
            <a:spLocks noGrp="1"/>
          </p:cNvSpPr>
          <p:nvPr>
            <p:ph type="clipArt" sz="quarter" idx="50"/>
          </p:nvPr>
        </p:nvSpPr>
        <p:spPr>
          <a:xfrm>
            <a:off x="6387961" y="3385457"/>
            <a:ext cx="1476375" cy="14747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4" name="Online Image Placeholder 20">
            <a:extLst>
              <a:ext uri="{FF2B5EF4-FFF2-40B4-BE49-F238E27FC236}">
                <a16:creationId xmlns:a16="http://schemas.microsoft.com/office/drawing/2014/main" id="{08A2E99E-9F83-4666-BD35-056C88AEBFB1}"/>
              </a:ext>
            </a:extLst>
          </p:cNvPr>
          <p:cNvSpPr>
            <a:spLocks noGrp="1"/>
          </p:cNvSpPr>
          <p:nvPr>
            <p:ph type="clipArt" sz="quarter" idx="51"/>
          </p:nvPr>
        </p:nvSpPr>
        <p:spPr>
          <a:xfrm>
            <a:off x="9233723" y="3385457"/>
            <a:ext cx="1476375" cy="14747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1CBAE-F2E5-4866-A865-C55E6257349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38200" y="4112198"/>
            <a:ext cx="3200400" cy="1395974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A996B3F-2EC7-495F-920F-B21C55D9428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073368" y="2577595"/>
            <a:ext cx="2105186" cy="365126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F06E2A5-B7ED-4E1B-9B77-DFF175FA257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924518" y="2577595"/>
            <a:ext cx="2105186" cy="365126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Bullet 2</a:t>
            </a:r>
            <a:endParaRPr lang="en-ZA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12A97F1-04F3-48EA-99B9-030059505D9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074118" y="5320795"/>
            <a:ext cx="2105186" cy="365126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Bullet 3</a:t>
            </a:r>
            <a:endParaRPr lang="en-ZA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884A8E9-B6DB-4ADD-A85B-593F618E457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919318" y="5320795"/>
            <a:ext cx="2105186" cy="365126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Bullet 4</a:t>
            </a:r>
            <a:endParaRPr lang="en-ZA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19E1EA5F-9EF0-45C3-94DD-6DF64F4DFA15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38201" y="5511642"/>
            <a:ext cx="3200400" cy="84470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Date Placeholder 4">
            <a:extLst>
              <a:ext uri="{FF2B5EF4-FFF2-40B4-BE49-F238E27FC236}">
                <a16:creationId xmlns:a16="http://schemas.microsoft.com/office/drawing/2014/main" id="{5EBE65FE-7980-4861-93F3-178D1931E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7/29/20XX</a:t>
            </a:r>
          </a:p>
        </p:txBody>
      </p:sp>
      <p:sp>
        <p:nvSpPr>
          <p:cNvPr id="31" name="Footer Placeholder 5">
            <a:extLst>
              <a:ext uri="{FF2B5EF4-FFF2-40B4-BE49-F238E27FC236}">
                <a16:creationId xmlns:a16="http://schemas.microsoft.com/office/drawing/2014/main" id="{5941D839-A1FC-4620-8485-F69D66D59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Employee orientation</a:t>
            </a:r>
          </a:p>
        </p:txBody>
      </p: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B3B8613F-19BE-4CDB-BC4C-C321B4B8F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573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7/29/20XX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Employee orientation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7" r:id="rId3"/>
    <p:sldLayoutId id="2147483674" r:id="rId4"/>
    <p:sldLayoutId id="2147483671" r:id="rId5"/>
    <p:sldLayoutId id="2147483666" r:id="rId6"/>
    <p:sldLayoutId id="2147483669" r:id="rId7"/>
    <p:sldLayoutId id="2147483661" r:id="rId8"/>
    <p:sldLayoutId id="2147483676" r:id="rId9"/>
    <p:sldLayoutId id="2147483670" r:id="rId10"/>
    <p:sldLayoutId id="2147483667" r:id="rId11"/>
    <p:sldLayoutId id="2147483673" r:id="rId12"/>
    <p:sldLayoutId id="2147483651" r:id="rId13"/>
    <p:sldLayoutId id="2147483672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Success Bound Conference 2023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76A313-D19B-935C-D98A-CA22CC9A0B84}"/>
              </a:ext>
            </a:extLst>
          </p:cNvPr>
          <p:cNvSpPr txBox="1"/>
          <p:nvPr/>
        </p:nvSpPr>
        <p:spPr>
          <a:xfrm>
            <a:off x="1347019" y="182843"/>
            <a:ext cx="108449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Consider Minors Policies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08F8A3-4177-516E-C67A-D76AEB760135}"/>
              </a:ext>
            </a:extLst>
          </p:cNvPr>
          <p:cNvSpPr txBox="1"/>
          <p:nvPr/>
        </p:nvSpPr>
        <p:spPr>
          <a:xfrm>
            <a:off x="1347019" y="1669552"/>
            <a:ext cx="10373032" cy="250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3200" dirty="0"/>
              <a:t>Do you have a current policy regarding minors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3200" dirty="0"/>
              <a:t>What next steps need to be taken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3200" dirty="0"/>
              <a:t>What are the areas that you may want to engage to meet your priorities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3200" dirty="0"/>
              <a:t>Understand your timeline</a:t>
            </a:r>
          </a:p>
        </p:txBody>
      </p:sp>
    </p:spTree>
    <p:extLst>
      <p:ext uri="{BB962C8B-B14F-4D97-AF65-F5344CB8AC3E}">
        <p14:creationId xmlns:p14="http://schemas.microsoft.com/office/powerpoint/2010/main" val="484317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76A313-D19B-935C-D98A-CA22CC9A0B84}"/>
              </a:ext>
            </a:extLst>
          </p:cNvPr>
          <p:cNvSpPr txBox="1"/>
          <p:nvPr/>
        </p:nvSpPr>
        <p:spPr>
          <a:xfrm>
            <a:off x="1181479" y="182843"/>
            <a:ext cx="111973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How To Engage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08F8A3-4177-516E-C67A-D76AEB760135}"/>
              </a:ext>
            </a:extLst>
          </p:cNvPr>
          <p:cNvSpPr txBox="1"/>
          <p:nvPr/>
        </p:nvSpPr>
        <p:spPr>
          <a:xfrm>
            <a:off x="1278193" y="1669552"/>
            <a:ext cx="10373032" cy="2564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3200" dirty="0"/>
              <a:t>Find a district that is a fit</a:t>
            </a:r>
          </a:p>
          <a:p>
            <a:pPr marL="1371600" lvl="2" indent="-4572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/>
            </a:pPr>
            <a:r>
              <a:rPr lang="en-US" sz="3200" dirty="0"/>
              <a:t>Demographics, proximity, diversity, size</a:t>
            </a:r>
          </a:p>
          <a:p>
            <a:pPr marL="914400" lvl="1" indent="-4572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/>
            </a:pPr>
            <a:r>
              <a:rPr lang="en-US" sz="3200" dirty="0"/>
              <a:t>Consider three audiences</a:t>
            </a:r>
          </a:p>
          <a:p>
            <a:pPr marL="914400" lvl="1" indent="-4572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/>
            </a:pPr>
            <a:r>
              <a:rPr lang="en-US" sz="3200" dirty="0"/>
              <a:t>Determine current corporate programs</a:t>
            </a:r>
          </a:p>
          <a:p>
            <a:pPr marL="914400" lvl="1" indent="-4572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07870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30DB8A-1327-2439-F8C8-2C98FBA593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t="17806" b="20000"/>
          <a:stretch/>
        </p:blipFill>
        <p:spPr>
          <a:xfrm>
            <a:off x="2110414" y="2492237"/>
            <a:ext cx="2112629" cy="1873526"/>
          </a:xfrm>
          <a:prstGeom prst="rect">
            <a:avLst/>
          </a:prstGeom>
        </p:spPr>
      </p:pic>
      <p:pic>
        <p:nvPicPr>
          <p:cNvPr id="3" name="Picture 2" descr="A group of people wearing white lab coats&#10;&#10;Description automatically generated with low confidence">
            <a:extLst>
              <a:ext uri="{FF2B5EF4-FFF2-40B4-BE49-F238E27FC236}">
                <a16:creationId xmlns:a16="http://schemas.microsoft.com/office/drawing/2014/main" id="{DC9D4E16-1516-81EC-83ED-C0D96CBBF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54" y="4571484"/>
            <a:ext cx="1632548" cy="1873527"/>
          </a:xfrm>
          <a:prstGeom prst="rect">
            <a:avLst/>
          </a:prstGeom>
        </p:spPr>
      </p:pic>
      <p:pic>
        <p:nvPicPr>
          <p:cNvPr id="4" name="Picture 3" descr="A group of people standing in front of a large screen&#10;&#10;Description automatically generated with medium confidence">
            <a:extLst>
              <a:ext uri="{FF2B5EF4-FFF2-40B4-BE49-F238E27FC236}">
                <a16:creationId xmlns:a16="http://schemas.microsoft.com/office/drawing/2014/main" id="{FBFE11F3-8512-B781-2E02-CF01715A0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0" y="491612"/>
            <a:ext cx="2283979" cy="1712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11B89C-D44F-E55B-6A9D-8CF20C2C8A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036"/>
          <a:stretch/>
        </p:blipFill>
        <p:spPr>
          <a:xfrm>
            <a:off x="5890052" y="3415352"/>
            <a:ext cx="1859230" cy="2312264"/>
          </a:xfrm>
          <a:prstGeom prst="rect">
            <a:avLst/>
          </a:prstGeom>
        </p:spPr>
      </p:pic>
      <p:pic>
        <p:nvPicPr>
          <p:cNvPr id="10" name="Picture 9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DA73ACED-6040-9D97-DED1-624FDDCB73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077" y="455027"/>
            <a:ext cx="2863181" cy="2554494"/>
          </a:xfrm>
          <a:prstGeom prst="rect">
            <a:avLst/>
          </a:prstGeom>
        </p:spPr>
      </p:pic>
      <p:pic>
        <p:nvPicPr>
          <p:cNvPr id="14" name="Picture 13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AD75F975-99FD-21B7-BD97-D44C599D07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825" y="491612"/>
            <a:ext cx="3081886" cy="2054986"/>
          </a:xfrm>
          <a:prstGeom prst="rect">
            <a:avLst/>
          </a:prstGeom>
        </p:spPr>
      </p:pic>
      <p:pic>
        <p:nvPicPr>
          <p:cNvPr id="15" name="Picture 14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6C41ECE2-4CAC-8CFD-A552-7C95AAD4C5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762" y="3248542"/>
            <a:ext cx="2486012" cy="264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88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2348318"/>
            <a:ext cx="6096000" cy="277428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www.BridgEDk12.com</a:t>
            </a:r>
          </a:p>
          <a:p>
            <a:pPr algn="ctr"/>
            <a:endParaRPr lang="en-US" sz="3600" b="1" dirty="0"/>
          </a:p>
          <a:p>
            <a:pPr algn="ctr"/>
            <a:r>
              <a:rPr lang="en-US" sz="2400" b="1" dirty="0"/>
              <a:t>Chris@UNITECorporateEngagement.com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Christy@UNITECorporateEngagement.com</a:t>
            </a:r>
          </a:p>
        </p:txBody>
      </p:sp>
    </p:spTree>
    <p:extLst>
      <p:ext uri="{BB962C8B-B14F-4D97-AF65-F5344CB8AC3E}">
        <p14:creationId xmlns:p14="http://schemas.microsoft.com/office/powerpoint/2010/main" val="3242998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D220B0-D80C-8DBE-D5F6-7082B1DE5E1D}"/>
              </a:ext>
            </a:extLst>
          </p:cNvPr>
          <p:cNvSpPr txBox="1"/>
          <p:nvPr/>
        </p:nvSpPr>
        <p:spPr>
          <a:xfrm>
            <a:off x="233680" y="0"/>
            <a:ext cx="11958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Meet the Co-Founders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6" name="Picture 25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B24D74C9-82F8-AA0C-E0D7-4FE87DD810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r="12204" b="-3"/>
          <a:stretch/>
        </p:blipFill>
        <p:spPr>
          <a:xfrm>
            <a:off x="2237668" y="1317595"/>
            <a:ext cx="2935224" cy="4005067"/>
          </a:xfrm>
          <a:prstGeom prst="rect">
            <a:avLst/>
          </a:prstGeom>
        </p:spPr>
      </p:pic>
      <p:pic>
        <p:nvPicPr>
          <p:cNvPr id="27" name="Picture 26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2E0AB4E2-9453-33C3-5297-F963B968A4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r="27413" b="-2"/>
          <a:stretch/>
        </p:blipFill>
        <p:spPr>
          <a:xfrm>
            <a:off x="7839674" y="1261613"/>
            <a:ext cx="2935224" cy="400507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E0E0DEA-3D00-ED38-F28C-DBC7AEAE96B0}"/>
              </a:ext>
            </a:extLst>
          </p:cNvPr>
          <p:cNvSpPr txBox="1"/>
          <p:nvPr/>
        </p:nvSpPr>
        <p:spPr>
          <a:xfrm>
            <a:off x="2326431" y="5663172"/>
            <a:ext cx="2509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Chris Svec, Co-Founder BridgED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9CDD22-CE6B-E96C-2854-85376960E1E1}"/>
              </a:ext>
            </a:extLst>
          </p:cNvPr>
          <p:cNvSpPr txBox="1"/>
          <p:nvPr/>
        </p:nvSpPr>
        <p:spPr>
          <a:xfrm>
            <a:off x="7839674" y="5605666"/>
            <a:ext cx="293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Christy Bertolo, Co-Founder BridgED</a:t>
            </a:r>
          </a:p>
        </p:txBody>
      </p:sp>
    </p:spTree>
    <p:extLst>
      <p:ext uri="{BB962C8B-B14F-4D97-AF65-F5344CB8AC3E}">
        <p14:creationId xmlns:p14="http://schemas.microsoft.com/office/powerpoint/2010/main" val="627911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99B390-BC6C-FDFB-2225-67CACD4A9EC8}"/>
              </a:ext>
            </a:extLst>
          </p:cNvPr>
          <p:cNvSpPr txBox="1"/>
          <p:nvPr/>
        </p:nvSpPr>
        <p:spPr>
          <a:xfrm>
            <a:off x="597370" y="80277"/>
            <a:ext cx="11958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Introductions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6FEBA0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6FEBA0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B010EC-5E1C-6E45-8AE6-FFD8437372CF}"/>
              </a:ext>
            </a:extLst>
          </p:cNvPr>
          <p:cNvSpPr txBox="1">
            <a:spLocks/>
          </p:cNvSpPr>
          <p:nvPr/>
        </p:nvSpPr>
        <p:spPr>
          <a:xfrm>
            <a:off x="1052830" y="1858052"/>
            <a:ext cx="11047400" cy="5815012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UNITE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– an Ohio State portfolio company using an Ohio State technology. Focused on solutions to help higher education work more effectively with companies.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BridgED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– UNITE’s sister company focusing on corporate partnerships within K-12. Specializing in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activation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and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integration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of corporate partners into school districts.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53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435E6E-7E77-3F67-695F-25354A730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504" y="1341898"/>
            <a:ext cx="10599583" cy="5516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541808-CD6E-CB5B-CC28-324CC5263CB3}"/>
              </a:ext>
            </a:extLst>
          </p:cNvPr>
          <p:cNvSpPr txBox="1"/>
          <p:nvPr/>
        </p:nvSpPr>
        <p:spPr>
          <a:xfrm>
            <a:off x="732135" y="181897"/>
            <a:ext cx="11958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UNITE and BridgED Partners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6FEBA0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6FEBA0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088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E8C85D5-0903-943D-DB22-5D5AB4548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189" y="1526153"/>
            <a:ext cx="9723507" cy="45713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8CDE46-81F3-1784-ABB7-E147C8BA4266}"/>
              </a:ext>
            </a:extLst>
          </p:cNvPr>
          <p:cNvSpPr txBox="1"/>
          <p:nvPr/>
        </p:nvSpPr>
        <p:spPr>
          <a:xfrm>
            <a:off x="837350" y="251669"/>
            <a:ext cx="11958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 BridgED Model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710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00D049-42A4-8870-FE3E-10EA5C763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882" y="884903"/>
            <a:ext cx="10832118" cy="5211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D8148-8A89-14F8-1789-132A2E7C4F24}"/>
              </a:ext>
            </a:extLst>
          </p:cNvPr>
          <p:cNvSpPr txBox="1"/>
          <p:nvPr/>
        </p:nvSpPr>
        <p:spPr>
          <a:xfrm>
            <a:off x="480634" y="0"/>
            <a:ext cx="11958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Corporate Partners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6FEBA0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6FEBA0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966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2A956F-87FB-26C3-39EE-A81237A7CB1A}"/>
              </a:ext>
            </a:extLst>
          </p:cNvPr>
          <p:cNvSpPr txBox="1"/>
          <p:nvPr/>
        </p:nvSpPr>
        <p:spPr>
          <a:xfrm>
            <a:off x="837350" y="251669"/>
            <a:ext cx="111973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Why k12? Why Now?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D1F5B-932D-8A0D-DF13-93208436D6A4}"/>
              </a:ext>
            </a:extLst>
          </p:cNvPr>
          <p:cNvSpPr txBox="1">
            <a:spLocks/>
          </p:cNvSpPr>
          <p:nvPr/>
        </p:nvSpPr>
        <p:spPr>
          <a:xfrm>
            <a:off x="1435509" y="1504090"/>
            <a:ext cx="10481188" cy="46410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Assessment Meeting Themes</a:t>
            </a:r>
          </a:p>
          <a:p>
            <a:pPr lvl="2"/>
            <a:r>
              <a:rPr lang="en-US" sz="3200" dirty="0">
                <a:latin typeface="+mj-lt"/>
              </a:rPr>
              <a:t>Tremendous amount of growth</a:t>
            </a:r>
          </a:p>
          <a:p>
            <a:pPr marL="1200150" lvl="2" indent="-285750"/>
            <a:r>
              <a:rPr lang="en-US" sz="3200" dirty="0">
                <a:latin typeface="+mj-lt"/>
              </a:rPr>
              <a:t>Aging workforce</a:t>
            </a:r>
          </a:p>
          <a:p>
            <a:pPr marL="1200150" lvl="2" indent="-285750"/>
            <a:r>
              <a:rPr lang="en-US" sz="3200" dirty="0">
                <a:latin typeface="+mj-lt"/>
              </a:rPr>
              <a:t>Labor participation rate </a:t>
            </a:r>
          </a:p>
          <a:p>
            <a:pPr marL="1200150" lvl="2" indent="-285750"/>
            <a:r>
              <a:rPr lang="en-US" sz="3200" dirty="0">
                <a:latin typeface="+mj-lt"/>
              </a:rPr>
              <a:t>Not enough people to fill current jobs</a:t>
            </a:r>
          </a:p>
          <a:p>
            <a:pPr marL="1200150" lvl="2" indent="-285750"/>
            <a:r>
              <a:rPr lang="en-US" sz="3200" dirty="0">
                <a:latin typeface="+mj-lt"/>
              </a:rPr>
              <a:t>Lack of awareness of careers and roles</a:t>
            </a:r>
          </a:p>
          <a:p>
            <a:pPr marL="1200150" lvl="2" indent="-285750"/>
            <a:r>
              <a:rPr lang="en-US" sz="3200" dirty="0">
                <a:latin typeface="+mj-lt"/>
              </a:rPr>
              <a:t>Stigma elimination</a:t>
            </a:r>
          </a:p>
          <a:p>
            <a:pPr marL="1200150" lvl="2" indent="-285750"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515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76A313-D19B-935C-D98A-CA22CC9A0B84}"/>
              </a:ext>
            </a:extLst>
          </p:cNvPr>
          <p:cNvSpPr txBox="1"/>
          <p:nvPr/>
        </p:nvSpPr>
        <p:spPr>
          <a:xfrm>
            <a:off x="1181479" y="182843"/>
            <a:ext cx="111973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Barriers to Entry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08F8A3-4177-516E-C67A-D76AEB760135}"/>
              </a:ext>
            </a:extLst>
          </p:cNvPr>
          <p:cNvSpPr txBox="1"/>
          <p:nvPr/>
        </p:nvSpPr>
        <p:spPr>
          <a:xfrm>
            <a:off x="1494503" y="1435227"/>
            <a:ext cx="10373032" cy="357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Not feeling welcome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Resources and capacity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Navigating the district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Turnover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It’s nobody’s job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It’s a long game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Company policies</a:t>
            </a:r>
          </a:p>
        </p:txBody>
      </p:sp>
    </p:spTree>
    <p:extLst>
      <p:ext uri="{BB962C8B-B14F-4D97-AF65-F5344CB8AC3E}">
        <p14:creationId xmlns:p14="http://schemas.microsoft.com/office/powerpoint/2010/main" val="2073922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76A313-D19B-935C-D98A-CA22CC9A0B84}"/>
              </a:ext>
            </a:extLst>
          </p:cNvPr>
          <p:cNvSpPr txBox="1"/>
          <p:nvPr/>
        </p:nvSpPr>
        <p:spPr>
          <a:xfrm>
            <a:off x="1328057" y="182843"/>
            <a:ext cx="108639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0"/>
                <a:solidFill>
                  <a:prstClr val="black"/>
                </a:solidFill>
                <a:latin typeface="Century Gothic" panose="020B0502020202020204"/>
              </a:rPr>
              <a:t>Is Your Company Ready?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Graphic 5" descr="Question mark with solid fill">
            <a:extLst>
              <a:ext uri="{FF2B5EF4-FFF2-40B4-BE49-F238E27FC236}">
                <a16:creationId xmlns:a16="http://schemas.microsoft.com/office/drawing/2014/main" id="{CB36E311-B2C3-BB93-C40F-2E7351F51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9807" y="1713271"/>
            <a:ext cx="2428568" cy="2428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2B52F4-48C9-1CC9-B571-F2CC7D3CD066}"/>
              </a:ext>
            </a:extLst>
          </p:cNvPr>
          <p:cNvSpPr txBox="1"/>
          <p:nvPr/>
        </p:nvSpPr>
        <p:spPr>
          <a:xfrm>
            <a:off x="1588261" y="4246937"/>
            <a:ext cx="2791659" cy="1042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/>
              <a:t>Know </a:t>
            </a:r>
          </a:p>
          <a:p>
            <a:pPr marR="0" lvl="1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/>
              <a:t>your “why”</a:t>
            </a:r>
          </a:p>
        </p:txBody>
      </p:sp>
      <p:pic>
        <p:nvPicPr>
          <p:cNvPr id="9" name="Graphic 8" descr="Chess pieces with solid fill">
            <a:extLst>
              <a:ext uri="{FF2B5EF4-FFF2-40B4-BE49-F238E27FC236}">
                <a16:creationId xmlns:a16="http://schemas.microsoft.com/office/drawing/2014/main" id="{63763B45-5ABD-B215-060B-48C14C3F3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05617" y="1629696"/>
            <a:ext cx="2427702" cy="24277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B0A050-1712-55E3-6A13-F8CA9EB6FF10}"/>
              </a:ext>
            </a:extLst>
          </p:cNvPr>
          <p:cNvSpPr txBox="1"/>
          <p:nvPr/>
        </p:nvSpPr>
        <p:spPr>
          <a:xfrm>
            <a:off x="5408970" y="4057398"/>
            <a:ext cx="242856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/>
              <a:t>Define your strategy</a:t>
            </a:r>
          </a:p>
        </p:txBody>
      </p:sp>
      <p:pic>
        <p:nvPicPr>
          <p:cNvPr id="12" name="Graphic 11" descr="Cycle with people with solid fill">
            <a:extLst>
              <a:ext uri="{FF2B5EF4-FFF2-40B4-BE49-F238E27FC236}">
                <a16:creationId xmlns:a16="http://schemas.microsoft.com/office/drawing/2014/main" id="{ABBF560C-4C10-51E7-D5F3-2C6765BD29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0561" y="1756223"/>
            <a:ext cx="2096730" cy="20967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373CE2-95BB-ED25-E9B3-8E0FF4F9B63B}"/>
              </a:ext>
            </a:extLst>
          </p:cNvPr>
          <p:cNvSpPr txBox="1"/>
          <p:nvPr/>
        </p:nvSpPr>
        <p:spPr>
          <a:xfrm>
            <a:off x="9126791" y="4057398"/>
            <a:ext cx="2428568" cy="1042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/>
              <a:t>Who/</a:t>
            </a:r>
          </a:p>
          <a:p>
            <a:pPr marR="0" lvl="1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417030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ridgE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4813A"/>
      </a:accent1>
      <a:accent2>
        <a:srgbClr val="39B6FF"/>
      </a:accent2>
      <a:accent3>
        <a:srgbClr val="A0DADE"/>
      </a:accent3>
      <a:accent4>
        <a:srgbClr val="FFFFFF"/>
      </a:accent4>
      <a:accent5>
        <a:srgbClr val="A0DADE"/>
      </a:accent5>
      <a:accent6>
        <a:srgbClr val="000000"/>
      </a:accent6>
      <a:hlink>
        <a:srgbClr val="A0DADE"/>
      </a:hlink>
      <a:folHlink>
        <a:srgbClr val="954F72"/>
      </a:folHlink>
    </a:clrScheme>
    <a:fontScheme name="Custom 62">
      <a:majorFont>
        <a:latin typeface="Skeena"/>
        <a:ea typeface=""/>
        <a:cs typeface=""/>
      </a:majorFont>
      <a:minorFont>
        <a:latin typeface="Skee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 Block Orientation_tm03460514_LW_v2" id="{97014ECE-5E7D-4848-A194-0B612E930491}" vid="{E979CFFE-0E1D-4C6F-8738-47AC19B539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618C13B-9D83-4AF4-B64D-33362D5133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ACD96E-49A0-4DA4-A7BB-AC2D887421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4F7154-AFAC-4BE7-8A74-7F4B6FC2743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</TotalTime>
  <Words>258</Words>
  <Application>Microsoft Office PowerPoint</Application>
  <PresentationFormat>Widescreen</PresentationFormat>
  <Paragraphs>73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Gothic</vt:lpstr>
      <vt:lpstr>Skeena</vt:lpstr>
      <vt:lpstr>Times New Roman</vt:lpstr>
      <vt:lpstr>Wingdings</vt:lpstr>
      <vt:lpstr>Office Theme</vt:lpstr>
      <vt:lpstr>Success Bound Conference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Success Bound Conference 2023</dc:title>
  <dc:creator>Christy Bertolo</dc:creator>
  <cp:lastModifiedBy>QBR Attendee</cp:lastModifiedBy>
  <cp:revision>2</cp:revision>
  <dcterms:created xsi:type="dcterms:W3CDTF">2023-04-07T15:03:57Z</dcterms:created>
  <dcterms:modified xsi:type="dcterms:W3CDTF">2023-04-19T17:50:29Z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