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59" r:id="rId7"/>
    <p:sldId id="260" r:id="rId8"/>
    <p:sldId id="266" r:id="rId9"/>
    <p:sldId id="267" r:id="rId10"/>
    <p:sldId id="261" r:id="rId11"/>
    <p:sldId id="269" r:id="rId12"/>
    <p:sldId id="262" r:id="rId13"/>
    <p:sldId id="270" r:id="rId14"/>
    <p:sldId id="268" r:id="rId15"/>
    <p:sldId id="272" r:id="rId16"/>
    <p:sldId id="274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4T21:33:10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4T22:10:39.30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15,'16'-2,"53"-5,0 2,93 6,-58 0,-81 1,0 0,0 2,-1 0,33 11,-35-8,2-2,-1 0,0-1,1-1,38 0,55-11,-38 1,97 5,-70 11,0 4,111 29,-169-32,0-2,1-2,90 0,85 11,-162-11,-47-4,-1 0,24 7,-33-8,0 0,0 0,0 0,0 1,0-1,-1 0,1 1,0 0,-1 0,1 0,-1 0,0 0,1 0,-1 1,0-1,2 5,-4-6,1-1,-1 1,0-1,0 1,0-1,0 1,0-1,0 1,0-1,0 1,0-1,0 1,0-1,-1 1,1-1,0 1,0-1,0 1,-1-1,1 1,0-1,0 0,-1 1,1-1,0 1,-1-1,1 0,-1 1,1-1,0 0,-1 1,1-1,-1 0,1 0,-2 1,-19 5,-25 1,1-2,-1-3,-58-3,37-1,-1526 0,1556 4,1 2,0 1,0 2,0 2,-39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D48C-E920-CD40-387C-011DAA208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1C69E-BCEF-B146-7680-B7B4163E1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4A66-3DFA-48E3-E7E6-66115502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BD2BF-FE77-9810-67A4-85CED7F9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2CCE-A6BA-C4D1-6186-37A0ED10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0791-FB34-D6FE-E73B-2AFDC264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C3DD0-5427-9EF7-70AF-EDE20E2EC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0BEE-674B-0F55-BE12-BAD11418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6B73-8A09-1823-95A4-6C461206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98F0-183D-D4D9-15AC-EB75D5CC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F108F-9914-3018-1FBE-6FB23565E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4C8C2-11BD-F300-1B53-BAAF23AD0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47A3-EB74-4E10-1E92-56F829D8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8EC9-5DEF-BFCE-9F31-045E522E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18500-9C21-B05B-CCC9-6A6690DA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595F-CF00-5663-84D5-8754D5CA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1DE2-7A27-5259-9C61-BE5C970C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5C9F-4A17-8A8B-007A-1B6C46F5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7EBAD-BD03-1DF8-6553-881B2E72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F4E9A-2BDB-278D-F63B-E3B0A20D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DA27-EEA5-A195-EAF1-79EEBD0A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7345B-99A4-4685-CAFD-5C52560F9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733FF-3759-9DB3-21F5-6B1E925A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37945-EDE5-5000-0AC6-C5A9AD42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D6C6-EE58-8FFD-37E6-BC942304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815E-052C-C16E-4C47-B15AA511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D83A-45FC-DBB8-B7CB-8C6551839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CCB6A-BD00-946E-EA05-7C1A4131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562C9-24F7-F370-93B4-EDFD735A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4CEAF-7296-C51D-28FA-C21CD473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1CA96-FBB0-0153-1E78-1128D232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CCB9-8F64-5AD7-BF27-6DBFC0F6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CEA80-4075-1D84-9512-52627E6F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67D06-8B19-C272-CA5B-6FA75A5C0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6D5C1-AB74-5C75-9720-FEA6F6785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FE76A-7DE5-B85E-943C-0333B806E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E7F04-EA5B-4F24-7EF5-4F2EC14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76F8C-0C7B-71F3-D1E8-9335805A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3BF85-9E17-9EC4-FE26-AFFE53E3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A994-DB01-0073-C8D4-C1050AEC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EF7E9-EEC5-78FF-B53A-0014481F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2FEA0-8F1C-DE56-D53A-B84DEAF1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B69D-CD24-3F92-9E43-42A4868B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564CB-37AB-A91D-6FD1-B5C57703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E151C-A310-EBBC-660C-30E20490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87B8C-E1F8-0A2C-71CC-B16240B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7F12-5C97-223B-3450-C06F2BB8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C85A-9B26-B86E-1BB7-419C7FDF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B9197-CCD8-A8B2-3EC2-DE7519106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D9159-B3AF-4258-B3EA-42CA944A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0A5E7-862B-7A81-4A91-2BE8B6B5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82797-197B-33C4-4A89-75B3CEC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F40E-0556-8F15-C7A8-C07C0AE9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2DD7F-4AFF-B043-192F-7574E95E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612B2-FBF8-8871-1212-ABDA2B590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18746-0BA4-183D-0D14-E9EE5722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9F0E0-FAB4-8A4C-EEB8-45A6FA54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1706-D681-63EA-7B45-FDD8B26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8EB91-27E8-10A1-B04C-DE3C0DF2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8CE4-E77F-98B9-56CD-ADAC8F7F5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3090D-A0A9-CFB8-8517-3A6EA9779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677F-8674-42F7-8FF9-463B1751B97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8619-511D-FBEC-DACC-5245F726A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070CC-9232-69B5-B715-7DAD13D87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17B3-1069-4351-B94A-B0CEC70E9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2.xml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76FFB4-663A-178C-5999-E16AFFBE99DD}"/>
              </a:ext>
            </a:extLst>
          </p:cNvPr>
          <p:cNvSpPr txBox="1"/>
          <p:nvPr/>
        </p:nvSpPr>
        <p:spPr>
          <a:xfrm>
            <a:off x="5283201" y="831272"/>
            <a:ext cx="6382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Career Support for High School Students: Surprises &amp; Light Bulb Moments</a:t>
            </a:r>
            <a:endParaRPr lang="en-US" sz="4800" dirty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C6A270E-8306-EF97-8A22-AE446678E2E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47" y="5429957"/>
            <a:ext cx="2193088" cy="713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594FBA-EA2A-5AC9-A00E-50042434D855}"/>
              </a:ext>
            </a:extLst>
          </p:cNvPr>
          <p:cNvSpPr txBox="1"/>
          <p:nvPr/>
        </p:nvSpPr>
        <p:spPr>
          <a:xfrm>
            <a:off x="5283201" y="5309697"/>
            <a:ext cx="3906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Beth Probst</a:t>
            </a:r>
            <a:endParaRPr lang="en-US" sz="2800" dirty="0">
              <a:solidFill>
                <a:srgbClr val="000000"/>
              </a:solidFill>
              <a:effectLst/>
              <a:latin typeface="Arial Nova Light" panose="020B0304020202020204" pitchFamily="34" charset="0"/>
            </a:endParaRPr>
          </a:p>
          <a:p>
            <a:pPr algn="ctr"/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Founder &amp; CEO</a:t>
            </a:r>
            <a:endParaRPr lang="en-US" sz="2800" dirty="0">
              <a:solidFill>
                <a:srgbClr val="000000"/>
              </a:solidFill>
              <a:effectLst/>
              <a:latin typeface="Arial Nova Light" panose="020B03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6469B-8180-6C90-1FB4-D83A5E104468}"/>
              </a:ext>
            </a:extLst>
          </p:cNvPr>
          <p:cNvSpPr txBox="1"/>
          <p:nvPr/>
        </p:nvSpPr>
        <p:spPr>
          <a:xfrm>
            <a:off x="9254423" y="6410755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179989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1B317710-E4C1-AB83-11C8-D425FCA0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3144" y="258833"/>
            <a:ext cx="1538145" cy="153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AD453-CE38-8605-C203-B567BD58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04564" cy="1325563"/>
          </a:xfrm>
        </p:spPr>
        <p:txBody>
          <a:bodyPr/>
          <a:lstStyle/>
          <a:p>
            <a:r>
              <a:rPr lang="en-US" dirty="0"/>
              <a:t>Things we’ve learned after thousands of hours interviewing teens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295240-667C-F1DC-03F8-B3646B682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3D81E5-7BD3-FBEC-E869-C23209A48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897"/>
            <a:ext cx="9554936" cy="4351338"/>
          </a:xfrm>
        </p:spPr>
        <p:txBody>
          <a:bodyPr/>
          <a:lstStyle/>
          <a:p>
            <a:pPr lvl="0"/>
            <a:r>
              <a:rPr lang="en-US" dirty="0"/>
              <a:t>Teens want to make good decisions and have a confident path toward work they will love BUT they don’t know how to get there</a:t>
            </a:r>
          </a:p>
          <a:p>
            <a:pPr lvl="0"/>
            <a:r>
              <a:rPr lang="en-US" dirty="0"/>
              <a:t>Most teens and families fall into the trap of focusing on “insert college name here” and not why they are going</a:t>
            </a:r>
          </a:p>
          <a:p>
            <a:pPr lvl="0"/>
            <a:r>
              <a:rPr lang="en-US" dirty="0"/>
              <a:t>The noise around teens is loud (peers, parents, coaches, society, social media, etc.)</a:t>
            </a:r>
          </a:p>
          <a:p>
            <a:pPr lvl="0"/>
            <a:r>
              <a:rPr lang="en-US" dirty="0"/>
              <a:t>Irrelevant schoolwork (as a teen might call it) is a pretty significant roadblock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A7775-56CF-FE26-C396-AC76DBCC532E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67799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D453-CE38-8605-C203-B567BD58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30265" cy="1325563"/>
          </a:xfrm>
        </p:spPr>
        <p:txBody>
          <a:bodyPr/>
          <a:lstStyle/>
          <a:p>
            <a:r>
              <a:rPr lang="en-US" dirty="0"/>
              <a:t>Things we’ve learned after thousands of hours interviewing teens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3529E-5DBE-0CC1-14FB-F9E30B67E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641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Online inventories &amp; career assessments can be troublesome</a:t>
            </a:r>
          </a:p>
          <a:p>
            <a:pPr lvl="1"/>
            <a:r>
              <a:rPr lang="en-US" dirty="0"/>
              <a:t>They may not answer honestly</a:t>
            </a:r>
          </a:p>
          <a:p>
            <a:pPr lvl="1"/>
            <a:r>
              <a:rPr lang="en-US" dirty="0"/>
              <a:t>Their real answer may not be black and white (more “it depends”)</a:t>
            </a:r>
          </a:p>
          <a:p>
            <a:pPr lvl="1"/>
            <a:r>
              <a:rPr lang="en-US" dirty="0"/>
              <a:t>If results feel off, they’ll toss the whole thing</a:t>
            </a:r>
          </a:p>
          <a:p>
            <a:pPr lvl="1"/>
            <a:r>
              <a:rPr lang="en-US" dirty="0"/>
              <a:t>Students don’t gain a greater sense of self after these exercises</a:t>
            </a:r>
          </a:p>
          <a:p>
            <a:r>
              <a:rPr lang="en-US" dirty="0"/>
              <a:t>Exposure to careers helpful but limited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91DE7F-DCA3-1FC2-31B5-777D176A0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5" name="Graphic 4" descr="Lightbulb with solid fill">
            <a:extLst>
              <a:ext uri="{FF2B5EF4-FFF2-40B4-BE49-F238E27FC236}">
                <a16:creationId xmlns:a16="http://schemas.microsoft.com/office/drawing/2014/main" id="{528E1271-26AD-F3EC-C98A-B9BFF8841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3144" y="258833"/>
            <a:ext cx="1538145" cy="153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567B7-91D5-13D1-30FF-D65EB54514BC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273888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36D5-B491-58E8-542C-5AE213A0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8252" cy="1325563"/>
          </a:xfrm>
        </p:spPr>
        <p:txBody>
          <a:bodyPr/>
          <a:lstStyle/>
          <a:p>
            <a:r>
              <a:rPr lang="en-US" dirty="0"/>
              <a:t>Things we’ve learned after thousands of hours interviewing teens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613B-35B7-B7C9-D4B3-2225AC03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89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Students can articulate “lifestyle goals” and note some job characteristics they find appealing/unappealing</a:t>
            </a:r>
          </a:p>
          <a:p>
            <a:pPr lvl="1"/>
            <a:r>
              <a:rPr lang="en-US" dirty="0"/>
              <a:t>“I want to wear comfortable clothes.”</a:t>
            </a:r>
          </a:p>
          <a:p>
            <a:pPr lvl="1"/>
            <a:r>
              <a:rPr lang="en-US" dirty="0"/>
              <a:t>“I don’t want to sit at a desk all day.”</a:t>
            </a:r>
          </a:p>
          <a:p>
            <a:pPr lvl="1"/>
            <a:r>
              <a:rPr lang="en-US" dirty="0"/>
              <a:t>“I want to travel.”</a:t>
            </a:r>
          </a:p>
          <a:p>
            <a:pPr lvl="1"/>
            <a:r>
              <a:rPr lang="en-US" dirty="0"/>
              <a:t>“I don’t want someone’s life to depend on me.”</a:t>
            </a:r>
          </a:p>
          <a:p>
            <a:r>
              <a:rPr lang="en-US" dirty="0"/>
              <a:t>Deep self assessment work is engaging for teens –  “I’ve never thought about these questions before!”</a:t>
            </a:r>
          </a:p>
          <a:p>
            <a:r>
              <a:rPr lang="en-US" dirty="0"/>
              <a:t>What others tell a teen (“you’re good at xxx”) is less important than what the teen can tell us about themselves – the true light bulb moments come from self-claimed traits, etc.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496E889-4310-F368-4DD7-A4C58D16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5" name="Graphic 4" descr="Lightbulb with solid fill">
            <a:extLst>
              <a:ext uri="{FF2B5EF4-FFF2-40B4-BE49-F238E27FC236}">
                <a16:creationId xmlns:a16="http://schemas.microsoft.com/office/drawing/2014/main" id="{2AAF6043-7DFB-6DDB-AC99-6DF42C5E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3144" y="258833"/>
            <a:ext cx="1538145" cy="153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9A9F0-26D7-05E2-50CB-E6D22E1E2903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318528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36D5-B491-58E8-542C-5AE213A0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20432" cy="1325563"/>
          </a:xfrm>
        </p:spPr>
        <p:txBody>
          <a:bodyPr/>
          <a:lstStyle/>
          <a:p>
            <a:r>
              <a:rPr lang="en-US" dirty="0"/>
              <a:t>Things we’ve learned after thousands of hours interviewing teens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613B-35B7-B7C9-D4B3-2225AC03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06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Self assessment work on a continuum (starting early) is easily tied to evaluating experiences. That evaluation </a:t>
            </a:r>
            <a:r>
              <a:rPr lang="en-US" i="1" dirty="0"/>
              <a:t>refines</a:t>
            </a:r>
            <a:r>
              <a:rPr lang="en-US" dirty="0"/>
              <a:t> the student’s self assessment—their “what I know about me” list</a:t>
            </a:r>
          </a:p>
          <a:p>
            <a:r>
              <a:rPr lang="en-US" dirty="0"/>
              <a:t>Self assessment work can align with choices in high school (electives, summer programs, etc.) – making wiser choices</a:t>
            </a:r>
          </a:p>
          <a:p>
            <a:r>
              <a:rPr lang="en-US" dirty="0"/>
              <a:t>Every student is an individual with their own “self assessment portfolio” (but part of a large group each school is serving)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4969347-9376-89B3-B64C-FFFF4D960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5" name="Graphic 4" descr="Lightbulb with solid fill">
            <a:extLst>
              <a:ext uri="{FF2B5EF4-FFF2-40B4-BE49-F238E27FC236}">
                <a16:creationId xmlns:a16="http://schemas.microsoft.com/office/drawing/2014/main" id="{F2F3FC69-796D-BA4D-0B81-508A43B8B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3144" y="258833"/>
            <a:ext cx="1538145" cy="153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E1EB1F-EF83-A8AD-D723-BDEE6CD71BA2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257995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3024-E702-C451-C379-83D1CE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this…a little 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624D1-4FA7-9242-B542-E0058469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982" y="2465613"/>
            <a:ext cx="5922818" cy="3711349"/>
          </a:xfrm>
        </p:spPr>
        <p:txBody>
          <a:bodyPr/>
          <a:lstStyle/>
          <a:p>
            <a:r>
              <a:rPr lang="en-US" dirty="0"/>
              <a:t>How can we boost every student’s self knowledge?</a:t>
            </a:r>
          </a:p>
          <a:p>
            <a:r>
              <a:rPr lang="en-US" dirty="0"/>
              <a:t>What opportunities exist for more time for teens to evaluate experiences?</a:t>
            </a:r>
          </a:p>
          <a:p>
            <a:r>
              <a:rPr lang="en-US" dirty="0"/>
              <a:t>What techniques can you share that you’ve found useful?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96F38BF-7910-141E-24C8-7A7A24907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CFDC6-1E7D-0A01-4A7C-02123C8E7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4" y="1566689"/>
            <a:ext cx="5157548" cy="4758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45D5F-6D02-EE90-A780-4E697A42A7AB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223705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76FFB4-663A-178C-5999-E16AFFBE99DD}"/>
              </a:ext>
            </a:extLst>
          </p:cNvPr>
          <p:cNvSpPr txBox="1"/>
          <p:nvPr/>
        </p:nvSpPr>
        <p:spPr>
          <a:xfrm>
            <a:off x="6349997" y="1075619"/>
            <a:ext cx="341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Thank you!</a:t>
            </a:r>
            <a:endParaRPr lang="en-US" sz="4800" dirty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C6A270E-8306-EF97-8A22-AE446678E2E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79" y="4972880"/>
            <a:ext cx="2193088" cy="7135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594FBA-EA2A-5AC9-A00E-50042434D855}"/>
              </a:ext>
            </a:extLst>
          </p:cNvPr>
          <p:cNvSpPr txBox="1"/>
          <p:nvPr/>
        </p:nvSpPr>
        <p:spPr>
          <a:xfrm>
            <a:off x="5666505" y="2026640"/>
            <a:ext cx="4784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Beth Probst</a:t>
            </a:r>
            <a:endParaRPr lang="en-US" sz="2800" dirty="0">
              <a:solidFill>
                <a:srgbClr val="000000"/>
              </a:solidFill>
              <a:effectLst/>
              <a:latin typeface="Arial Nova Light" panose="020B0304020202020204" pitchFamily="34" charset="0"/>
            </a:endParaRPr>
          </a:p>
          <a:p>
            <a:pPr algn="ctr"/>
            <a:r>
              <a:rPr lang="en-US" sz="2800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Founder &amp; CEO</a:t>
            </a:r>
          </a:p>
          <a:p>
            <a:pPr algn="ctr"/>
            <a:endParaRPr lang="en-US" sz="2800" i="0" u="none" strike="noStrike" dirty="0">
              <a:solidFill>
                <a:srgbClr val="000000"/>
              </a:solidFill>
              <a:effectLst/>
              <a:latin typeface="Arial Nova Light" panose="020B030402020202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info@gettingatthecore.com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 Nova Light" panose="020B0304020202020204" pitchFamily="34" charset="0"/>
              </a:rPr>
              <a:t>(614) 404-0646</a:t>
            </a:r>
            <a:br>
              <a:rPr lang="en-US" sz="2800" dirty="0">
                <a:solidFill>
                  <a:srgbClr val="000000"/>
                </a:solidFill>
                <a:latin typeface="Arial Nova Light" panose="020B03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 Nova Light" panose="020B0304020202020204" pitchFamily="34" charset="0"/>
              </a:rPr>
              <a:t>www.GettingAtTheCore.com</a:t>
            </a:r>
            <a:endParaRPr lang="en-US" sz="2800" dirty="0">
              <a:solidFill>
                <a:srgbClr val="000000"/>
              </a:solidFill>
              <a:effectLst/>
              <a:latin typeface="Arial Nova Light" panose="020B03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3831A-908F-C95F-A4D4-BA78051E8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858" y="5082655"/>
            <a:ext cx="1451795" cy="1465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5AD0F8-37FD-99A7-B4F2-A04D43DA2131}"/>
              </a:ext>
            </a:extLst>
          </p:cNvPr>
          <p:cNvSpPr txBox="1"/>
          <p:nvPr/>
        </p:nvSpPr>
        <p:spPr>
          <a:xfrm>
            <a:off x="6853170" y="6209506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66255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C6CA-95F3-AB1E-3365-C27C6479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3C9A-434A-98D4-4BE2-728D4C59F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8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7C3D1-45A8-584D-756D-C0F6E26F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390525"/>
            <a:ext cx="6486525" cy="6076950"/>
          </a:xfrm>
          <a:prstGeom prst="rect">
            <a:avLst/>
          </a:prstGeom>
        </p:spPr>
      </p:pic>
      <p:pic>
        <p:nvPicPr>
          <p:cNvPr id="4" name="Graphic 3" descr="Smiling face with solid fill with solid fill">
            <a:extLst>
              <a:ext uri="{FF2B5EF4-FFF2-40B4-BE49-F238E27FC236}">
                <a16:creationId xmlns:a16="http://schemas.microsoft.com/office/drawing/2014/main" id="{59E98C71-D965-9DFB-50B8-A74EF3766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6075" y="875149"/>
            <a:ext cx="2031998" cy="2031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BF44E0-BAFE-1EB9-CC11-4E1767ADB2C2}"/>
                  </a:ext>
                </a:extLst>
              </p14:cNvPr>
              <p14:cNvContentPartPr/>
              <p14:nvPr/>
            </p14:nvContentPartPr>
            <p14:xfrm>
              <a:off x="6430171" y="1882742"/>
              <a:ext cx="787680" cy="10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BF44E0-BAFE-1EB9-CC11-4E1767ADB2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6531" y="1775102"/>
                <a:ext cx="895320" cy="318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CF0A09E-6DC0-94F8-6E7F-A65DA45E7687}"/>
              </a:ext>
            </a:extLst>
          </p:cNvPr>
          <p:cNvSpPr/>
          <p:nvPr/>
        </p:nvSpPr>
        <p:spPr>
          <a:xfrm>
            <a:off x="6095999" y="1745673"/>
            <a:ext cx="1570183" cy="8774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188A7-0A1A-7BC2-5E69-035EB2B4B59D}"/>
              </a:ext>
            </a:extLst>
          </p:cNvPr>
          <p:cNvSpPr/>
          <p:nvPr/>
        </p:nvSpPr>
        <p:spPr>
          <a:xfrm>
            <a:off x="5564906" y="3823568"/>
            <a:ext cx="1316184" cy="8774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20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0D213-6505-4EC1-9821-FBD69A5C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066" y="0"/>
            <a:ext cx="526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6BEE8-AF63-AAF6-FC8B-A9642070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preface to our discussion…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DA5A-DD9B-8557-724A-C2A707B6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1836" cy="4351338"/>
          </a:xfrm>
        </p:spPr>
        <p:txBody>
          <a:bodyPr/>
          <a:lstStyle/>
          <a:p>
            <a:r>
              <a:rPr lang="en-US" dirty="0"/>
              <a:t>Employers want happy and motivated employees!</a:t>
            </a:r>
          </a:p>
          <a:p>
            <a:r>
              <a:rPr lang="en-US" dirty="0"/>
              <a:t>Students engage more deeply with things they find interesting and relevant</a:t>
            </a:r>
          </a:p>
          <a:p>
            <a:r>
              <a:rPr lang="en-US" dirty="0"/>
              <a:t>Teens know very little about real-world careers and how to connect them to their strengths and interests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CDCE33B-54F0-758D-B420-AB8CE1E35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48" y="1344034"/>
            <a:ext cx="5810250" cy="441007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FD5FBB-9F08-F9B4-E64F-CB8478B0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908BC-0D17-8E97-7083-01B104BD1676}"/>
              </a:ext>
            </a:extLst>
          </p:cNvPr>
          <p:cNvSpPr txBox="1"/>
          <p:nvPr/>
        </p:nvSpPr>
        <p:spPr>
          <a:xfrm>
            <a:off x="9642764" y="5277589"/>
            <a:ext cx="186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Graphic by Human Performance Technology by DTS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F0657-52B4-A357-A496-1779A9E21207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253401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93D9-9ECA-3879-F54F-3643D207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CB03-E0A2-A084-71DA-BEF51783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4473"/>
            <a:ext cx="10515600" cy="2602489"/>
          </a:xfrm>
        </p:spPr>
        <p:txBody>
          <a:bodyPr/>
          <a:lstStyle/>
          <a:p>
            <a:r>
              <a:rPr lang="en-US" dirty="0"/>
              <a:t>Share some lessons learned from our many years of interviewing teens</a:t>
            </a:r>
          </a:p>
          <a:p>
            <a:r>
              <a:rPr lang="en-US" dirty="0"/>
              <a:t>Plant seeds that may impact your interaction with teens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5611040-17A0-B13B-EC40-3C77DBB82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7BB001-E0EB-4A20-7066-B2C4F4F6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1574005"/>
            <a:ext cx="1782092" cy="1826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9CAD28-7581-6538-CFB6-4262FEB47DE9}"/>
              </a:ext>
            </a:extLst>
          </p:cNvPr>
          <p:cNvSpPr txBox="1"/>
          <p:nvPr/>
        </p:nvSpPr>
        <p:spPr>
          <a:xfrm>
            <a:off x="2370019" y="2232471"/>
            <a:ext cx="89500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back up a few steps in the teens and careers discussion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4B6AD-50D9-96F3-88C3-E981C2142EB4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19670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13CE1-C2BD-3A7E-BCC2-33C816CF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557190"/>
            <a:ext cx="5650271" cy="16715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Who is At The 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2F3A-FA39-6DEE-6ED6-BD25FAE9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58109"/>
            <a:ext cx="5270177" cy="4170979"/>
          </a:xfrm>
        </p:spPr>
        <p:txBody>
          <a:bodyPr>
            <a:noAutofit/>
          </a:bodyPr>
          <a:lstStyle/>
          <a:p>
            <a:r>
              <a:rPr lang="en-US" sz="2400" dirty="0"/>
              <a:t>Supporting teens &amp; families since 2012</a:t>
            </a:r>
          </a:p>
          <a:p>
            <a:r>
              <a:rPr lang="en-US" sz="2400" dirty="0"/>
              <a:t>Our work encompasses:</a:t>
            </a:r>
          </a:p>
          <a:p>
            <a:pPr lvl="1"/>
            <a:r>
              <a:rPr lang="en-US" dirty="0"/>
              <a:t>Self assessment</a:t>
            </a:r>
          </a:p>
          <a:p>
            <a:pPr lvl="1"/>
            <a:r>
              <a:rPr lang="en-US" dirty="0"/>
              <a:t>Career exploration</a:t>
            </a:r>
          </a:p>
          <a:p>
            <a:pPr lvl="1"/>
            <a:r>
              <a:rPr lang="en-US" dirty="0"/>
              <a:t>Educational path planning</a:t>
            </a:r>
          </a:p>
          <a:p>
            <a:r>
              <a:rPr lang="en-US" sz="2400" dirty="0"/>
              <a:t>Partnered with CTE schools for years</a:t>
            </a:r>
          </a:p>
          <a:p>
            <a:r>
              <a:rPr lang="en-US" sz="2400" dirty="0"/>
              <a:t>Our team of professionals includes higher ed career advisors, HR/business professionals, teachers, counselors, etc.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791BB39-2E6D-DA9D-CA78-B07E54140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3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E154BF1-D15F-1C2E-1384-76D3E09E1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E22F7-8AE4-E15E-099A-011761D81D55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11160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1B1F-8E63-8E90-7834-35330628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for most teens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D6A3-2EC9-8763-08A1-9CBD898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Their “heads are down”</a:t>
            </a:r>
          </a:p>
          <a:p>
            <a:r>
              <a:rPr lang="en-US" dirty="0"/>
              <a:t>Their friend group/peers have strong influence</a:t>
            </a:r>
          </a:p>
          <a:p>
            <a:r>
              <a:rPr lang="en-US" dirty="0"/>
              <a:t>The urge is to fit in, not to stand out</a:t>
            </a:r>
          </a:p>
          <a:p>
            <a:r>
              <a:rPr lang="en-US" dirty="0"/>
              <a:t>Lack of engagement with “life after high school” thinking</a:t>
            </a:r>
          </a:p>
          <a:p>
            <a:pPr lvl="1"/>
            <a:r>
              <a:rPr lang="en-US" dirty="0"/>
              <a:t>Money – for education, for living</a:t>
            </a:r>
          </a:p>
          <a:p>
            <a:pPr lvl="1"/>
            <a:r>
              <a:rPr lang="en-US" dirty="0"/>
              <a:t>What does it really feel like to work full-time?</a:t>
            </a:r>
          </a:p>
          <a:p>
            <a:pPr lvl="1"/>
            <a:r>
              <a:rPr lang="en-US" dirty="0"/>
              <a:t>Other adult responsibilities seem distant</a:t>
            </a:r>
          </a:p>
          <a:p>
            <a:r>
              <a:rPr lang="en-US" dirty="0"/>
              <a:t>And yet, everyone hopes they’ll magically select a path at the end of high school</a:t>
            </a:r>
          </a:p>
          <a:p>
            <a:pPr lvl="1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64D206-A020-88C9-FB21-F236B40D3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430E-1E4E-77FE-42BB-E41986B1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24" y="863600"/>
            <a:ext cx="347662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D1C9F-5725-D03E-E702-23751E802AA7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40831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B2E5-5FA6-4495-2A43-357DB822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Teens and careers – It’s a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C737-BC30-F0C2-5998-DD048AA9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3098632"/>
            <a:ext cx="11270673" cy="3551259"/>
          </a:xfrm>
        </p:spPr>
        <p:txBody>
          <a:bodyPr>
            <a:normAutofit fontScale="92500" lnSpcReduction="10000"/>
          </a:bodyPr>
          <a:lstStyle/>
          <a:p>
            <a:pPr marL="685800"/>
            <a:r>
              <a:rPr lang="en-US" dirty="0">
                <a:sym typeface="Wingdings" panose="05000000000000000000" pitchFamily="2" charset="2"/>
              </a:rPr>
              <a:t>“Career illiteracy” is very, very real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Career thinking is not on the radar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“What do you want to be when you grow up?”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“My kid should not pick a career at 17. They’ll go to college and figure it out.”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“My child will go to college.”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“My child wants to be an engineer/doctor.”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Resistance to using high school as a time of exploration</a:t>
            </a:r>
          </a:p>
          <a:p>
            <a:pPr marL="685800"/>
            <a:r>
              <a:rPr lang="en-US" dirty="0">
                <a:sym typeface="Wingdings" panose="05000000000000000000" pitchFamily="2" charset="2"/>
              </a:rPr>
              <a:t>Lack of maturity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EFC88CB-5AA3-21C6-C7C2-E0AF1400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2B616-4A2E-B6A8-8A23-C80BEF88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24" y="1214619"/>
            <a:ext cx="2382285" cy="22607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C3BA95-7688-7888-5F5A-60AFAFC04DDA}"/>
                  </a:ext>
                </a:extLst>
              </p14:cNvPr>
              <p14:cNvContentPartPr/>
              <p14:nvPr/>
            </p14:nvContentPartPr>
            <p14:xfrm>
              <a:off x="5633851" y="217002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C3BA95-7688-7888-5F5A-60AFAFC04D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4851" y="216102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2DC7AB0-B728-6949-6361-F8293283F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4619"/>
            <a:ext cx="1366982" cy="20039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86062E-7BF9-2EBF-2B28-B5E3E0E33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236" y="1491548"/>
            <a:ext cx="7438279" cy="145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918BD-F9E5-98E7-52BA-9AB8890FCF61}"/>
              </a:ext>
            </a:extLst>
          </p:cNvPr>
          <p:cNvSpPr txBox="1"/>
          <p:nvPr/>
        </p:nvSpPr>
        <p:spPr>
          <a:xfrm>
            <a:off x="4890447" y="6456188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196474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31E0-B441-DBEE-6C48-DF960111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 we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250A5-E876-FE36-671C-34CBBBC1F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2703" cy="4351338"/>
          </a:xfrm>
        </p:spPr>
        <p:txBody>
          <a:bodyPr>
            <a:normAutofit/>
          </a:bodyPr>
          <a:lstStyle/>
          <a:p>
            <a:r>
              <a:rPr lang="en-US" dirty="0"/>
              <a:t>Self assessment</a:t>
            </a:r>
          </a:p>
          <a:p>
            <a:r>
              <a:rPr lang="en-US" dirty="0"/>
              <a:t>True career exploration </a:t>
            </a:r>
            <a:r>
              <a:rPr lang="en-US" b="1" i="1" dirty="0"/>
              <a:t>as it’s related to self assessment</a:t>
            </a:r>
          </a:p>
          <a:p>
            <a:r>
              <a:rPr lang="en-US" dirty="0"/>
              <a:t>Understanding the concept of “first job” and career path</a:t>
            </a:r>
          </a:p>
          <a:p>
            <a:r>
              <a:rPr lang="en-US" dirty="0"/>
              <a:t>Sizing up educational requirements for jobs of interest</a:t>
            </a:r>
          </a:p>
          <a:p>
            <a:r>
              <a:rPr lang="en-US" dirty="0"/>
              <a:t>Equalizing all paths after high school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545971E-DD7D-86DB-B35B-54E76D28B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B5F79-4B9C-9BB4-DA22-E9B3BBA77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56" y="1690688"/>
            <a:ext cx="4114344" cy="2752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74E71-DCAB-3D32-536C-6816FCEB9285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335429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C7C6-F6D5-D9FC-F515-6717FE02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those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3D87-B56F-CE17-4CAC-5EA34721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544" y="1825625"/>
            <a:ext cx="1019925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teach this order: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600" dirty="0"/>
              <a:t>Take stock of your strengths, struggles, interests, values, preferences, lifestyle goals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Begin to connect those truths about you to potential jobs that play to your strengths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Explore those careers fully and focus on the educational requirement of the jobs of interest </a:t>
            </a:r>
            <a:r>
              <a:rPr lang="en-US" sz="2600"/>
              <a:t>to you</a:t>
            </a: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Then, consider where/how you can gain the skills/experience/education needed to do the work you desire!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9D0D68F-F572-9566-F4DC-90BDA1CD7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7" y="6001398"/>
            <a:ext cx="1993035" cy="648493"/>
          </a:xfrm>
          <a:prstGeom prst="rect">
            <a:avLst/>
          </a:prstGeom>
        </p:spPr>
      </p:pic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4674DF88-7081-B6D1-56B2-6850CE7E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197" y="2397811"/>
            <a:ext cx="914400" cy="914400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1CF857B7-8346-3734-DE3F-812FB845C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197" y="3285205"/>
            <a:ext cx="914400" cy="9144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62085EA5-F638-D976-8636-D44492527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197" y="4172598"/>
            <a:ext cx="914400" cy="914400"/>
          </a:xfrm>
          <a:prstGeom prst="rect">
            <a:avLst/>
          </a:prstGeom>
        </p:spPr>
      </p:pic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0685D35E-59EF-C3E8-6D89-076FAF3E4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197" y="5086998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41BD9-CAF5-6A95-448D-89D64CDEDE47}"/>
              </a:ext>
            </a:extLst>
          </p:cNvPr>
          <p:cNvSpPr txBox="1"/>
          <p:nvPr/>
        </p:nvSpPr>
        <p:spPr>
          <a:xfrm>
            <a:off x="959509" y="6311337"/>
            <a:ext cx="241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© 2023 At The Core LLC</a:t>
            </a:r>
          </a:p>
        </p:txBody>
      </p:sp>
    </p:spTree>
    <p:extLst>
      <p:ext uri="{BB962C8B-B14F-4D97-AF65-F5344CB8AC3E}">
        <p14:creationId xmlns:p14="http://schemas.microsoft.com/office/powerpoint/2010/main" val="371471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12E0-BF91-5AC5-AD3B-F9F9DBDED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528" y="535709"/>
            <a:ext cx="7656945" cy="979796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1:1 Student Interviews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98A8B-5553-E734-3349-29B658371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1890" y="1515505"/>
            <a:ext cx="5948220" cy="5442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As part of Guided Self Assessment</a:t>
            </a:r>
          </a:p>
        </p:txBody>
      </p:sp>
    </p:spTree>
    <p:extLst>
      <p:ext uri="{BB962C8B-B14F-4D97-AF65-F5344CB8AC3E}">
        <p14:creationId xmlns:p14="http://schemas.microsoft.com/office/powerpoint/2010/main" val="11066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768</TotalTime>
  <Words>952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Nova Light</vt:lpstr>
      <vt:lpstr>Calibri</vt:lpstr>
      <vt:lpstr>Calibri Light</vt:lpstr>
      <vt:lpstr>Office Theme</vt:lpstr>
      <vt:lpstr>PowerPoint Presentation</vt:lpstr>
      <vt:lpstr>A preface to our discussion…</vt:lpstr>
      <vt:lpstr>Goals for this session</vt:lpstr>
      <vt:lpstr>Who is At The Core?</vt:lpstr>
      <vt:lpstr>Reality for most teens today</vt:lpstr>
      <vt:lpstr>Teens and careers – It’s a challenge!</vt:lpstr>
      <vt:lpstr>The opportunities we see</vt:lpstr>
      <vt:lpstr>Summarizing those ideas</vt:lpstr>
      <vt:lpstr>1:1 Student Interviews</vt:lpstr>
      <vt:lpstr>Things we’ve learned after thousands of hours interviewing teens</vt:lpstr>
      <vt:lpstr>Things we’ve learned after thousands of hours interviewing teens</vt:lpstr>
      <vt:lpstr>Things we’ve learned after thousands of hours interviewing teens</vt:lpstr>
      <vt:lpstr>Things we’ve learned after thousands of hours interviewing teens</vt:lpstr>
      <vt:lpstr>Knowing this…a little brainstorming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Bound Conference</dc:title>
  <dc:creator>Beth Probst</dc:creator>
  <cp:lastModifiedBy>James</cp:lastModifiedBy>
  <cp:revision>39</cp:revision>
  <dcterms:created xsi:type="dcterms:W3CDTF">2023-03-21T15:04:00Z</dcterms:created>
  <dcterms:modified xsi:type="dcterms:W3CDTF">2023-04-19T13:45:14Z</dcterms:modified>
</cp:coreProperties>
</file>